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3" r:id="rId2"/>
    <p:sldId id="256" r:id="rId3"/>
    <p:sldId id="257" r:id="rId4"/>
    <p:sldId id="267" r:id="rId5"/>
    <p:sldId id="258" r:id="rId6"/>
    <p:sldId id="259" r:id="rId7"/>
    <p:sldId id="260" r:id="rId8"/>
    <p:sldId id="261" r:id="rId9"/>
    <p:sldId id="262" r:id="rId10"/>
    <p:sldId id="264" r:id="rId11"/>
    <p:sldId id="265" r:id="rId12"/>
    <p:sldId id="266" r:id="rId13"/>
    <p:sldId id="268" r:id="rId14"/>
    <p:sldId id="269" r:id="rId15"/>
    <p:sldId id="270" r:id="rId16"/>
    <p:sldId id="272" r:id="rId17"/>
    <p:sldId id="273" r:id="rId18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48"/>
    <p:restoredTop sz="94643"/>
  </p:normalViewPr>
  <p:slideViewPr>
    <p:cSldViewPr snapToGrid="0" snapToObjects="1">
      <p:cViewPr>
        <p:scale>
          <a:sx n="80" d="100"/>
          <a:sy n="80" d="100"/>
        </p:scale>
        <p:origin x="184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BD7877-77CD-4502-BCCB-8C6C4BC16CF4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093FC41A-E293-4F08-99AE-1483DCC21AB1}">
      <dgm:prSet phldrT="[Texto]" custT="1"/>
      <dgm:spPr>
        <a:solidFill>
          <a:srgbClr val="FFC000"/>
        </a:solidFill>
      </dgm:spPr>
      <dgm:t>
        <a:bodyPr/>
        <a:lstStyle/>
        <a:p>
          <a:pPr algn="ctr"/>
          <a:r>
            <a:rPr lang="es-ES" sz="2000">
              <a:latin typeface="Bahnschrift SemiBold" panose="020B0502040204020203" pitchFamily="34" charset="0"/>
            </a:rPr>
            <a:t>Fase No Presencial </a:t>
          </a:r>
        </a:p>
      </dgm:t>
    </dgm:pt>
    <dgm:pt modelId="{25CCB0A0-75D6-48F1-A83E-F9B6022D081D}" type="parTrans" cxnId="{51F33525-6E7B-418A-852D-822CC67D3C3F}">
      <dgm:prSet/>
      <dgm:spPr/>
      <dgm:t>
        <a:bodyPr/>
        <a:lstStyle/>
        <a:p>
          <a:endParaRPr lang="es-ES">
            <a:latin typeface="Bahnschrift SemiBold" panose="020B0502040204020203" pitchFamily="34" charset="0"/>
          </a:endParaRPr>
        </a:p>
      </dgm:t>
    </dgm:pt>
    <dgm:pt modelId="{BF37548E-6F42-409F-8E6C-F41DE934FA5F}" type="sibTrans" cxnId="{51F33525-6E7B-418A-852D-822CC67D3C3F}">
      <dgm:prSet/>
      <dgm:spPr>
        <a:solidFill>
          <a:srgbClr val="D6A300"/>
        </a:solidFill>
        <a:ln>
          <a:solidFill>
            <a:srgbClr val="D6A300"/>
          </a:solidFill>
        </a:ln>
      </dgm:spPr>
      <dgm:t>
        <a:bodyPr/>
        <a:lstStyle/>
        <a:p>
          <a:endParaRPr lang="es-ES">
            <a:latin typeface="Bahnschrift SemiBold" panose="020B0502040204020203" pitchFamily="34" charset="0"/>
          </a:endParaRPr>
        </a:p>
      </dgm:t>
    </dgm:pt>
    <dgm:pt modelId="{E7B52425-629B-46EF-9812-D3691FFE261F}">
      <dgm:prSet phldrT="[Texto]"/>
      <dgm:spPr>
        <a:ln>
          <a:solidFill>
            <a:srgbClr val="D6A300"/>
          </a:solidFill>
        </a:ln>
      </dgm:spPr>
      <dgm:t>
        <a:bodyPr/>
        <a:lstStyle/>
        <a:p>
          <a:r>
            <a:rPr lang="es-ES" dirty="0">
              <a:latin typeface="Bahnschrift SemiBold" panose="020B0502040204020203" pitchFamily="34" charset="0"/>
            </a:rPr>
            <a:t>Lectura de módulo de </a:t>
          </a:r>
          <a:r>
            <a:rPr lang="es-ES" dirty="0" smtClean="0">
              <a:latin typeface="Bahnschrift SemiBold" panose="020B0502040204020203" pitchFamily="34" charset="0"/>
            </a:rPr>
            <a:t>autoaprendizaje</a:t>
          </a:r>
        </a:p>
        <a:p>
          <a:endParaRPr lang="es-ES" dirty="0" smtClean="0">
            <a:latin typeface="Bahnschrift SemiBold" panose="020B0502040204020203" pitchFamily="34" charset="0"/>
          </a:endParaRPr>
        </a:p>
        <a:p>
          <a:r>
            <a:rPr lang="es-ES" smtClean="0">
              <a:latin typeface="Bahnschrift SemiBold" panose="020B0502040204020203" pitchFamily="34" charset="0"/>
            </a:rPr>
            <a:t>5 </a:t>
          </a:r>
          <a:r>
            <a:rPr lang="es-ES" dirty="0" smtClean="0">
              <a:latin typeface="Bahnschrift SemiBold" panose="020B0502040204020203" pitchFamily="34" charset="0"/>
            </a:rPr>
            <a:t>sesiones asincrónicas.</a:t>
          </a:r>
          <a:endParaRPr lang="es-ES" dirty="0">
            <a:latin typeface="Bahnschrift SemiBold" panose="020B0502040204020203" pitchFamily="34" charset="0"/>
          </a:endParaRPr>
        </a:p>
      </dgm:t>
    </dgm:pt>
    <dgm:pt modelId="{DA959826-41A0-4D22-805F-1B50505DD75A}" type="parTrans" cxnId="{A12CAFF9-D5D4-46D2-8779-4426B1387A42}">
      <dgm:prSet/>
      <dgm:spPr/>
      <dgm:t>
        <a:bodyPr/>
        <a:lstStyle/>
        <a:p>
          <a:endParaRPr lang="es-ES">
            <a:latin typeface="Bahnschrift SemiBold" panose="020B0502040204020203" pitchFamily="34" charset="0"/>
          </a:endParaRPr>
        </a:p>
      </dgm:t>
    </dgm:pt>
    <dgm:pt modelId="{114D5EA6-D74A-4061-972D-125609A147E3}" type="sibTrans" cxnId="{A12CAFF9-D5D4-46D2-8779-4426B1387A42}">
      <dgm:prSet/>
      <dgm:spPr/>
      <dgm:t>
        <a:bodyPr/>
        <a:lstStyle/>
        <a:p>
          <a:endParaRPr lang="es-ES">
            <a:latin typeface="Bahnschrift SemiBold" panose="020B0502040204020203" pitchFamily="34" charset="0"/>
          </a:endParaRPr>
        </a:p>
      </dgm:t>
    </dgm:pt>
    <dgm:pt modelId="{DBF7EA2E-F880-4A84-B363-A9F69F847F65}">
      <dgm:prSet phldrT="[Texto]" custT="1"/>
      <dgm:spPr>
        <a:solidFill>
          <a:srgbClr val="FFC000"/>
        </a:solidFill>
      </dgm:spPr>
      <dgm:t>
        <a:bodyPr/>
        <a:lstStyle/>
        <a:p>
          <a:pPr algn="ctr"/>
          <a:r>
            <a:rPr lang="es-ES" sz="2000">
              <a:latin typeface="Bahnschrift SemiBold" panose="020B0502040204020203" pitchFamily="34" charset="0"/>
            </a:rPr>
            <a:t>Fase presencial</a:t>
          </a:r>
        </a:p>
      </dgm:t>
    </dgm:pt>
    <dgm:pt modelId="{5EF5953A-7287-49AC-956F-E7C4727B90FC}" type="parTrans" cxnId="{9F055348-B90A-4357-B1E5-F9CB21075FDC}">
      <dgm:prSet/>
      <dgm:spPr/>
      <dgm:t>
        <a:bodyPr/>
        <a:lstStyle/>
        <a:p>
          <a:endParaRPr lang="es-ES">
            <a:latin typeface="Bahnschrift SemiBold" panose="020B0502040204020203" pitchFamily="34" charset="0"/>
          </a:endParaRPr>
        </a:p>
      </dgm:t>
    </dgm:pt>
    <dgm:pt modelId="{C34BB2F4-5013-4FC9-9C6B-9D7D28B8B9CE}" type="sibTrans" cxnId="{9F055348-B90A-4357-B1E5-F9CB21075FDC}">
      <dgm:prSet/>
      <dgm:spPr>
        <a:solidFill>
          <a:srgbClr val="D6A300"/>
        </a:solidFill>
        <a:ln>
          <a:solidFill>
            <a:srgbClr val="D6A300"/>
          </a:solidFill>
        </a:ln>
      </dgm:spPr>
      <dgm:t>
        <a:bodyPr/>
        <a:lstStyle/>
        <a:p>
          <a:endParaRPr lang="es-ES">
            <a:latin typeface="Bahnschrift SemiBold" panose="020B0502040204020203" pitchFamily="34" charset="0"/>
          </a:endParaRPr>
        </a:p>
      </dgm:t>
    </dgm:pt>
    <dgm:pt modelId="{458FFAC6-E013-4A33-9489-426B402E0E52}">
      <dgm:prSet phldrT="[Texto]"/>
      <dgm:spPr>
        <a:ln>
          <a:solidFill>
            <a:srgbClr val="D6A300"/>
          </a:solidFill>
        </a:ln>
      </dgm:spPr>
      <dgm:t>
        <a:bodyPr/>
        <a:lstStyle/>
        <a:p>
          <a:r>
            <a:rPr lang="es-ES" dirty="0">
              <a:latin typeface="Bahnschrift SemiBold" panose="020B0502040204020203" pitchFamily="34" charset="0"/>
            </a:rPr>
            <a:t> </a:t>
          </a:r>
          <a:r>
            <a:rPr lang="es-ES" dirty="0" smtClean="0">
              <a:latin typeface="Bahnschrift SemiBold" panose="020B0502040204020203" pitchFamily="34" charset="0"/>
            </a:rPr>
            <a:t>10 sesiones </a:t>
          </a:r>
          <a:r>
            <a:rPr lang="es-ES" dirty="0">
              <a:latin typeface="Bahnschrift SemiBold" panose="020B0502040204020203" pitchFamily="34" charset="0"/>
            </a:rPr>
            <a:t>de 2 </a:t>
          </a:r>
          <a:r>
            <a:rPr lang="es-ES" dirty="0" smtClean="0">
              <a:latin typeface="Bahnschrift SemiBold" panose="020B0502040204020203" pitchFamily="34" charset="0"/>
            </a:rPr>
            <a:t>horas pedagógicas </a:t>
          </a:r>
          <a:r>
            <a:rPr lang="es-ES" dirty="0">
              <a:latin typeface="Bahnschrift SemiBold" panose="020B0502040204020203" pitchFamily="34" charset="0"/>
            </a:rPr>
            <a:t>cada una utilizando zoom y aula virtual</a:t>
          </a:r>
        </a:p>
      </dgm:t>
    </dgm:pt>
    <dgm:pt modelId="{52AE8AFE-2C62-4851-ABD0-938707F41EBC}" type="parTrans" cxnId="{5C4ECA34-9C0E-4BFB-90F8-55D2A244EFCF}">
      <dgm:prSet/>
      <dgm:spPr/>
      <dgm:t>
        <a:bodyPr/>
        <a:lstStyle/>
        <a:p>
          <a:endParaRPr lang="es-ES">
            <a:latin typeface="Bahnschrift SemiBold" panose="020B0502040204020203" pitchFamily="34" charset="0"/>
          </a:endParaRPr>
        </a:p>
      </dgm:t>
    </dgm:pt>
    <dgm:pt modelId="{28D5E025-C609-443D-A2B3-169485F20557}" type="sibTrans" cxnId="{5C4ECA34-9C0E-4BFB-90F8-55D2A244EFCF}">
      <dgm:prSet/>
      <dgm:spPr/>
      <dgm:t>
        <a:bodyPr/>
        <a:lstStyle/>
        <a:p>
          <a:endParaRPr lang="es-ES">
            <a:latin typeface="Bahnschrift SemiBold" panose="020B0502040204020203" pitchFamily="34" charset="0"/>
          </a:endParaRPr>
        </a:p>
      </dgm:t>
    </dgm:pt>
    <dgm:pt modelId="{478D44FC-9948-4F07-AC71-CDF41E9D18F2}">
      <dgm:prSet phldrT="[Texto]" custT="1"/>
      <dgm:spPr>
        <a:solidFill>
          <a:srgbClr val="FFC000"/>
        </a:solidFill>
      </dgm:spPr>
      <dgm:t>
        <a:bodyPr/>
        <a:lstStyle/>
        <a:p>
          <a:pPr algn="ctr"/>
          <a:r>
            <a:rPr lang="es-ES" sz="2000">
              <a:latin typeface="Bahnschrift SemiBold" panose="020B0502040204020203" pitchFamily="34" charset="0"/>
            </a:rPr>
            <a:t>Tutoría a distancia</a:t>
          </a:r>
        </a:p>
      </dgm:t>
    </dgm:pt>
    <dgm:pt modelId="{D13D6B5C-C55C-4BE0-958E-B59487872ADD}" type="parTrans" cxnId="{94650002-F487-4D08-9922-B41FB280408E}">
      <dgm:prSet/>
      <dgm:spPr/>
      <dgm:t>
        <a:bodyPr/>
        <a:lstStyle/>
        <a:p>
          <a:endParaRPr lang="es-ES">
            <a:latin typeface="Bahnschrift SemiBold" panose="020B0502040204020203" pitchFamily="34" charset="0"/>
          </a:endParaRPr>
        </a:p>
      </dgm:t>
    </dgm:pt>
    <dgm:pt modelId="{BF726C86-1B1A-49E8-9E90-A93843904B41}" type="sibTrans" cxnId="{94650002-F487-4D08-9922-B41FB280408E}">
      <dgm:prSet/>
      <dgm:spPr/>
      <dgm:t>
        <a:bodyPr/>
        <a:lstStyle/>
        <a:p>
          <a:endParaRPr lang="es-ES">
            <a:latin typeface="Bahnschrift SemiBold" panose="020B0502040204020203" pitchFamily="34" charset="0"/>
          </a:endParaRPr>
        </a:p>
      </dgm:t>
    </dgm:pt>
    <dgm:pt modelId="{9CCA4F58-738C-47E8-BC2A-01C61B6BF385}">
      <dgm:prSet phldrT="[Texto]"/>
      <dgm:spPr>
        <a:ln>
          <a:solidFill>
            <a:srgbClr val="D6A300"/>
          </a:solidFill>
        </a:ln>
      </dgm:spPr>
      <dgm:t>
        <a:bodyPr/>
        <a:lstStyle/>
        <a:p>
          <a:r>
            <a:rPr lang="es-ES">
              <a:latin typeface="Bahnschrift SemiBold" panose="020B0502040204020203" pitchFamily="34" charset="0"/>
            </a:rPr>
            <a:t>Elaboración de actividades aplicativas con asesoría via whatsapp y telefóno</a:t>
          </a:r>
        </a:p>
      </dgm:t>
    </dgm:pt>
    <dgm:pt modelId="{E67CB5A7-3624-4499-AB2E-332A310CE60D}" type="parTrans" cxnId="{8180E671-9092-4C76-BE54-CF1FBCCEB454}">
      <dgm:prSet/>
      <dgm:spPr/>
      <dgm:t>
        <a:bodyPr/>
        <a:lstStyle/>
        <a:p>
          <a:endParaRPr lang="es-ES">
            <a:latin typeface="Bahnschrift SemiBold" panose="020B0502040204020203" pitchFamily="34" charset="0"/>
          </a:endParaRPr>
        </a:p>
      </dgm:t>
    </dgm:pt>
    <dgm:pt modelId="{2D90A347-AEDE-4809-84FB-36DD6BCD2D7B}" type="sibTrans" cxnId="{8180E671-9092-4C76-BE54-CF1FBCCEB454}">
      <dgm:prSet/>
      <dgm:spPr/>
      <dgm:t>
        <a:bodyPr/>
        <a:lstStyle/>
        <a:p>
          <a:endParaRPr lang="es-ES">
            <a:latin typeface="Bahnschrift SemiBold" panose="020B0502040204020203" pitchFamily="34" charset="0"/>
          </a:endParaRPr>
        </a:p>
      </dgm:t>
    </dgm:pt>
    <dgm:pt modelId="{06DCAFBF-27AF-43A5-8CAF-30A8D76062BF}" type="pres">
      <dgm:prSet presAssocID="{2FBD7877-77CD-4502-BCCB-8C6C4BC16CF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A35DD94A-DE67-431E-9769-C600F8D9C846}" type="pres">
      <dgm:prSet presAssocID="{093FC41A-E293-4F08-99AE-1483DCC21AB1}" presName="composite" presStyleCnt="0"/>
      <dgm:spPr/>
    </dgm:pt>
    <dgm:pt modelId="{FC4861A2-B925-401E-BBD8-82B9237DCAC7}" type="pres">
      <dgm:prSet presAssocID="{093FC41A-E293-4F08-99AE-1483DCC21AB1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FF7A96BE-38AE-4ADA-8C72-FFC60E1C49AD}" type="pres">
      <dgm:prSet presAssocID="{093FC41A-E293-4F08-99AE-1483DCC21AB1}" presName="parSh" presStyleLbl="node1" presStyleIdx="0" presStyleCnt="3" custScaleY="135885" custLinFactNeighborX="-220" custLinFactNeighborY="-39380"/>
      <dgm:spPr/>
      <dgm:t>
        <a:bodyPr/>
        <a:lstStyle/>
        <a:p>
          <a:endParaRPr lang="es-ES_tradnl"/>
        </a:p>
      </dgm:t>
    </dgm:pt>
    <dgm:pt modelId="{FC30FE8D-E856-4B6F-82AD-D6A52A314FB0}" type="pres">
      <dgm:prSet presAssocID="{093FC41A-E293-4F08-99AE-1483DCC21AB1}" presName="desTx" presStyleLbl="fgAcc1" presStyleIdx="0" presStyleCnt="3" custScaleX="114648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4AEE7BDC-9CED-4DD5-8305-530177B7B99C}" type="pres">
      <dgm:prSet presAssocID="{BF37548E-6F42-409F-8E6C-F41DE934FA5F}" presName="sibTrans" presStyleLbl="sibTrans2D1" presStyleIdx="0" presStyleCnt="2"/>
      <dgm:spPr/>
      <dgm:t>
        <a:bodyPr/>
        <a:lstStyle/>
        <a:p>
          <a:endParaRPr lang="es-ES_tradnl"/>
        </a:p>
      </dgm:t>
    </dgm:pt>
    <dgm:pt modelId="{5CB4D53F-82E9-4E86-8F4E-CF21F6E09FE4}" type="pres">
      <dgm:prSet presAssocID="{BF37548E-6F42-409F-8E6C-F41DE934FA5F}" presName="connTx" presStyleLbl="sibTrans2D1" presStyleIdx="0" presStyleCnt="2"/>
      <dgm:spPr/>
      <dgm:t>
        <a:bodyPr/>
        <a:lstStyle/>
        <a:p>
          <a:endParaRPr lang="es-ES_tradnl"/>
        </a:p>
      </dgm:t>
    </dgm:pt>
    <dgm:pt modelId="{62FF4095-39A4-4F0B-BD75-9B539F1C3AD0}" type="pres">
      <dgm:prSet presAssocID="{DBF7EA2E-F880-4A84-B363-A9F69F847F65}" presName="composite" presStyleCnt="0"/>
      <dgm:spPr/>
    </dgm:pt>
    <dgm:pt modelId="{6FBD1362-6657-4032-B7C5-E3658F6BE30F}" type="pres">
      <dgm:prSet presAssocID="{DBF7EA2E-F880-4A84-B363-A9F69F847F65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03D7B5B7-69D9-48FC-AC20-2DE9F58BB498}" type="pres">
      <dgm:prSet presAssocID="{DBF7EA2E-F880-4A84-B363-A9F69F847F65}" presName="parSh" presStyleLbl="node1" presStyleIdx="1" presStyleCnt="3" custScaleY="128533" custLinFactNeighborY="-34457"/>
      <dgm:spPr/>
      <dgm:t>
        <a:bodyPr/>
        <a:lstStyle/>
        <a:p>
          <a:endParaRPr lang="es-ES_tradnl"/>
        </a:p>
      </dgm:t>
    </dgm:pt>
    <dgm:pt modelId="{F9B3469A-585D-41E7-A199-46813C7D9480}" type="pres">
      <dgm:prSet presAssocID="{DBF7EA2E-F880-4A84-B363-A9F69F847F65}" presName="desTx" presStyleLbl="fgAcc1" presStyleIdx="1" presStyleCnt="3" custScaleX="112211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DC2E9E86-AFEF-4AC3-A60F-9D7BA5187C06}" type="pres">
      <dgm:prSet presAssocID="{C34BB2F4-5013-4FC9-9C6B-9D7D28B8B9CE}" presName="sibTrans" presStyleLbl="sibTrans2D1" presStyleIdx="1" presStyleCnt="2"/>
      <dgm:spPr/>
      <dgm:t>
        <a:bodyPr/>
        <a:lstStyle/>
        <a:p>
          <a:endParaRPr lang="es-ES_tradnl"/>
        </a:p>
      </dgm:t>
    </dgm:pt>
    <dgm:pt modelId="{C36E32B7-77E8-4ED6-B5E5-F4E8F8AC45AD}" type="pres">
      <dgm:prSet presAssocID="{C34BB2F4-5013-4FC9-9C6B-9D7D28B8B9CE}" presName="connTx" presStyleLbl="sibTrans2D1" presStyleIdx="1" presStyleCnt="2"/>
      <dgm:spPr/>
      <dgm:t>
        <a:bodyPr/>
        <a:lstStyle/>
        <a:p>
          <a:endParaRPr lang="es-ES_tradnl"/>
        </a:p>
      </dgm:t>
    </dgm:pt>
    <dgm:pt modelId="{919244DA-1F99-4316-998A-2DD0647FD1E7}" type="pres">
      <dgm:prSet presAssocID="{478D44FC-9948-4F07-AC71-CDF41E9D18F2}" presName="composite" presStyleCnt="0"/>
      <dgm:spPr/>
    </dgm:pt>
    <dgm:pt modelId="{0787B49E-84CE-41D3-B897-3D80FD93591B}" type="pres">
      <dgm:prSet presAssocID="{478D44FC-9948-4F07-AC71-CDF41E9D18F2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99D1281B-A365-4EB5-9536-10FB5CF3AB9B}" type="pres">
      <dgm:prSet presAssocID="{478D44FC-9948-4F07-AC71-CDF41E9D18F2}" presName="parSh" presStyleLbl="node1" presStyleIdx="2" presStyleCnt="3" custScaleY="121181" custLinFactNeighborX="857" custLinFactNeighborY="-31996"/>
      <dgm:spPr/>
      <dgm:t>
        <a:bodyPr/>
        <a:lstStyle/>
        <a:p>
          <a:endParaRPr lang="es-ES_tradnl"/>
        </a:p>
      </dgm:t>
    </dgm:pt>
    <dgm:pt modelId="{5085EEFC-12F3-4AAA-B7AC-E3A16B76050D}" type="pres">
      <dgm:prSet presAssocID="{478D44FC-9948-4F07-AC71-CDF41E9D18F2}" presName="desTx" presStyleLbl="fgAcc1" presStyleIdx="2" presStyleCnt="3" custLinFactNeighborX="-3192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C19070C3-0D8D-6445-BB1F-3A6CC6C12041}" type="presOf" srcId="{093FC41A-E293-4F08-99AE-1483DCC21AB1}" destId="{FF7A96BE-38AE-4ADA-8C72-FFC60E1C49AD}" srcOrd="1" destOrd="0" presId="urn:microsoft.com/office/officeart/2005/8/layout/process3"/>
    <dgm:cxn modelId="{82EBCC27-0560-DA4C-9936-E878A69FFD0A}" type="presOf" srcId="{9CCA4F58-738C-47E8-BC2A-01C61B6BF385}" destId="{5085EEFC-12F3-4AAA-B7AC-E3A16B76050D}" srcOrd="0" destOrd="0" presId="urn:microsoft.com/office/officeart/2005/8/layout/process3"/>
    <dgm:cxn modelId="{C397C03C-1F1A-0440-932F-619D82820663}" type="presOf" srcId="{DBF7EA2E-F880-4A84-B363-A9F69F847F65}" destId="{03D7B5B7-69D9-48FC-AC20-2DE9F58BB498}" srcOrd="1" destOrd="0" presId="urn:microsoft.com/office/officeart/2005/8/layout/process3"/>
    <dgm:cxn modelId="{597ABC2D-B633-DF42-A5D9-F8861C5899FE}" type="presOf" srcId="{458FFAC6-E013-4A33-9489-426B402E0E52}" destId="{F9B3469A-585D-41E7-A199-46813C7D9480}" srcOrd="0" destOrd="0" presId="urn:microsoft.com/office/officeart/2005/8/layout/process3"/>
    <dgm:cxn modelId="{FF7BA9B7-8829-7D48-A351-D2B68C9F0FF7}" type="presOf" srcId="{BF37548E-6F42-409F-8E6C-F41DE934FA5F}" destId="{5CB4D53F-82E9-4E86-8F4E-CF21F6E09FE4}" srcOrd="1" destOrd="0" presId="urn:microsoft.com/office/officeart/2005/8/layout/process3"/>
    <dgm:cxn modelId="{8180E671-9092-4C76-BE54-CF1FBCCEB454}" srcId="{478D44FC-9948-4F07-AC71-CDF41E9D18F2}" destId="{9CCA4F58-738C-47E8-BC2A-01C61B6BF385}" srcOrd="0" destOrd="0" parTransId="{E67CB5A7-3624-4499-AB2E-332A310CE60D}" sibTransId="{2D90A347-AEDE-4809-84FB-36DD6BCD2D7B}"/>
    <dgm:cxn modelId="{5C4ECA34-9C0E-4BFB-90F8-55D2A244EFCF}" srcId="{DBF7EA2E-F880-4A84-B363-A9F69F847F65}" destId="{458FFAC6-E013-4A33-9489-426B402E0E52}" srcOrd="0" destOrd="0" parTransId="{52AE8AFE-2C62-4851-ABD0-938707F41EBC}" sibTransId="{28D5E025-C609-443D-A2B3-169485F20557}"/>
    <dgm:cxn modelId="{BE540BB3-04AC-EA4E-8795-B62186442C87}" type="presOf" srcId="{478D44FC-9948-4F07-AC71-CDF41E9D18F2}" destId="{0787B49E-84CE-41D3-B897-3D80FD93591B}" srcOrd="0" destOrd="0" presId="urn:microsoft.com/office/officeart/2005/8/layout/process3"/>
    <dgm:cxn modelId="{D2AD2CD8-149A-8640-A44C-74FC052BEA12}" type="presOf" srcId="{478D44FC-9948-4F07-AC71-CDF41E9D18F2}" destId="{99D1281B-A365-4EB5-9536-10FB5CF3AB9B}" srcOrd="1" destOrd="0" presId="urn:microsoft.com/office/officeart/2005/8/layout/process3"/>
    <dgm:cxn modelId="{4F389C04-C8F1-0445-A12B-456FE6D62364}" type="presOf" srcId="{C34BB2F4-5013-4FC9-9C6B-9D7D28B8B9CE}" destId="{C36E32B7-77E8-4ED6-B5E5-F4E8F8AC45AD}" srcOrd="1" destOrd="0" presId="urn:microsoft.com/office/officeart/2005/8/layout/process3"/>
    <dgm:cxn modelId="{9363884A-6401-2544-9F8A-8DCCEDF7015D}" type="presOf" srcId="{E7B52425-629B-46EF-9812-D3691FFE261F}" destId="{FC30FE8D-E856-4B6F-82AD-D6A52A314FB0}" srcOrd="0" destOrd="0" presId="urn:microsoft.com/office/officeart/2005/8/layout/process3"/>
    <dgm:cxn modelId="{D8E1058D-3972-EC46-8143-CA53644DB59C}" type="presOf" srcId="{2FBD7877-77CD-4502-BCCB-8C6C4BC16CF4}" destId="{06DCAFBF-27AF-43A5-8CAF-30A8D76062BF}" srcOrd="0" destOrd="0" presId="urn:microsoft.com/office/officeart/2005/8/layout/process3"/>
    <dgm:cxn modelId="{C67FD88F-A208-4A4F-AAAE-5CB1CA44BEEE}" type="presOf" srcId="{BF37548E-6F42-409F-8E6C-F41DE934FA5F}" destId="{4AEE7BDC-9CED-4DD5-8305-530177B7B99C}" srcOrd="0" destOrd="0" presId="urn:microsoft.com/office/officeart/2005/8/layout/process3"/>
    <dgm:cxn modelId="{94650002-F487-4D08-9922-B41FB280408E}" srcId="{2FBD7877-77CD-4502-BCCB-8C6C4BC16CF4}" destId="{478D44FC-9948-4F07-AC71-CDF41E9D18F2}" srcOrd="2" destOrd="0" parTransId="{D13D6B5C-C55C-4BE0-958E-B59487872ADD}" sibTransId="{BF726C86-1B1A-49E8-9E90-A93843904B41}"/>
    <dgm:cxn modelId="{A12CAFF9-D5D4-46D2-8779-4426B1387A42}" srcId="{093FC41A-E293-4F08-99AE-1483DCC21AB1}" destId="{E7B52425-629B-46EF-9812-D3691FFE261F}" srcOrd="0" destOrd="0" parTransId="{DA959826-41A0-4D22-805F-1B50505DD75A}" sibTransId="{114D5EA6-D74A-4061-972D-125609A147E3}"/>
    <dgm:cxn modelId="{6630C63A-E0FA-6441-B8DD-44758D07D41E}" type="presOf" srcId="{C34BB2F4-5013-4FC9-9C6B-9D7D28B8B9CE}" destId="{DC2E9E86-AFEF-4AC3-A60F-9D7BA5187C06}" srcOrd="0" destOrd="0" presId="urn:microsoft.com/office/officeart/2005/8/layout/process3"/>
    <dgm:cxn modelId="{73C87CA2-C257-7944-8F77-CCD8DDC53762}" type="presOf" srcId="{DBF7EA2E-F880-4A84-B363-A9F69F847F65}" destId="{6FBD1362-6657-4032-B7C5-E3658F6BE30F}" srcOrd="0" destOrd="0" presId="urn:microsoft.com/office/officeart/2005/8/layout/process3"/>
    <dgm:cxn modelId="{9F055348-B90A-4357-B1E5-F9CB21075FDC}" srcId="{2FBD7877-77CD-4502-BCCB-8C6C4BC16CF4}" destId="{DBF7EA2E-F880-4A84-B363-A9F69F847F65}" srcOrd="1" destOrd="0" parTransId="{5EF5953A-7287-49AC-956F-E7C4727B90FC}" sibTransId="{C34BB2F4-5013-4FC9-9C6B-9D7D28B8B9CE}"/>
    <dgm:cxn modelId="{51F33525-6E7B-418A-852D-822CC67D3C3F}" srcId="{2FBD7877-77CD-4502-BCCB-8C6C4BC16CF4}" destId="{093FC41A-E293-4F08-99AE-1483DCC21AB1}" srcOrd="0" destOrd="0" parTransId="{25CCB0A0-75D6-48F1-A83E-F9B6022D081D}" sibTransId="{BF37548E-6F42-409F-8E6C-F41DE934FA5F}"/>
    <dgm:cxn modelId="{734F4A1F-0DF3-C24F-8341-AE3AE9A0CA28}" type="presOf" srcId="{093FC41A-E293-4F08-99AE-1483DCC21AB1}" destId="{FC4861A2-B925-401E-BBD8-82B9237DCAC7}" srcOrd="0" destOrd="0" presId="urn:microsoft.com/office/officeart/2005/8/layout/process3"/>
    <dgm:cxn modelId="{E40A2F6E-70FE-3347-BF97-BAE71854DF96}" type="presParOf" srcId="{06DCAFBF-27AF-43A5-8CAF-30A8D76062BF}" destId="{A35DD94A-DE67-431E-9769-C600F8D9C846}" srcOrd="0" destOrd="0" presId="urn:microsoft.com/office/officeart/2005/8/layout/process3"/>
    <dgm:cxn modelId="{A589F5C9-BF4A-D748-87F2-824F71E01480}" type="presParOf" srcId="{A35DD94A-DE67-431E-9769-C600F8D9C846}" destId="{FC4861A2-B925-401E-BBD8-82B9237DCAC7}" srcOrd="0" destOrd="0" presId="urn:microsoft.com/office/officeart/2005/8/layout/process3"/>
    <dgm:cxn modelId="{597EAD59-F0EE-2049-ADA6-2A61734A6DBE}" type="presParOf" srcId="{A35DD94A-DE67-431E-9769-C600F8D9C846}" destId="{FF7A96BE-38AE-4ADA-8C72-FFC60E1C49AD}" srcOrd="1" destOrd="0" presId="urn:microsoft.com/office/officeart/2005/8/layout/process3"/>
    <dgm:cxn modelId="{F780055F-AB0A-BD49-8306-F5E5ACE69CE6}" type="presParOf" srcId="{A35DD94A-DE67-431E-9769-C600F8D9C846}" destId="{FC30FE8D-E856-4B6F-82AD-D6A52A314FB0}" srcOrd="2" destOrd="0" presId="urn:microsoft.com/office/officeart/2005/8/layout/process3"/>
    <dgm:cxn modelId="{F3F6538D-24EB-FF4D-B49E-E3B1C303C056}" type="presParOf" srcId="{06DCAFBF-27AF-43A5-8CAF-30A8D76062BF}" destId="{4AEE7BDC-9CED-4DD5-8305-530177B7B99C}" srcOrd="1" destOrd="0" presId="urn:microsoft.com/office/officeart/2005/8/layout/process3"/>
    <dgm:cxn modelId="{1432D257-C0A3-3C48-B1E3-20CECE9144FB}" type="presParOf" srcId="{4AEE7BDC-9CED-4DD5-8305-530177B7B99C}" destId="{5CB4D53F-82E9-4E86-8F4E-CF21F6E09FE4}" srcOrd="0" destOrd="0" presId="urn:microsoft.com/office/officeart/2005/8/layout/process3"/>
    <dgm:cxn modelId="{0532BF6D-7C05-E349-9DEE-071D50AC90BB}" type="presParOf" srcId="{06DCAFBF-27AF-43A5-8CAF-30A8D76062BF}" destId="{62FF4095-39A4-4F0B-BD75-9B539F1C3AD0}" srcOrd="2" destOrd="0" presId="urn:microsoft.com/office/officeart/2005/8/layout/process3"/>
    <dgm:cxn modelId="{D76C38BB-3A3F-A242-982C-327FEA9E4A77}" type="presParOf" srcId="{62FF4095-39A4-4F0B-BD75-9B539F1C3AD0}" destId="{6FBD1362-6657-4032-B7C5-E3658F6BE30F}" srcOrd="0" destOrd="0" presId="urn:microsoft.com/office/officeart/2005/8/layout/process3"/>
    <dgm:cxn modelId="{1E9C7A3F-3FAE-EC4B-AE74-A652BEDBA1A4}" type="presParOf" srcId="{62FF4095-39A4-4F0B-BD75-9B539F1C3AD0}" destId="{03D7B5B7-69D9-48FC-AC20-2DE9F58BB498}" srcOrd="1" destOrd="0" presId="urn:microsoft.com/office/officeart/2005/8/layout/process3"/>
    <dgm:cxn modelId="{EF320E87-0995-594C-9BDF-D0B9292B0664}" type="presParOf" srcId="{62FF4095-39A4-4F0B-BD75-9B539F1C3AD0}" destId="{F9B3469A-585D-41E7-A199-46813C7D9480}" srcOrd="2" destOrd="0" presId="urn:microsoft.com/office/officeart/2005/8/layout/process3"/>
    <dgm:cxn modelId="{86BB73E1-6F2D-934A-93CC-1A6000F02A68}" type="presParOf" srcId="{06DCAFBF-27AF-43A5-8CAF-30A8D76062BF}" destId="{DC2E9E86-AFEF-4AC3-A60F-9D7BA5187C06}" srcOrd="3" destOrd="0" presId="urn:microsoft.com/office/officeart/2005/8/layout/process3"/>
    <dgm:cxn modelId="{BFB890E8-FC31-F84D-8A93-F5C181E97999}" type="presParOf" srcId="{DC2E9E86-AFEF-4AC3-A60F-9D7BA5187C06}" destId="{C36E32B7-77E8-4ED6-B5E5-F4E8F8AC45AD}" srcOrd="0" destOrd="0" presId="urn:microsoft.com/office/officeart/2005/8/layout/process3"/>
    <dgm:cxn modelId="{73082329-6A30-E14B-864D-4454EEA53735}" type="presParOf" srcId="{06DCAFBF-27AF-43A5-8CAF-30A8D76062BF}" destId="{919244DA-1F99-4316-998A-2DD0647FD1E7}" srcOrd="4" destOrd="0" presId="urn:microsoft.com/office/officeart/2005/8/layout/process3"/>
    <dgm:cxn modelId="{D65102ED-0A6B-9542-925C-64FA3FE85CA1}" type="presParOf" srcId="{919244DA-1F99-4316-998A-2DD0647FD1E7}" destId="{0787B49E-84CE-41D3-B897-3D80FD93591B}" srcOrd="0" destOrd="0" presId="urn:microsoft.com/office/officeart/2005/8/layout/process3"/>
    <dgm:cxn modelId="{FA0A2F69-CA6E-B644-9B22-BE48EBE09045}" type="presParOf" srcId="{919244DA-1F99-4316-998A-2DD0647FD1E7}" destId="{99D1281B-A365-4EB5-9536-10FB5CF3AB9B}" srcOrd="1" destOrd="0" presId="urn:microsoft.com/office/officeart/2005/8/layout/process3"/>
    <dgm:cxn modelId="{20D2469C-64E1-DA4D-8CBB-680623C55F36}" type="presParOf" srcId="{919244DA-1F99-4316-998A-2DD0647FD1E7}" destId="{5085EEFC-12F3-4AAA-B7AC-E3A16B76050D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7A96BE-38AE-4ADA-8C72-FFC60E1C49AD}">
      <dsp:nvSpPr>
        <dsp:cNvPr id="0" name=""/>
        <dsp:cNvSpPr/>
      </dsp:nvSpPr>
      <dsp:spPr>
        <a:xfrm>
          <a:off x="0" y="0"/>
          <a:ext cx="1983888" cy="1520679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>
              <a:latin typeface="Bahnschrift SemiBold" panose="020B0502040204020203" pitchFamily="34" charset="0"/>
            </a:rPr>
            <a:t>Fase No Presencial </a:t>
          </a:r>
        </a:p>
      </dsp:txBody>
      <dsp:txXfrm>
        <a:off x="0" y="0"/>
        <a:ext cx="1983888" cy="1013786"/>
      </dsp:txXfrm>
    </dsp:sp>
    <dsp:sp modelId="{FC30FE8D-E856-4B6F-82AD-D6A52A314FB0}">
      <dsp:nvSpPr>
        <dsp:cNvPr id="0" name=""/>
        <dsp:cNvSpPr/>
      </dsp:nvSpPr>
      <dsp:spPr>
        <a:xfrm>
          <a:off x="261675" y="1222322"/>
          <a:ext cx="2274488" cy="1774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D6A3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dirty="0">
              <a:latin typeface="Bahnschrift SemiBold" panose="020B0502040204020203" pitchFamily="34" charset="0"/>
            </a:rPr>
            <a:t>Lectura de módulo de </a:t>
          </a:r>
          <a:r>
            <a:rPr lang="es-ES" sz="1700" kern="1200" dirty="0" smtClean="0">
              <a:latin typeface="Bahnschrift SemiBold" panose="020B0502040204020203" pitchFamily="34" charset="0"/>
            </a:rPr>
            <a:t>autoaprendizaje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700" kern="1200" dirty="0" smtClean="0">
            <a:latin typeface="Bahnschrift SemiBold" panose="020B0502040204020203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smtClean="0">
              <a:latin typeface="Bahnschrift SemiBold" panose="020B0502040204020203" pitchFamily="34" charset="0"/>
            </a:rPr>
            <a:t>5 </a:t>
          </a:r>
          <a:r>
            <a:rPr lang="es-ES" sz="1700" kern="1200" dirty="0" smtClean="0">
              <a:latin typeface="Bahnschrift SemiBold" panose="020B0502040204020203" pitchFamily="34" charset="0"/>
            </a:rPr>
            <a:t>sesiones asincrónicas.</a:t>
          </a:r>
          <a:endParaRPr lang="es-ES" sz="1700" kern="1200" dirty="0">
            <a:latin typeface="Bahnschrift SemiBold" panose="020B0502040204020203" pitchFamily="34" charset="0"/>
          </a:endParaRPr>
        </a:p>
      </dsp:txBody>
      <dsp:txXfrm>
        <a:off x="313657" y="1274304"/>
        <a:ext cx="2170524" cy="1670836"/>
      </dsp:txXfrm>
    </dsp:sp>
    <dsp:sp modelId="{4AEE7BDC-9CED-4DD5-8305-530177B7B99C}">
      <dsp:nvSpPr>
        <dsp:cNvPr id="0" name=""/>
        <dsp:cNvSpPr/>
      </dsp:nvSpPr>
      <dsp:spPr>
        <a:xfrm rot="21571712">
          <a:off x="2321110" y="246048"/>
          <a:ext cx="714961" cy="493930"/>
        </a:xfrm>
        <a:prstGeom prst="rightArrow">
          <a:avLst>
            <a:gd name="adj1" fmla="val 60000"/>
            <a:gd name="adj2" fmla="val 50000"/>
          </a:avLst>
        </a:prstGeom>
        <a:solidFill>
          <a:srgbClr val="D6A300"/>
        </a:solidFill>
        <a:ln>
          <a:solidFill>
            <a:srgbClr val="D6A3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kern="1200">
            <a:latin typeface="Bahnschrift SemiBold" panose="020B0502040204020203" pitchFamily="34" charset="0"/>
          </a:endParaRPr>
        </a:p>
      </dsp:txBody>
      <dsp:txXfrm>
        <a:off x="2321113" y="345444"/>
        <a:ext cx="566782" cy="296358"/>
      </dsp:txXfrm>
    </dsp:sp>
    <dsp:sp modelId="{03D7B5B7-69D9-48FC-AC20-2DE9F58BB498}">
      <dsp:nvSpPr>
        <dsp:cNvPr id="0" name=""/>
        <dsp:cNvSpPr/>
      </dsp:nvSpPr>
      <dsp:spPr>
        <a:xfrm>
          <a:off x="3332826" y="0"/>
          <a:ext cx="1983888" cy="1438404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>
              <a:latin typeface="Bahnschrift SemiBold" panose="020B0502040204020203" pitchFamily="34" charset="0"/>
            </a:rPr>
            <a:t>Fase presencial</a:t>
          </a:r>
        </a:p>
      </dsp:txBody>
      <dsp:txXfrm>
        <a:off x="3332826" y="0"/>
        <a:ext cx="1983888" cy="958936"/>
      </dsp:txXfrm>
    </dsp:sp>
    <dsp:sp modelId="{F9B3469A-585D-41E7-A199-46813C7D9480}">
      <dsp:nvSpPr>
        <dsp:cNvPr id="0" name=""/>
        <dsp:cNvSpPr/>
      </dsp:nvSpPr>
      <dsp:spPr>
        <a:xfrm>
          <a:off x="3618038" y="1201753"/>
          <a:ext cx="2226140" cy="1774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D6A3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dirty="0">
              <a:latin typeface="Bahnschrift SemiBold" panose="020B0502040204020203" pitchFamily="34" charset="0"/>
            </a:rPr>
            <a:t> </a:t>
          </a:r>
          <a:r>
            <a:rPr lang="es-ES" sz="1700" kern="1200" dirty="0" smtClean="0">
              <a:latin typeface="Bahnschrift SemiBold" panose="020B0502040204020203" pitchFamily="34" charset="0"/>
            </a:rPr>
            <a:t>10 sesiones </a:t>
          </a:r>
          <a:r>
            <a:rPr lang="es-ES" sz="1700" kern="1200" dirty="0">
              <a:latin typeface="Bahnschrift SemiBold" panose="020B0502040204020203" pitchFamily="34" charset="0"/>
            </a:rPr>
            <a:t>de 2 </a:t>
          </a:r>
          <a:r>
            <a:rPr lang="es-ES" sz="1700" kern="1200" dirty="0" smtClean="0">
              <a:latin typeface="Bahnschrift SemiBold" panose="020B0502040204020203" pitchFamily="34" charset="0"/>
            </a:rPr>
            <a:t>horas pedagógicas </a:t>
          </a:r>
          <a:r>
            <a:rPr lang="es-ES" sz="1700" kern="1200" dirty="0">
              <a:latin typeface="Bahnschrift SemiBold" panose="020B0502040204020203" pitchFamily="34" charset="0"/>
            </a:rPr>
            <a:t>cada una utilizando zoom y aula virtual</a:t>
          </a:r>
        </a:p>
      </dsp:txBody>
      <dsp:txXfrm>
        <a:off x="3670020" y="1253735"/>
        <a:ext cx="2122176" cy="1670836"/>
      </dsp:txXfrm>
    </dsp:sp>
    <dsp:sp modelId="{DC2E9E86-AFEF-4AC3-A60F-9D7BA5187C06}">
      <dsp:nvSpPr>
        <dsp:cNvPr id="0" name=""/>
        <dsp:cNvSpPr/>
      </dsp:nvSpPr>
      <dsp:spPr>
        <a:xfrm rot="21571646">
          <a:off x="5651984" y="218624"/>
          <a:ext cx="710822" cy="493930"/>
        </a:xfrm>
        <a:prstGeom prst="rightArrow">
          <a:avLst>
            <a:gd name="adj1" fmla="val 60000"/>
            <a:gd name="adj2" fmla="val 50000"/>
          </a:avLst>
        </a:prstGeom>
        <a:solidFill>
          <a:srgbClr val="D6A300"/>
        </a:solidFill>
        <a:ln>
          <a:solidFill>
            <a:srgbClr val="D6A3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kern="1200">
            <a:latin typeface="Bahnschrift SemiBold" panose="020B0502040204020203" pitchFamily="34" charset="0"/>
          </a:endParaRPr>
        </a:p>
      </dsp:txBody>
      <dsp:txXfrm>
        <a:off x="5651987" y="318021"/>
        <a:ext cx="562643" cy="296358"/>
      </dsp:txXfrm>
    </dsp:sp>
    <dsp:sp modelId="{99D1281B-A365-4EB5-9536-10FB5CF3AB9B}">
      <dsp:nvSpPr>
        <dsp:cNvPr id="0" name=""/>
        <dsp:cNvSpPr/>
      </dsp:nvSpPr>
      <dsp:spPr>
        <a:xfrm>
          <a:off x="6657843" y="0"/>
          <a:ext cx="1983888" cy="1356128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>
              <a:latin typeface="Bahnschrift SemiBold" panose="020B0502040204020203" pitchFamily="34" charset="0"/>
            </a:rPr>
            <a:t>Tutoría a distancia</a:t>
          </a:r>
        </a:p>
      </dsp:txBody>
      <dsp:txXfrm>
        <a:off x="6657843" y="0"/>
        <a:ext cx="1983888" cy="904085"/>
      </dsp:txXfrm>
    </dsp:sp>
    <dsp:sp modelId="{5085EEFC-12F3-4AAA-B7AC-E3A16B76050D}">
      <dsp:nvSpPr>
        <dsp:cNvPr id="0" name=""/>
        <dsp:cNvSpPr/>
      </dsp:nvSpPr>
      <dsp:spPr>
        <a:xfrm>
          <a:off x="6983854" y="1181184"/>
          <a:ext cx="1983888" cy="1774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D6A3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>
              <a:latin typeface="Bahnschrift SemiBold" panose="020B0502040204020203" pitchFamily="34" charset="0"/>
            </a:rPr>
            <a:t>Elaboración de actividades aplicativas con asesoría via whatsapp y telefóno</a:t>
          </a:r>
        </a:p>
      </dsp:txBody>
      <dsp:txXfrm>
        <a:off x="7035836" y="1233166"/>
        <a:ext cx="1879924" cy="16708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CD0BB-7A74-EE41-9376-3F86662A7C78}" type="datetimeFigureOut">
              <a:rPr lang="es-ES_tradnl" smtClean="0"/>
              <a:t>3/8/20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EE74-767C-124A-878C-66D8F4FF5C3F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8597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CD0BB-7A74-EE41-9376-3F86662A7C78}" type="datetimeFigureOut">
              <a:rPr lang="es-ES_tradnl" smtClean="0"/>
              <a:t>3/8/20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EE74-767C-124A-878C-66D8F4FF5C3F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95713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CD0BB-7A74-EE41-9376-3F86662A7C78}" type="datetimeFigureOut">
              <a:rPr lang="es-ES_tradnl" smtClean="0"/>
              <a:t>3/8/20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EE74-767C-124A-878C-66D8F4FF5C3F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91239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CD0BB-7A74-EE41-9376-3F86662A7C78}" type="datetimeFigureOut">
              <a:rPr lang="es-ES_tradnl" smtClean="0"/>
              <a:t>3/8/20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EE74-767C-124A-878C-66D8F4FF5C3F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61576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CD0BB-7A74-EE41-9376-3F86662A7C78}" type="datetimeFigureOut">
              <a:rPr lang="es-ES_tradnl" smtClean="0"/>
              <a:t>3/8/20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EE74-767C-124A-878C-66D8F4FF5C3F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10743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CD0BB-7A74-EE41-9376-3F86662A7C78}" type="datetimeFigureOut">
              <a:rPr lang="es-ES_tradnl" smtClean="0"/>
              <a:t>3/8/20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EE74-767C-124A-878C-66D8F4FF5C3F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55087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CD0BB-7A74-EE41-9376-3F86662A7C78}" type="datetimeFigureOut">
              <a:rPr lang="es-ES_tradnl" smtClean="0"/>
              <a:t>3/8/20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EE74-767C-124A-878C-66D8F4FF5C3F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84250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CD0BB-7A74-EE41-9376-3F86662A7C78}" type="datetimeFigureOut">
              <a:rPr lang="es-ES_tradnl" smtClean="0"/>
              <a:t>3/8/20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EE74-767C-124A-878C-66D8F4FF5C3F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27017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CD0BB-7A74-EE41-9376-3F86662A7C78}" type="datetimeFigureOut">
              <a:rPr lang="es-ES_tradnl" smtClean="0"/>
              <a:t>3/8/20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EE74-767C-124A-878C-66D8F4FF5C3F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80749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CD0BB-7A74-EE41-9376-3F86662A7C78}" type="datetimeFigureOut">
              <a:rPr lang="es-ES_tradnl" smtClean="0"/>
              <a:t>3/8/20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EE74-767C-124A-878C-66D8F4FF5C3F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5637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CD0BB-7A74-EE41-9376-3F86662A7C78}" type="datetimeFigureOut">
              <a:rPr lang="es-ES_tradnl" smtClean="0"/>
              <a:t>3/8/20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EE74-767C-124A-878C-66D8F4FF5C3F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61338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CD0BB-7A74-EE41-9376-3F86662A7C78}" type="datetimeFigureOut">
              <a:rPr lang="es-ES_tradnl" smtClean="0"/>
              <a:t>3/8/20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0EE74-767C-124A-878C-66D8F4FF5C3F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12439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hyperlink" Target="http://www.gycperu.com/aulasvirtuales/?client_code=care" TargetMode="Externa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diagramData" Target="../diagrams/data1.xml"/><Relationship Id="rId5" Type="http://schemas.openxmlformats.org/officeDocument/2006/relationships/diagramLayout" Target="../diagrams/layout1.xml"/><Relationship Id="rId6" Type="http://schemas.openxmlformats.org/officeDocument/2006/relationships/diagramQuickStyle" Target="../diagrams/quickStyle1.xml"/><Relationship Id="rId7" Type="http://schemas.openxmlformats.org/officeDocument/2006/relationships/diagramColors" Target="../diagrams/colors1.xml"/><Relationship Id="rId8" Type="http://schemas.microsoft.com/office/2007/relationships/diagramDrawing" Target="../diagrams/drawing1.xm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Programa de Innovación y Emprendimiento Corporativo en Panel Sistemas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4123" y="1183876"/>
            <a:ext cx="7806055" cy="536003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ángulo 2" descr="rectángulo de color"/>
          <p:cNvSpPr/>
          <p:nvPr/>
        </p:nvSpPr>
        <p:spPr>
          <a:xfrm>
            <a:off x="2991174" y="2333060"/>
            <a:ext cx="5628720" cy="2986702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_tradnl"/>
          </a:p>
        </p:txBody>
      </p:sp>
      <p:sp>
        <p:nvSpPr>
          <p:cNvPr id="4" name="Cuadro de texto 8"/>
          <p:cNvSpPr txBox="1"/>
          <p:nvPr/>
        </p:nvSpPr>
        <p:spPr>
          <a:xfrm>
            <a:off x="3258256" y="2446885"/>
            <a:ext cx="5105160" cy="150622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s-ES" sz="3000" b="1" cap="all" dirty="0">
                <a:solidFill>
                  <a:srgbClr val="FFFFFF"/>
                </a:solidFill>
                <a:effectLst/>
                <a:latin typeface="Ebrima" charset="0"/>
                <a:ea typeface="Times New Roman" charset="0"/>
                <a:cs typeface="Times New Roman" charset="0"/>
              </a:rPr>
              <a:t>DESARROLLO </a:t>
            </a:r>
            <a:r>
              <a:rPr lang="es-ES" sz="3000" b="1" cap="all" dirty="0" smtClean="0">
                <a:solidFill>
                  <a:srgbClr val="FFFFFF"/>
                </a:solidFill>
                <a:effectLst/>
                <a:latin typeface="Ebrima" charset="0"/>
                <a:ea typeface="Times New Roman" charset="0"/>
                <a:cs typeface="Times New Roman" charset="0"/>
              </a:rPr>
              <a:t>DE </a:t>
            </a:r>
            <a:r>
              <a:rPr lang="es-ES_tradnl" sz="3000" b="1" cap="all" dirty="0" smtClean="0">
                <a:solidFill>
                  <a:srgbClr val="FFFFFF"/>
                </a:solidFill>
                <a:effectLst/>
                <a:latin typeface="Ebrima" charset="0"/>
                <a:ea typeface="Times New Roman" charset="0"/>
                <a:cs typeface="Times New Roman" charset="0"/>
              </a:rPr>
              <a:t>Capacidades</a:t>
            </a:r>
            <a:r>
              <a:rPr lang="es-ES" sz="3000" b="1" cap="all" dirty="0" smtClean="0">
                <a:solidFill>
                  <a:srgbClr val="FFFFFF"/>
                </a:solidFill>
                <a:effectLst/>
                <a:latin typeface="Ebrima" charset="0"/>
                <a:ea typeface="Times New Roman" charset="0"/>
                <a:cs typeface="Times New Roman" charset="0"/>
              </a:rPr>
              <a:t> </a:t>
            </a:r>
            <a:r>
              <a:rPr lang="es-ES" sz="3000" b="1" cap="all" dirty="0">
                <a:solidFill>
                  <a:srgbClr val="FFFFFF"/>
                </a:solidFill>
                <a:effectLst/>
                <a:latin typeface="Ebrima" charset="0"/>
                <a:ea typeface="Times New Roman" charset="0"/>
                <a:cs typeface="Times New Roman" charset="0"/>
              </a:rPr>
              <a:t>PARA EL EMPRENDIMIENTO </a:t>
            </a:r>
            <a:endParaRPr lang="es-ES_tradnl" sz="4000" b="1" cap="all" dirty="0">
              <a:solidFill>
                <a:srgbClr val="FFFFFF"/>
              </a:solidFill>
              <a:effectLst/>
              <a:latin typeface="Franklin Gothic Book" charset="0"/>
              <a:ea typeface="Times New Roman" charset="0"/>
              <a:cs typeface="Times New Roman" charset="0"/>
            </a:endParaRPr>
          </a:p>
        </p:txBody>
      </p:sp>
      <p:sp>
        <p:nvSpPr>
          <p:cNvPr id="5" name="Cuadro de texto 3"/>
          <p:cNvSpPr txBox="1"/>
          <p:nvPr/>
        </p:nvSpPr>
        <p:spPr>
          <a:xfrm>
            <a:off x="3258255" y="4198080"/>
            <a:ext cx="5361638" cy="74676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2000" b="1" dirty="0">
                <a:solidFill>
                  <a:srgbClr val="FFFFFF"/>
                </a:solidFill>
                <a:effectLst/>
                <a:latin typeface="Ebrima" charset="0"/>
                <a:ea typeface="Arial" charset="0"/>
                <a:cs typeface="Arial" charset="0"/>
              </a:rPr>
              <a:t>PARA MECANISMOS DE COORDINACIÓN COMUNITARIA (MCC)</a:t>
            </a:r>
            <a:endParaRPr lang="es-ES_tradnl" sz="3600" b="1" dirty="0">
              <a:solidFill>
                <a:srgbClr val="FFFFFF"/>
              </a:solidFill>
              <a:effectLst/>
              <a:latin typeface="Microsoft Sans Serif" charset="0"/>
              <a:ea typeface="Times New Roman" charset="0"/>
              <a:cs typeface="Times New Roman" charset="0"/>
            </a:endParaRPr>
          </a:p>
        </p:txBody>
      </p:sp>
      <p:pic>
        <p:nvPicPr>
          <p:cNvPr id="6" name="Imagen 5"/>
          <p:cNvPicPr/>
          <p:nvPr/>
        </p:nvPicPr>
        <p:blipFill>
          <a:blip r:embed="rId3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260" y="431482"/>
            <a:ext cx="1657350" cy="792480"/>
          </a:xfrm>
          <a:prstGeom prst="rect">
            <a:avLst/>
          </a:prstGeom>
          <a:ln>
            <a:noFill/>
          </a:ln>
        </p:spPr>
      </p:pic>
      <p:pic>
        <p:nvPicPr>
          <p:cNvPr id="7" name="Imagen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0312" y="279115"/>
            <a:ext cx="2371725" cy="7677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4876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>
          <a:blip r:embed="rId2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440" y="268536"/>
            <a:ext cx="1494569" cy="599371"/>
          </a:xfrm>
          <a:prstGeom prst="rect">
            <a:avLst/>
          </a:prstGeom>
          <a:ln>
            <a:noFill/>
          </a:ln>
        </p:spPr>
      </p:pic>
      <p:pic>
        <p:nvPicPr>
          <p:cNvPr id="3" name="Imagen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1786" y="286649"/>
            <a:ext cx="1858607" cy="53994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ángulo 3"/>
          <p:cNvSpPr/>
          <p:nvPr/>
        </p:nvSpPr>
        <p:spPr>
          <a:xfrm>
            <a:off x="542439" y="1040990"/>
            <a:ext cx="10947953" cy="3342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es-PE" sz="2400" b="1" dirty="0">
                <a:solidFill>
                  <a:srgbClr val="0070C0"/>
                </a:solidFill>
                <a:ea typeface="宋体" charset="-122"/>
                <a:cs typeface="Calibri" charset="0"/>
              </a:rPr>
              <a:t>Fase no presencial </a:t>
            </a:r>
            <a:endParaRPr lang="es-ES_tradnl" sz="2400" dirty="0">
              <a:solidFill>
                <a:srgbClr val="0070C0"/>
              </a:solidFill>
              <a:ea typeface="宋体" charset="-122"/>
              <a:cs typeface="Times New Roman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endParaRPr lang="es-PE" sz="2400" dirty="0" smtClean="0">
              <a:solidFill>
                <a:srgbClr val="0070C0"/>
              </a:solidFill>
              <a:ea typeface="宋体" charset="-122"/>
              <a:cs typeface="Calibri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es-PE" sz="2400" dirty="0" smtClean="0">
                <a:solidFill>
                  <a:srgbClr val="0070C0"/>
                </a:solidFill>
                <a:ea typeface="宋体" charset="-122"/>
                <a:cs typeface="Calibri" charset="0"/>
              </a:rPr>
              <a:t>Cada </a:t>
            </a:r>
            <a:r>
              <a:rPr lang="es-PE" sz="2400" dirty="0">
                <a:solidFill>
                  <a:srgbClr val="0070C0"/>
                </a:solidFill>
                <a:ea typeface="宋体" charset="-122"/>
                <a:cs typeface="Calibri" charset="0"/>
              </a:rPr>
              <a:t>módulo iniciará con una fase no presencial, para lo cual se elaborará un cuadernillo de autoaprendizaje de fácil lectura que los participantes deberán leer antes de iniciar las actividades sincrónicas o presenciales</a:t>
            </a:r>
            <a:r>
              <a:rPr lang="es-PE" sz="2400" dirty="0" smtClean="0">
                <a:solidFill>
                  <a:srgbClr val="0070C0"/>
                </a:solidFill>
                <a:ea typeface="宋体" charset="-122"/>
                <a:cs typeface="Calibri" charset="0"/>
              </a:rPr>
              <a:t>.</a:t>
            </a: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endParaRPr lang="es-PE" sz="2400" dirty="0">
              <a:solidFill>
                <a:srgbClr val="0070C0"/>
              </a:solidFill>
              <a:effectLst/>
              <a:ea typeface="宋体" charset="-122"/>
              <a:cs typeface="Calibri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es-PE" sz="2400" dirty="0" smtClean="0">
                <a:solidFill>
                  <a:srgbClr val="0070C0"/>
                </a:solidFill>
                <a:ea typeface="宋体" charset="-122"/>
                <a:cs typeface="Calibri" charset="0"/>
              </a:rPr>
              <a:t>Habr</a:t>
            </a:r>
            <a:r>
              <a:rPr lang="es-ES" sz="2400" dirty="0" smtClean="0">
                <a:solidFill>
                  <a:srgbClr val="0070C0"/>
                </a:solidFill>
                <a:ea typeface="宋体" charset="-122"/>
                <a:cs typeface="Calibri" charset="0"/>
              </a:rPr>
              <a:t>á sesiones asincrónicas en las que los/las participantes deben desarrollar actividades siguiendo las instrucciones de los docentes/facilitadores.</a:t>
            </a:r>
            <a:endParaRPr lang="es-ES_tradnl" sz="2400" dirty="0">
              <a:solidFill>
                <a:srgbClr val="0070C0"/>
              </a:solidFill>
              <a:effectLst/>
              <a:ea typeface="宋体" charset="-122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5297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>
          <a:blip r:embed="rId2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440" y="268536"/>
            <a:ext cx="1494569" cy="599371"/>
          </a:xfrm>
          <a:prstGeom prst="rect">
            <a:avLst/>
          </a:prstGeom>
          <a:ln>
            <a:noFill/>
          </a:ln>
        </p:spPr>
      </p:pic>
      <p:pic>
        <p:nvPicPr>
          <p:cNvPr id="3" name="Imagen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1786" y="286649"/>
            <a:ext cx="1858607" cy="53994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ángulo 3"/>
          <p:cNvSpPr/>
          <p:nvPr/>
        </p:nvSpPr>
        <p:spPr>
          <a:xfrm>
            <a:off x="686818" y="1158982"/>
            <a:ext cx="10947953" cy="50229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es-PE" sz="2400" b="1" dirty="0">
                <a:solidFill>
                  <a:srgbClr val="0070C0"/>
                </a:solidFill>
                <a:ea typeface="宋体" charset="-122"/>
                <a:cs typeface="Calibri" charset="0"/>
              </a:rPr>
              <a:t>Fase presencial o </a:t>
            </a:r>
            <a:r>
              <a:rPr lang="es-PE" sz="2400" b="1" dirty="0" smtClean="0">
                <a:solidFill>
                  <a:srgbClr val="0070C0"/>
                </a:solidFill>
                <a:ea typeface="宋体" charset="-122"/>
                <a:cs typeface="Calibri" charset="0"/>
              </a:rPr>
              <a:t>sincrónica</a:t>
            </a:r>
            <a:endParaRPr lang="es-ES_tradnl" sz="2400" dirty="0">
              <a:solidFill>
                <a:srgbClr val="0070C0"/>
              </a:solidFill>
              <a:ea typeface="宋体" charset="-122"/>
              <a:cs typeface="Times New Roman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endParaRPr lang="es-PE" sz="2400" dirty="0" smtClean="0">
              <a:solidFill>
                <a:srgbClr val="0070C0"/>
              </a:solidFill>
              <a:ea typeface="宋体" charset="-122"/>
              <a:cs typeface="Calibri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es-PE" sz="2400" dirty="0" smtClean="0">
                <a:solidFill>
                  <a:srgbClr val="0070C0"/>
                </a:solidFill>
                <a:ea typeface="宋体" charset="-122"/>
                <a:cs typeface="Calibri" charset="0"/>
              </a:rPr>
              <a:t>Para </a:t>
            </a:r>
            <a:r>
              <a:rPr lang="es-PE" sz="2400" dirty="0">
                <a:solidFill>
                  <a:srgbClr val="0070C0"/>
                </a:solidFill>
                <a:ea typeface="宋体" charset="-122"/>
                <a:cs typeface="Calibri" charset="0"/>
              </a:rPr>
              <a:t>el desarrollo de las </a:t>
            </a:r>
            <a:r>
              <a:rPr lang="es-PE" sz="2400" dirty="0" smtClean="0">
                <a:solidFill>
                  <a:srgbClr val="0070C0"/>
                </a:solidFill>
                <a:ea typeface="宋体" charset="-122"/>
                <a:cs typeface="Calibri" charset="0"/>
              </a:rPr>
              <a:t>sesiones </a:t>
            </a:r>
            <a:r>
              <a:rPr lang="es-PE" sz="2400" dirty="0">
                <a:solidFill>
                  <a:srgbClr val="0070C0"/>
                </a:solidFill>
                <a:ea typeface="宋体" charset="-122"/>
                <a:cs typeface="Calibri" charset="0"/>
              </a:rPr>
              <a:t>presenciales/virtuales sincrónicas se utilizará la plataforma zoom, la misma que puede utilizarse desde el </a:t>
            </a:r>
            <a:r>
              <a:rPr lang="es-PE" sz="2400" dirty="0" smtClean="0">
                <a:solidFill>
                  <a:srgbClr val="0070C0"/>
                </a:solidFill>
                <a:ea typeface="宋体" charset="-122"/>
                <a:cs typeface="Calibri" charset="0"/>
              </a:rPr>
              <a:t>celular, se facilitar</a:t>
            </a:r>
            <a:r>
              <a:rPr lang="es-ES" sz="2400" dirty="0" smtClean="0">
                <a:solidFill>
                  <a:srgbClr val="0070C0"/>
                </a:solidFill>
                <a:ea typeface="宋体" charset="-122"/>
                <a:cs typeface="Calibri" charset="0"/>
              </a:rPr>
              <a:t>á las recargas de celulares de los/las participantes</a:t>
            </a:r>
            <a:r>
              <a:rPr lang="es-PE" sz="2400" dirty="0" smtClean="0">
                <a:solidFill>
                  <a:srgbClr val="0070C0"/>
                </a:solidFill>
                <a:ea typeface="宋体" charset="-122"/>
                <a:cs typeface="Calibri" charset="0"/>
              </a:rPr>
              <a:t>. Los horarios establecidos son dos: de 6 de la tarde a 7 y media de la noche y de 7 y media a 9 de la noche.</a:t>
            </a:r>
            <a:endParaRPr lang="es-ES_tradnl" sz="2400" dirty="0">
              <a:solidFill>
                <a:srgbClr val="0070C0"/>
              </a:solidFill>
              <a:ea typeface="宋体" charset="-122"/>
              <a:cs typeface="Times New Roman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es-PE" sz="2400" dirty="0">
                <a:solidFill>
                  <a:srgbClr val="0070C0"/>
                </a:solidFill>
                <a:ea typeface="宋体" charset="-122"/>
                <a:cs typeface="Calibri" charset="0"/>
              </a:rPr>
              <a:t> </a:t>
            </a:r>
            <a:endParaRPr lang="es-ES_tradnl" sz="2400" dirty="0">
              <a:solidFill>
                <a:srgbClr val="0070C0"/>
              </a:solidFill>
              <a:ea typeface="宋体" charset="-122"/>
              <a:cs typeface="Times New Roman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es-PE" sz="2400" dirty="0">
                <a:solidFill>
                  <a:srgbClr val="0070C0"/>
                </a:solidFill>
                <a:ea typeface="宋体" charset="-122"/>
                <a:cs typeface="Calibri" charset="0"/>
              </a:rPr>
              <a:t>Se realizará una asesoría previa vía telefónica y por whatsapp para ayudar a los participantes a usar correctamente la tecnología.</a:t>
            </a:r>
            <a:endParaRPr lang="es-ES_tradnl" sz="2400" dirty="0">
              <a:solidFill>
                <a:srgbClr val="0070C0"/>
              </a:solidFill>
              <a:ea typeface="宋体" charset="-122"/>
              <a:cs typeface="Times New Roman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PE" sz="2400" dirty="0">
                <a:solidFill>
                  <a:srgbClr val="0070C0"/>
                </a:solidFill>
                <a:ea typeface="宋体" charset="-122"/>
                <a:cs typeface="Calibri" charset="0"/>
              </a:rPr>
              <a:t> </a:t>
            </a:r>
            <a:endParaRPr lang="es-ES_tradnl" sz="2400" dirty="0">
              <a:solidFill>
                <a:srgbClr val="0070C0"/>
              </a:solidFill>
              <a:ea typeface="宋体" charset="-122"/>
              <a:cs typeface="Times New Roman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PE" sz="2400" dirty="0">
                <a:solidFill>
                  <a:srgbClr val="0070C0"/>
                </a:solidFill>
                <a:ea typeface="宋体" charset="-122"/>
                <a:cs typeface="Calibri" charset="0"/>
              </a:rPr>
              <a:t>El docente/facilitador hará uso de videos, presentaciones </a:t>
            </a:r>
            <a:r>
              <a:rPr lang="es-PE" sz="2400" dirty="0" smtClean="0">
                <a:solidFill>
                  <a:srgbClr val="0070C0"/>
                </a:solidFill>
                <a:ea typeface="宋体" charset="-122"/>
                <a:cs typeface="Calibri" charset="0"/>
              </a:rPr>
              <a:t>sencillas y </a:t>
            </a:r>
            <a:r>
              <a:rPr lang="es-PE" sz="2400" dirty="0">
                <a:solidFill>
                  <a:srgbClr val="0070C0"/>
                </a:solidFill>
                <a:ea typeface="宋体" charset="-122"/>
                <a:cs typeface="Calibri" charset="0"/>
              </a:rPr>
              <a:t>ejercicios </a:t>
            </a:r>
            <a:r>
              <a:rPr lang="es-PE" sz="2400" dirty="0" smtClean="0">
                <a:solidFill>
                  <a:srgbClr val="0070C0"/>
                </a:solidFill>
                <a:ea typeface="宋体" charset="-122"/>
                <a:cs typeface="Calibri" charset="0"/>
              </a:rPr>
              <a:t>y eventualmente de videos.</a:t>
            </a:r>
            <a:endParaRPr lang="es-ES_tradnl" sz="2400" dirty="0">
              <a:solidFill>
                <a:srgbClr val="0070C0"/>
              </a:solidFill>
              <a:effectLst/>
              <a:ea typeface="宋体" charset="-122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6798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>
          <a:blip r:embed="rId2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440" y="268536"/>
            <a:ext cx="1494569" cy="599371"/>
          </a:xfrm>
          <a:prstGeom prst="rect">
            <a:avLst/>
          </a:prstGeom>
          <a:ln>
            <a:noFill/>
          </a:ln>
        </p:spPr>
      </p:pic>
      <p:pic>
        <p:nvPicPr>
          <p:cNvPr id="3" name="Imagen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1786" y="286649"/>
            <a:ext cx="1858607" cy="53994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ángulo 3"/>
          <p:cNvSpPr/>
          <p:nvPr/>
        </p:nvSpPr>
        <p:spPr>
          <a:xfrm>
            <a:off x="542439" y="1193444"/>
            <a:ext cx="10947953" cy="252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es-ES_tradnl" sz="2400" b="1" dirty="0" smtClean="0">
                <a:solidFill>
                  <a:srgbClr val="0070C0"/>
                </a:solidFill>
                <a:ea typeface="宋体" charset="-122"/>
                <a:cs typeface="Calibri" charset="0"/>
              </a:rPr>
              <a:t>Fase de tutoría</a:t>
            </a:r>
            <a:endParaRPr lang="es-ES_tradnl" sz="2400" dirty="0" smtClean="0">
              <a:solidFill>
                <a:srgbClr val="0070C0"/>
              </a:solidFill>
              <a:ea typeface="宋体" charset="-122"/>
              <a:cs typeface="Times New Roman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es-ES_tradnl" sz="2400" b="1" dirty="0" smtClean="0">
                <a:solidFill>
                  <a:srgbClr val="0070C0"/>
                </a:solidFill>
                <a:ea typeface="宋体" charset="-122"/>
                <a:cs typeface="Calibri" charset="0"/>
              </a:rPr>
              <a:t> </a:t>
            </a:r>
            <a:endParaRPr lang="es-ES_tradnl" sz="2400" dirty="0" smtClean="0">
              <a:solidFill>
                <a:srgbClr val="0070C0"/>
              </a:solidFill>
              <a:ea typeface="宋体" charset="-122"/>
              <a:cs typeface="Times New Roman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es-ES_tradnl" sz="2400" dirty="0" smtClean="0">
                <a:solidFill>
                  <a:srgbClr val="0070C0"/>
                </a:solidFill>
                <a:ea typeface="宋体" charset="-122"/>
                <a:cs typeface="Calibri" charset="0"/>
              </a:rPr>
              <a:t>Después de la sesión presencial- sincrónica los participantes tendrán actividades aplicativas a realizar de manera individual o grupal, para lo cual se los acompañará a través de mensajería </a:t>
            </a:r>
            <a:r>
              <a:rPr lang="es-ES_tradnl" sz="2400" dirty="0" err="1" smtClean="0">
                <a:solidFill>
                  <a:srgbClr val="0070C0"/>
                </a:solidFill>
                <a:ea typeface="宋体" charset="-122"/>
                <a:cs typeface="Calibri" charset="0"/>
              </a:rPr>
              <a:t>Whastapp</a:t>
            </a:r>
            <a:r>
              <a:rPr lang="es-ES_tradnl" sz="2400" dirty="0" smtClean="0">
                <a:solidFill>
                  <a:srgbClr val="0070C0"/>
                </a:solidFill>
                <a:ea typeface="宋体" charset="-122"/>
                <a:cs typeface="Calibri" charset="0"/>
              </a:rPr>
              <a:t>, por teléfono o por correo electrónico. </a:t>
            </a:r>
            <a:r>
              <a:rPr lang="es-ES_tradnl" sz="2400" dirty="0" smtClean="0">
                <a:solidFill>
                  <a:srgbClr val="0070C0"/>
                </a:solidFill>
                <a:effectLst/>
                <a:ea typeface="宋体" charset="-122"/>
                <a:cs typeface="Calibri" charset="0"/>
              </a:rPr>
              <a:t>La elaboración del Plan de Acción será tutorada por el docente/facilitador del Módulo </a:t>
            </a:r>
            <a:r>
              <a:rPr lang="es-ES" sz="2400" dirty="0" smtClean="0">
                <a:solidFill>
                  <a:srgbClr val="0070C0"/>
                </a:solidFill>
                <a:effectLst/>
                <a:ea typeface="宋体" charset="-122"/>
                <a:cs typeface="Calibri" charset="0"/>
              </a:rPr>
              <a:t>3.</a:t>
            </a:r>
            <a:endParaRPr lang="es-ES_tradnl" sz="2400" dirty="0">
              <a:solidFill>
                <a:srgbClr val="0070C0"/>
              </a:solidFill>
              <a:effectLst/>
              <a:ea typeface="宋体" charset="-122"/>
              <a:cs typeface="Times New Roman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542438" y="4076291"/>
            <a:ext cx="10947953" cy="25668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es-PE" sz="2400" dirty="0">
                <a:solidFill>
                  <a:srgbClr val="0070C0"/>
                </a:solidFill>
                <a:ea typeface="宋体" charset="-122"/>
                <a:cs typeface="Calibri" charset="0"/>
              </a:rPr>
              <a:t>Como soporte para el desarrollo de las actividades de aprendizaje se </a:t>
            </a:r>
            <a:r>
              <a:rPr lang="es-PE" sz="2400" dirty="0" smtClean="0">
                <a:solidFill>
                  <a:srgbClr val="0070C0"/>
                </a:solidFill>
                <a:ea typeface="宋体" charset="-122"/>
                <a:cs typeface="Calibri" charset="0"/>
              </a:rPr>
              <a:t>desarrollado </a:t>
            </a:r>
            <a:r>
              <a:rPr lang="es-PE" sz="2400" dirty="0">
                <a:solidFill>
                  <a:srgbClr val="0070C0"/>
                </a:solidFill>
                <a:ea typeface="宋体" charset="-122"/>
                <a:cs typeface="Calibri" charset="0"/>
              </a:rPr>
              <a:t>una plataforma virtual ad hoc, que </a:t>
            </a:r>
            <a:r>
              <a:rPr lang="es-PE" sz="2400" dirty="0" smtClean="0">
                <a:solidFill>
                  <a:srgbClr val="0070C0"/>
                </a:solidFill>
                <a:ea typeface="宋体" charset="-122"/>
                <a:cs typeface="Calibri" charset="0"/>
              </a:rPr>
              <a:t>permite </a:t>
            </a:r>
            <a:r>
              <a:rPr lang="es-PE" sz="2400" dirty="0">
                <a:solidFill>
                  <a:srgbClr val="0070C0"/>
                </a:solidFill>
                <a:ea typeface="宋体" charset="-122"/>
                <a:cs typeface="Calibri" charset="0"/>
              </a:rPr>
              <a:t>a los participantes ingresar de manera sencilla para visualizar los materiales de cada uno de los contenidos, así como cumplir con las evaluaciones correspondientes.</a:t>
            </a:r>
            <a:endParaRPr lang="es-ES_tradnl" sz="2400" dirty="0">
              <a:solidFill>
                <a:srgbClr val="0070C0"/>
              </a:solidFill>
              <a:ea typeface="宋体" charset="-122"/>
              <a:cs typeface="Times New Roman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PE" sz="2400" dirty="0">
                <a:solidFill>
                  <a:srgbClr val="0070C0"/>
                </a:solidFill>
                <a:ea typeface="宋体" charset="-122"/>
                <a:cs typeface="Calibri" charset="0"/>
              </a:rPr>
              <a:t> </a:t>
            </a:r>
            <a:endParaRPr lang="es-ES_tradnl" sz="2400" dirty="0">
              <a:solidFill>
                <a:srgbClr val="0070C0"/>
              </a:solidFill>
              <a:ea typeface="宋体" charset="-122"/>
              <a:cs typeface="Times New Roman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PE" sz="2400" dirty="0">
                <a:solidFill>
                  <a:srgbClr val="0070C0"/>
                </a:solidFill>
                <a:ea typeface="宋体" charset="-122"/>
                <a:cs typeface="Calibri" charset="0"/>
              </a:rPr>
              <a:t>El link del aula virtual es </a:t>
            </a:r>
            <a:r>
              <a:rPr lang="es-MX" sz="2400" dirty="0">
                <a:solidFill>
                  <a:srgbClr val="0070C0"/>
                </a:solidFill>
                <a:ea typeface="宋体" charset="-122"/>
                <a:cs typeface="Times New Roman" charset="0"/>
                <a:hlinkClick r:id="rId4"/>
              </a:rPr>
              <a:t>http://www.gycperu.com/aulasvirtuales/?client_code=care</a:t>
            </a:r>
            <a:r>
              <a:rPr lang="es-MX" sz="2400" dirty="0">
                <a:solidFill>
                  <a:srgbClr val="0070C0"/>
                </a:solidFill>
                <a:ea typeface="宋体" charset="-122"/>
                <a:cs typeface="Times New Roman" charset="0"/>
              </a:rPr>
              <a:t>.</a:t>
            </a:r>
            <a:endParaRPr lang="es-ES_tradnl" sz="2400" dirty="0">
              <a:solidFill>
                <a:srgbClr val="0070C0"/>
              </a:solidFill>
              <a:effectLst/>
              <a:ea typeface="宋体" charset="-122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295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>
          <a:blip r:embed="rId2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440" y="268536"/>
            <a:ext cx="1494569" cy="599371"/>
          </a:xfrm>
          <a:prstGeom prst="rect">
            <a:avLst/>
          </a:prstGeom>
          <a:ln>
            <a:noFill/>
          </a:ln>
        </p:spPr>
      </p:pic>
      <p:pic>
        <p:nvPicPr>
          <p:cNvPr id="3" name="Imagen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1786" y="286649"/>
            <a:ext cx="1858607" cy="53994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ángulo 4"/>
          <p:cNvSpPr/>
          <p:nvPr/>
        </p:nvSpPr>
        <p:spPr>
          <a:xfrm>
            <a:off x="742566" y="992186"/>
            <a:ext cx="26379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Aft>
                <a:spcPts val="0"/>
              </a:spcAft>
              <a:buFont typeface="+mj-lt"/>
              <a:buAutoNum type="arabicPeriod" startAt="6"/>
            </a:pPr>
            <a:r>
              <a:rPr lang="es-ES" sz="2800" b="1" dirty="0" smtClean="0">
                <a:solidFill>
                  <a:srgbClr val="0070C0"/>
                </a:solidFill>
                <a:ea typeface="Times New Roman" charset="0"/>
                <a:cs typeface="Times New Roman" charset="0"/>
              </a:rPr>
              <a:t>EVALUACIÓN</a:t>
            </a:r>
            <a:endParaRPr lang="es-ES_tradnl" sz="2800" b="1" dirty="0">
              <a:solidFill>
                <a:srgbClr val="0070C0"/>
              </a:solidFill>
              <a:effectLst/>
              <a:ea typeface="Times New Roman" charset="0"/>
              <a:cs typeface="Times New Roman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742565" y="1674358"/>
            <a:ext cx="10747827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MX" sz="2400" dirty="0" smtClean="0">
                <a:solidFill>
                  <a:srgbClr val="0070C0"/>
                </a:solidFill>
                <a:ea typeface="宋体" charset="-122"/>
                <a:cs typeface="Arial" charset="0"/>
              </a:rPr>
              <a:t>Se </a:t>
            </a:r>
            <a:r>
              <a:rPr lang="es-MX" sz="2400" dirty="0">
                <a:solidFill>
                  <a:srgbClr val="0070C0"/>
                </a:solidFill>
                <a:ea typeface="宋体" charset="-122"/>
                <a:cs typeface="Arial" charset="0"/>
              </a:rPr>
              <a:t>llevará a cabo bajo el </a:t>
            </a:r>
            <a:r>
              <a:rPr lang="es-MX" sz="2400" b="1" i="1" dirty="0">
                <a:solidFill>
                  <a:srgbClr val="0070C0"/>
                </a:solidFill>
                <a:ea typeface="宋体" charset="-122"/>
                <a:cs typeface="Arial" charset="0"/>
              </a:rPr>
              <a:t>enfoque evaluación de competencias</a:t>
            </a:r>
            <a:r>
              <a:rPr lang="es-MX" sz="2400" dirty="0">
                <a:solidFill>
                  <a:srgbClr val="0070C0"/>
                </a:solidFill>
                <a:ea typeface="宋体" charset="-122"/>
                <a:cs typeface="Arial" charset="0"/>
              </a:rPr>
              <a:t>, entendido como el proceso de recolección de evidencias de los logros de </a:t>
            </a:r>
            <a:r>
              <a:rPr lang="es-MX" sz="2400" dirty="0" smtClean="0">
                <a:solidFill>
                  <a:srgbClr val="0070C0"/>
                </a:solidFill>
                <a:ea typeface="宋体" charset="-122"/>
                <a:cs typeface="Arial" charset="0"/>
              </a:rPr>
              <a:t>desempeño.</a:t>
            </a:r>
            <a:r>
              <a:rPr lang="es-ES_tradnl" sz="2400" dirty="0" smtClean="0">
                <a:solidFill>
                  <a:srgbClr val="0070C0"/>
                </a:solidFill>
                <a:ea typeface="宋体" charset="-122"/>
                <a:cs typeface="Times New Roman" charset="0"/>
              </a:rPr>
              <a:t> </a:t>
            </a:r>
            <a:r>
              <a:rPr lang="es-MX" sz="2400" dirty="0" smtClean="0">
                <a:solidFill>
                  <a:srgbClr val="0070C0"/>
                </a:solidFill>
                <a:ea typeface="宋体" charset="-122"/>
                <a:cs typeface="Arial" charset="0"/>
              </a:rPr>
              <a:t>Se utilizar</a:t>
            </a:r>
            <a:r>
              <a:rPr lang="es-ES" sz="2400" dirty="0" smtClean="0">
                <a:solidFill>
                  <a:srgbClr val="0070C0"/>
                </a:solidFill>
                <a:ea typeface="宋体" charset="-122"/>
                <a:cs typeface="Arial" charset="0"/>
              </a:rPr>
              <a:t>á</a:t>
            </a:r>
            <a:r>
              <a:rPr lang="es-MX" sz="2400" dirty="0" smtClean="0">
                <a:solidFill>
                  <a:srgbClr val="0070C0"/>
                </a:solidFill>
                <a:ea typeface="宋体" charset="-122"/>
                <a:cs typeface="Arial" charset="0"/>
              </a:rPr>
              <a:t> </a:t>
            </a:r>
            <a:r>
              <a:rPr lang="es-MX" sz="2400" dirty="0">
                <a:solidFill>
                  <a:srgbClr val="0070C0"/>
                </a:solidFill>
                <a:ea typeface="宋体" charset="-122"/>
                <a:cs typeface="Arial" charset="0"/>
              </a:rPr>
              <a:t>los siguientes instrumentos básicos para la evaluación:</a:t>
            </a:r>
            <a:endParaRPr lang="es-ES_tradnl" sz="2400" dirty="0">
              <a:solidFill>
                <a:srgbClr val="0070C0"/>
              </a:solidFill>
              <a:effectLst/>
              <a:ea typeface="宋体" charset="-122"/>
              <a:cs typeface="Times New Roman" charset="0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5502912"/>
              </p:ext>
            </p:extLst>
          </p:nvPr>
        </p:nvGraphicFramePr>
        <p:xfrm>
          <a:off x="1643642" y="3281115"/>
          <a:ext cx="9008315" cy="29267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91766"/>
                <a:gridCol w="1663133"/>
                <a:gridCol w="1940975"/>
                <a:gridCol w="1940975"/>
                <a:gridCol w="971466"/>
              </a:tblGrid>
              <a:tr h="235449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Áreas de evaluación</a:t>
                      </a:r>
                      <a:endParaRPr lang="es-ES_tradnl" sz="1800" dirty="0">
                        <a:solidFill>
                          <a:srgbClr val="FFFFFF"/>
                        </a:solidFill>
                        <a:effectLst/>
                        <a:latin typeface="Microsoft Sans Serif" charset="0"/>
                        <a:ea typeface="宋体" charset="-122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800" dirty="0">
                          <a:effectLst/>
                        </a:rPr>
                        <a:t>INSTRUMENTOS</a:t>
                      </a:r>
                      <a:endParaRPr lang="es-ES_tradnl" sz="1800" dirty="0">
                        <a:solidFill>
                          <a:srgbClr val="FFFFFF"/>
                        </a:solidFill>
                        <a:effectLst/>
                        <a:latin typeface="Microsoft Sans Serif" charset="0"/>
                        <a:ea typeface="宋体" charset="-122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Peso</a:t>
                      </a:r>
                      <a:endParaRPr lang="es-ES_tradnl" sz="1800">
                        <a:solidFill>
                          <a:srgbClr val="FFFFFF"/>
                        </a:solidFill>
                        <a:effectLst/>
                        <a:latin typeface="Microsoft Sans Serif" charset="0"/>
                        <a:ea typeface="宋体" charset="-122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487235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Test de evaluación</a:t>
                      </a:r>
                      <a:endParaRPr lang="es-ES_tradnl" sz="1800">
                        <a:solidFill>
                          <a:srgbClr val="FFFFFF"/>
                        </a:solidFill>
                        <a:effectLst/>
                        <a:latin typeface="Microsoft Sans Serif" charset="0"/>
                        <a:ea typeface="宋体" charset="-122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800">
                          <a:effectLst/>
                        </a:rPr>
                        <a:t>Rúbrica de actividades</a:t>
                      </a:r>
                      <a:endParaRPr lang="es-ES_tradnl" sz="1800">
                        <a:solidFill>
                          <a:srgbClr val="FFFFFF"/>
                        </a:solidFill>
                        <a:effectLst/>
                        <a:latin typeface="Microsoft Sans Serif" charset="0"/>
                        <a:ea typeface="宋体" charset="-122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Rubrica de producto</a:t>
                      </a:r>
                      <a:endParaRPr lang="es-ES_tradnl" sz="1800">
                        <a:solidFill>
                          <a:srgbClr val="FFFFFF"/>
                        </a:solidFill>
                        <a:effectLst/>
                        <a:latin typeface="Microsoft Sans Serif" charset="0"/>
                        <a:ea typeface="宋体" charset="-122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490966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SzPct val="100000"/>
                        <a:buFont typeface="+mj-lt"/>
                        <a:buAutoNum type="arabicPeriod"/>
                      </a:pPr>
                      <a:r>
                        <a:rPr lang="es-ES" sz="1800" dirty="0">
                          <a:effectLst/>
                        </a:rPr>
                        <a:t>Conocimientos</a:t>
                      </a:r>
                      <a:endParaRPr lang="es-ES_tradnl" sz="1800" dirty="0">
                        <a:solidFill>
                          <a:srgbClr val="6E9A2D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Clr>
                          <a:srgbClr val="14132F"/>
                        </a:buClr>
                        <a:buFont typeface="Wingdings" charset="2"/>
                        <a:buChar char=""/>
                      </a:pPr>
                      <a:r>
                        <a:rPr lang="es-PE" sz="1800">
                          <a:effectLst/>
                        </a:rPr>
                        <a:t> </a:t>
                      </a:r>
                      <a:endParaRPr lang="es-ES_tradnl" sz="1800">
                        <a:solidFill>
                          <a:srgbClr val="6E9A2D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s-PE" sz="1800">
                          <a:effectLst/>
                        </a:rPr>
                        <a:t> </a:t>
                      </a:r>
                      <a:endParaRPr lang="es-ES_tradnl" sz="1800">
                        <a:solidFill>
                          <a:srgbClr val="6E9A2D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Clr>
                          <a:srgbClr val="14132F"/>
                        </a:buClr>
                        <a:buFont typeface="Wingdings" charset="2"/>
                        <a:buChar char=""/>
                      </a:pPr>
                      <a:r>
                        <a:rPr lang="es-PE" sz="1800">
                          <a:effectLst/>
                        </a:rPr>
                        <a:t> </a:t>
                      </a:r>
                      <a:endParaRPr lang="es-ES_tradnl" sz="1800">
                        <a:solidFill>
                          <a:srgbClr val="6E9A2D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085" algn="ctr">
                        <a:spcAft>
                          <a:spcPts val="0"/>
                        </a:spcAft>
                      </a:pPr>
                      <a:r>
                        <a:rPr lang="es-PE" sz="1800">
                          <a:effectLst/>
                        </a:rPr>
                        <a:t>0.3</a:t>
                      </a:r>
                      <a:endParaRPr lang="es-ES_tradnl" sz="1800">
                        <a:solidFill>
                          <a:srgbClr val="6E9A2D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 anchor="ctr"/>
                </a:tc>
              </a:tr>
              <a:tr h="490966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SzPct val="100000"/>
                        <a:buFont typeface="+mj-lt"/>
                        <a:buAutoNum type="arabicPeriod" startAt="2"/>
                      </a:pPr>
                      <a:r>
                        <a:rPr lang="es-ES" sz="1800" dirty="0">
                          <a:effectLst/>
                        </a:rPr>
                        <a:t>Habilidades, destrezas</a:t>
                      </a:r>
                      <a:endParaRPr lang="es-ES_tradnl" sz="1800" dirty="0">
                        <a:solidFill>
                          <a:srgbClr val="6E9A2D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800">
                          <a:effectLst/>
                        </a:rPr>
                        <a:t> </a:t>
                      </a:r>
                      <a:endParaRPr lang="es-ES_tradnl" sz="1800">
                        <a:solidFill>
                          <a:srgbClr val="FFFFFF"/>
                        </a:solidFill>
                        <a:effectLst/>
                        <a:latin typeface="Microsoft Sans Serif" charset="0"/>
                        <a:ea typeface="宋体" charset="-122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Clr>
                          <a:srgbClr val="14132F"/>
                        </a:buClr>
                        <a:buFont typeface="Wingdings" charset="2"/>
                        <a:buChar char=""/>
                      </a:pPr>
                      <a:r>
                        <a:rPr lang="es-PE" sz="1800">
                          <a:effectLst/>
                        </a:rPr>
                        <a:t> </a:t>
                      </a:r>
                      <a:endParaRPr lang="es-ES_tradnl" sz="1800">
                        <a:solidFill>
                          <a:srgbClr val="6E9A2D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Clr>
                          <a:srgbClr val="14132F"/>
                        </a:buClr>
                        <a:buFont typeface="Wingdings" charset="2"/>
                        <a:buChar char=""/>
                      </a:pPr>
                      <a:r>
                        <a:rPr lang="es-PE" sz="1800">
                          <a:effectLst/>
                        </a:rPr>
                        <a:t> </a:t>
                      </a:r>
                      <a:endParaRPr lang="es-ES_tradnl" sz="1800">
                        <a:solidFill>
                          <a:srgbClr val="6E9A2D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0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800">
                          <a:effectLst/>
                        </a:rPr>
                        <a:t>0.4</a:t>
                      </a:r>
                      <a:endParaRPr lang="es-ES_tradnl" sz="1800">
                        <a:solidFill>
                          <a:srgbClr val="FFFFFF"/>
                        </a:solidFill>
                        <a:effectLst/>
                        <a:latin typeface="Microsoft Sans Serif" charset="0"/>
                        <a:ea typeface="宋体" charset="-122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</a:tr>
              <a:tr h="490966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SzPct val="100000"/>
                        <a:buFont typeface="+mj-lt"/>
                        <a:buAutoNum type="arabicPeriod" startAt="3"/>
                      </a:pPr>
                      <a:r>
                        <a:rPr lang="es-ES" sz="1800" dirty="0">
                          <a:effectLst/>
                        </a:rPr>
                        <a:t>Actitud</a:t>
                      </a:r>
                      <a:endParaRPr lang="es-ES_tradnl" sz="1800" dirty="0">
                        <a:solidFill>
                          <a:srgbClr val="6E9A2D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800">
                          <a:effectLst/>
                        </a:rPr>
                        <a:t> </a:t>
                      </a:r>
                      <a:endParaRPr lang="es-ES_tradnl" sz="1800">
                        <a:solidFill>
                          <a:srgbClr val="FFFFFF"/>
                        </a:solidFill>
                        <a:effectLst/>
                        <a:latin typeface="Microsoft Sans Serif" charset="0"/>
                        <a:ea typeface="宋体" charset="-122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Clr>
                          <a:srgbClr val="14132F"/>
                        </a:buClr>
                        <a:buFont typeface="Wingdings" charset="2"/>
                        <a:buChar char=""/>
                      </a:pPr>
                      <a:r>
                        <a:rPr lang="es-PE" sz="1800">
                          <a:effectLst/>
                        </a:rPr>
                        <a:t> </a:t>
                      </a:r>
                      <a:endParaRPr lang="es-ES_tradnl" sz="1800">
                        <a:solidFill>
                          <a:srgbClr val="6E9A2D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800">
                          <a:effectLst/>
                        </a:rPr>
                        <a:t> </a:t>
                      </a:r>
                      <a:endParaRPr lang="es-ES_tradnl" sz="1800">
                        <a:solidFill>
                          <a:srgbClr val="FFFFFF"/>
                        </a:solidFill>
                        <a:effectLst/>
                        <a:latin typeface="Microsoft Sans Serif" charset="0"/>
                        <a:ea typeface="宋体" charset="-122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0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800">
                          <a:effectLst/>
                        </a:rPr>
                        <a:t>0.3</a:t>
                      </a:r>
                      <a:endParaRPr lang="es-ES_tradnl" sz="1800">
                        <a:solidFill>
                          <a:srgbClr val="FFFFFF"/>
                        </a:solidFill>
                        <a:effectLst/>
                        <a:latin typeface="Microsoft Sans Serif" charset="0"/>
                        <a:ea typeface="宋体" charset="-122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</a:tr>
              <a:tr h="490966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800" dirty="0">
                          <a:effectLst/>
                        </a:rPr>
                        <a:t>TOTAL</a:t>
                      </a:r>
                      <a:endParaRPr lang="es-ES_tradnl" sz="1800" dirty="0">
                        <a:solidFill>
                          <a:srgbClr val="FFFFFF"/>
                        </a:solidFill>
                        <a:effectLst/>
                        <a:latin typeface="Microsoft Sans Serif" charset="0"/>
                        <a:ea typeface="宋体" charset="-122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0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800" dirty="0">
                          <a:effectLst/>
                        </a:rPr>
                        <a:t>1.0</a:t>
                      </a:r>
                      <a:endParaRPr lang="es-ES_tradnl" sz="1800" dirty="0">
                        <a:solidFill>
                          <a:srgbClr val="FFFFFF"/>
                        </a:solidFill>
                        <a:effectLst/>
                        <a:latin typeface="Microsoft Sans Serif" charset="0"/>
                        <a:ea typeface="宋体" charset="-122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1736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>
          <a:blip r:embed="rId2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440" y="268536"/>
            <a:ext cx="1494569" cy="599371"/>
          </a:xfrm>
          <a:prstGeom prst="rect">
            <a:avLst/>
          </a:prstGeom>
          <a:ln>
            <a:noFill/>
          </a:ln>
        </p:spPr>
      </p:pic>
      <p:pic>
        <p:nvPicPr>
          <p:cNvPr id="3" name="Imagen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1786" y="286649"/>
            <a:ext cx="1858607" cy="53994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ángulo 4"/>
          <p:cNvSpPr/>
          <p:nvPr/>
        </p:nvSpPr>
        <p:spPr>
          <a:xfrm>
            <a:off x="542439" y="1395209"/>
            <a:ext cx="1094795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MX" sz="2400" dirty="0">
                <a:solidFill>
                  <a:srgbClr val="0070C0"/>
                </a:solidFill>
                <a:ea typeface="Times New Roman" charset="0"/>
                <a:cs typeface="Times New Roman" charset="0"/>
              </a:rPr>
              <a:t>Se evaluará cada módulo por separado y al final se integrarán las calificaciones considerando los siguientes </a:t>
            </a:r>
            <a:r>
              <a:rPr lang="es-MX" sz="2400" dirty="0" smtClean="0">
                <a:solidFill>
                  <a:srgbClr val="0070C0"/>
                </a:solidFill>
                <a:ea typeface="Times New Roman" charset="0"/>
                <a:cs typeface="Times New Roman" charset="0"/>
              </a:rPr>
              <a:t>pesos:</a:t>
            </a:r>
            <a:endParaRPr lang="es-ES_tradnl" sz="2400" i="1" dirty="0">
              <a:solidFill>
                <a:srgbClr val="0070C0"/>
              </a:solidFill>
              <a:effectLst/>
              <a:ea typeface="Times New Roman" charset="0"/>
              <a:cs typeface="Times New Roman" charset="0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246070"/>
              </p:ext>
            </p:extLst>
          </p:nvPr>
        </p:nvGraphicFramePr>
        <p:xfrm>
          <a:off x="1501230" y="2753508"/>
          <a:ext cx="8348620" cy="169015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669724"/>
                <a:gridCol w="1669724"/>
                <a:gridCol w="1669724"/>
                <a:gridCol w="1669724"/>
                <a:gridCol w="1669724"/>
              </a:tblGrid>
              <a:tr h="10860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Módulo 1</a:t>
                      </a:r>
                      <a:endParaRPr lang="es-ES_tradnl" sz="1800" dirty="0">
                        <a:solidFill>
                          <a:srgbClr val="FFFFFF"/>
                        </a:solidFill>
                        <a:effectLst/>
                        <a:latin typeface="Microsoft Sans Serif" charset="0"/>
                        <a:ea typeface="宋体" charset="-122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Módulo 2</a:t>
                      </a:r>
                      <a:endParaRPr lang="es-ES_tradnl" sz="1800">
                        <a:solidFill>
                          <a:srgbClr val="FFFFFF"/>
                        </a:solidFill>
                        <a:effectLst/>
                        <a:latin typeface="Microsoft Sans Serif" charset="0"/>
                        <a:ea typeface="宋体" charset="-122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Módulo 3</a:t>
                      </a:r>
                      <a:endParaRPr lang="es-ES_tradnl" sz="1800">
                        <a:solidFill>
                          <a:srgbClr val="FFFFFF"/>
                        </a:solidFill>
                        <a:effectLst/>
                        <a:latin typeface="Microsoft Sans Serif" charset="0"/>
                        <a:ea typeface="宋体" charset="-122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Evaluación Plan</a:t>
                      </a:r>
                      <a:endParaRPr lang="es-ES_tradnl" sz="1800">
                        <a:solidFill>
                          <a:srgbClr val="FFFFFF"/>
                        </a:solidFill>
                        <a:effectLst/>
                        <a:latin typeface="Microsoft Sans Serif" charset="0"/>
                        <a:ea typeface="宋体" charset="-122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 </a:t>
                      </a:r>
                      <a:endParaRPr lang="es-ES_tradnl" sz="1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TOTAL</a:t>
                      </a:r>
                      <a:endParaRPr lang="es-ES_tradnl" sz="1800">
                        <a:solidFill>
                          <a:srgbClr val="FFFFFF"/>
                        </a:solidFill>
                        <a:effectLst/>
                        <a:latin typeface="Microsoft Sans Serif" charset="0"/>
                        <a:ea typeface="宋体" charset="-122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</a:tr>
              <a:tr h="6041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15%</a:t>
                      </a:r>
                      <a:endParaRPr lang="es-ES_tradnl" sz="1800" dirty="0">
                        <a:solidFill>
                          <a:srgbClr val="FFFFFF"/>
                        </a:solidFill>
                        <a:effectLst/>
                        <a:latin typeface="Microsoft Sans Serif" charset="0"/>
                        <a:ea typeface="宋体" charset="-122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15%</a:t>
                      </a:r>
                      <a:endParaRPr lang="es-ES_tradnl" sz="1800" dirty="0">
                        <a:solidFill>
                          <a:srgbClr val="FFFFFF"/>
                        </a:solidFill>
                        <a:effectLst/>
                        <a:latin typeface="Microsoft Sans Serif" charset="0"/>
                        <a:ea typeface="宋体" charset="-122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15%</a:t>
                      </a:r>
                      <a:endParaRPr lang="es-ES_tradnl" sz="1800" dirty="0">
                        <a:solidFill>
                          <a:srgbClr val="FFFFFF"/>
                        </a:solidFill>
                        <a:effectLst/>
                        <a:latin typeface="Microsoft Sans Serif" charset="0"/>
                        <a:ea typeface="宋体" charset="-122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55 %</a:t>
                      </a:r>
                      <a:endParaRPr lang="es-ES_tradnl" sz="1800" dirty="0">
                        <a:solidFill>
                          <a:srgbClr val="FFFFFF"/>
                        </a:solidFill>
                        <a:effectLst/>
                        <a:latin typeface="Microsoft Sans Serif" charset="0"/>
                        <a:ea typeface="宋体" charset="-122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100%</a:t>
                      </a:r>
                      <a:endParaRPr lang="es-ES_tradnl" sz="1800" dirty="0">
                        <a:solidFill>
                          <a:srgbClr val="FFFFFF"/>
                        </a:solidFill>
                        <a:effectLst/>
                        <a:latin typeface="Microsoft Sans Serif" charset="0"/>
                        <a:ea typeface="宋体" charset="-122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18619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>
          <a:blip r:embed="rId2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440" y="268536"/>
            <a:ext cx="1494569" cy="599371"/>
          </a:xfrm>
          <a:prstGeom prst="rect">
            <a:avLst/>
          </a:prstGeom>
          <a:ln>
            <a:noFill/>
          </a:ln>
        </p:spPr>
      </p:pic>
      <p:pic>
        <p:nvPicPr>
          <p:cNvPr id="3" name="Imagen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1786" y="286649"/>
            <a:ext cx="1858607" cy="53994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ángulo 5"/>
          <p:cNvSpPr/>
          <p:nvPr/>
        </p:nvSpPr>
        <p:spPr>
          <a:xfrm>
            <a:off x="742566" y="992186"/>
            <a:ext cx="25310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Aft>
                <a:spcPts val="0"/>
              </a:spcAft>
              <a:buFont typeface="+mj-lt"/>
              <a:buAutoNum type="arabicPeriod" startAt="7"/>
            </a:pPr>
            <a:r>
              <a:rPr lang="es-ES" sz="2800" b="1" dirty="0" smtClean="0">
                <a:solidFill>
                  <a:srgbClr val="0070C0"/>
                </a:solidFill>
                <a:ea typeface="Times New Roman" charset="0"/>
                <a:cs typeface="Times New Roman" charset="0"/>
              </a:rPr>
              <a:t>INCENTIVOS</a:t>
            </a:r>
            <a:endParaRPr lang="es-ES_tradnl" sz="2800" b="1" dirty="0">
              <a:solidFill>
                <a:srgbClr val="0070C0"/>
              </a:solidFill>
              <a:effectLst/>
              <a:ea typeface="Times New Roman" charset="0"/>
              <a:cs typeface="Times New Roman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712211" y="2121387"/>
            <a:ext cx="1066164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625" algn="just">
              <a:spcAft>
                <a:spcPts val="0"/>
              </a:spcAft>
            </a:pPr>
            <a:r>
              <a:rPr lang="es-ES" sz="2400" b="1" dirty="0" smtClean="0">
                <a:solidFill>
                  <a:srgbClr val="0070C0"/>
                </a:solidFill>
                <a:ea typeface="Calibri" charset="0"/>
                <a:cs typeface="Calibri" charset="0"/>
              </a:rPr>
              <a:t>Certificación: </a:t>
            </a:r>
            <a:r>
              <a:rPr lang="es-ES" sz="2400" dirty="0">
                <a:solidFill>
                  <a:srgbClr val="0070C0"/>
                </a:solidFill>
              </a:rPr>
              <a:t>Los participantes </a:t>
            </a:r>
            <a:r>
              <a:rPr lang="es-ES" sz="2400" dirty="0" smtClean="0">
                <a:solidFill>
                  <a:srgbClr val="0070C0"/>
                </a:solidFill>
              </a:rPr>
              <a:t>que cumplan con un 75% de asistencias serán serán acreedores de un certificado de participación. Quiénes además alcancen una evaluación aprobatoria en los tres módulos tendrán un certificado de capacitación para el emprendimiento.</a:t>
            </a:r>
            <a:r>
              <a:rPr lang="es-ES_tradnl" sz="2400" dirty="0" smtClean="0">
                <a:solidFill>
                  <a:srgbClr val="0070C0"/>
                </a:solidFill>
              </a:rPr>
              <a:t> </a:t>
            </a:r>
          </a:p>
          <a:p>
            <a:pPr marL="47625" algn="just">
              <a:spcAft>
                <a:spcPts val="0"/>
              </a:spcAft>
            </a:pPr>
            <a:endParaRPr lang="es-ES_tradnl" sz="2400" dirty="0">
              <a:solidFill>
                <a:srgbClr val="0070C0"/>
              </a:solidFill>
              <a:effectLst/>
              <a:ea typeface="Calibri" charset="0"/>
              <a:cs typeface="Calibri" charset="0"/>
            </a:endParaRPr>
          </a:p>
          <a:p>
            <a:pPr marL="47625" algn="just">
              <a:spcAft>
                <a:spcPts val="0"/>
              </a:spcAft>
            </a:pPr>
            <a:r>
              <a:rPr lang="es-ES_tradnl" sz="2400" b="1" dirty="0" smtClean="0">
                <a:solidFill>
                  <a:srgbClr val="0070C0"/>
                </a:solidFill>
                <a:effectLst/>
                <a:ea typeface="Calibri" charset="0"/>
                <a:cs typeface="Calibri" charset="0"/>
              </a:rPr>
              <a:t>Estímulo </a:t>
            </a:r>
            <a:r>
              <a:rPr lang="es-ES" sz="2400" b="1" dirty="0" smtClean="0">
                <a:solidFill>
                  <a:srgbClr val="0070C0"/>
                </a:solidFill>
                <a:effectLst/>
                <a:ea typeface="Calibri" charset="0"/>
                <a:cs typeface="Calibri" charset="0"/>
              </a:rPr>
              <a:t>económico: </a:t>
            </a:r>
            <a:r>
              <a:rPr lang="es-ES" sz="2400" dirty="0" smtClean="0">
                <a:solidFill>
                  <a:srgbClr val="0070C0"/>
                </a:solidFill>
                <a:effectLst/>
                <a:ea typeface="Calibri" charset="0"/>
                <a:cs typeface="Calibri" charset="0"/>
              </a:rPr>
              <a:t>Las MCC con plan de acción elaborado recibirán un incentivo económico de 1,000 soles a modo de micro fondo semilla.</a:t>
            </a:r>
            <a:endParaRPr lang="es-ES_tradnl" sz="2400" dirty="0">
              <a:solidFill>
                <a:srgbClr val="0070C0"/>
              </a:solidFill>
              <a:effectLst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0520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 rot="21023254">
            <a:off x="2802114" y="2862116"/>
            <a:ext cx="66197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5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¡¡MUCHAS GRACIAS!!</a:t>
            </a:r>
            <a:endParaRPr lang="es-ES_tradnl" sz="5400" b="1" dirty="0">
              <a:ln w="10160">
                <a:solidFill>
                  <a:schemeClr val="accent5"/>
                </a:solidFill>
                <a:prstDash val="solid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23230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="" xmlns:a16="http://schemas.microsoft.com/office/drawing/2014/main" id="{3EB9863D-160D-4B1E-BE52-5368D59A3AEC}"/>
              </a:ext>
            </a:extLst>
          </p:cNvPr>
          <p:cNvSpPr/>
          <p:nvPr/>
        </p:nvSpPr>
        <p:spPr>
          <a:xfrm>
            <a:off x="3816424" y="1758875"/>
            <a:ext cx="6312024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i="1" dirty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Contacto</a:t>
            </a:r>
          </a:p>
          <a:p>
            <a:endParaRPr lang="es-ES" i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r>
              <a:rPr lang="es-ES" sz="2000" i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Calle </a:t>
            </a:r>
            <a:r>
              <a:rPr lang="es-ES" sz="2000" i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Chinchón 875 4º piso, </a:t>
            </a:r>
            <a:r>
              <a:rPr lang="es-ES" sz="2000" i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San Isidro, Lima, Perú</a:t>
            </a:r>
          </a:p>
          <a:p>
            <a:r>
              <a:rPr lang="es-ES" sz="2000" i="1" dirty="0" err="1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Cel</a:t>
            </a:r>
            <a:r>
              <a:rPr lang="es-ES" sz="2000" i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: (+51 1) 976969451</a:t>
            </a:r>
          </a:p>
          <a:p>
            <a:r>
              <a:rPr lang="es-ES" sz="2000" i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gyc@gycperu.com</a:t>
            </a:r>
          </a:p>
          <a:p>
            <a:r>
              <a:rPr lang="es-ES" sz="2000" i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www.gycperu.com</a:t>
            </a:r>
          </a:p>
        </p:txBody>
      </p:sp>
      <p:pic>
        <p:nvPicPr>
          <p:cNvPr id="7" name="Imagen 6" descr="El art. 87 del Reglamento General de Aplicación de los Tributos (RD ...">
            <a:extLst>
              <a:ext uri="{FF2B5EF4-FFF2-40B4-BE49-F238E27FC236}">
                <a16:creationId xmlns="" xmlns:a16="http://schemas.microsoft.com/office/drawing/2014/main" id="{163A6A5F-78D2-443F-949C-4E57EB96F2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3712" y="2650995"/>
            <a:ext cx="288032" cy="288032"/>
          </a:xfrm>
          <a:prstGeom prst="rect">
            <a:avLst/>
          </a:prstGeom>
        </p:spPr>
      </p:pic>
      <p:pic>
        <p:nvPicPr>
          <p:cNvPr id="9" name="Imagen 8" descr="Correo electrónico (ilustración)">
            <a:extLst>
              <a:ext uri="{FF2B5EF4-FFF2-40B4-BE49-F238E27FC236}">
                <a16:creationId xmlns="" xmlns:a16="http://schemas.microsoft.com/office/drawing/2014/main" id="{6DAABEAF-CD1F-4873-9428-590B8DA93C6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452319" y="3282303"/>
            <a:ext cx="339425" cy="345957"/>
          </a:xfrm>
          <a:prstGeom prst="rect">
            <a:avLst/>
          </a:prstGeom>
        </p:spPr>
      </p:pic>
      <p:pic>
        <p:nvPicPr>
          <p:cNvPr id="10" name="Imagen 9" descr="Teléfono celular">
            <a:extLst>
              <a:ext uri="{FF2B5EF4-FFF2-40B4-BE49-F238E27FC236}">
                <a16:creationId xmlns="" xmlns:a16="http://schemas.microsoft.com/office/drawing/2014/main" id="{2C4DD89B-3B70-426F-83EC-ADBC6004E7E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455051" y="2996433"/>
            <a:ext cx="308568" cy="332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73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0339874"/>
              </p:ext>
            </p:extLst>
          </p:nvPr>
        </p:nvGraphicFramePr>
        <p:xfrm>
          <a:off x="1369296" y="1999277"/>
          <a:ext cx="9510513" cy="33141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26699"/>
                <a:gridCol w="6483814"/>
              </a:tblGrid>
              <a:tr h="4905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</a:rPr>
                        <a:t>Nombre</a:t>
                      </a:r>
                      <a:endParaRPr lang="es-ES_tradnl" sz="1800" b="1" dirty="0">
                        <a:effectLst/>
                        <a:latin typeface="Microsoft Sans Serif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DESARROLLO DE CAPACIDADES PARA EL EMPRENDIMIENTO</a:t>
                      </a:r>
                      <a:endParaRPr lang="es-ES_tradnl" sz="1800" b="1" dirty="0">
                        <a:effectLst/>
                        <a:latin typeface="Microsoft Sans Serif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</a:tr>
              <a:tr h="4609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</a:rPr>
                        <a:t>Modalidad</a:t>
                      </a:r>
                      <a:endParaRPr lang="es-ES_tradnl" sz="1800" b="1" dirty="0">
                        <a:effectLst/>
                        <a:latin typeface="Microsoft Sans Serif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A distancia complementado la modalidad presencial virtual con textos auto-instructivos</a:t>
                      </a:r>
                      <a:endParaRPr lang="es-ES_tradnl" sz="1800" b="1" dirty="0">
                        <a:effectLst/>
                        <a:latin typeface="Microsoft Sans Serif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</a:tr>
              <a:tr h="6223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</a:rPr>
                        <a:t>Número </a:t>
                      </a:r>
                      <a:r>
                        <a:rPr lang="es-ES" sz="1800" dirty="0">
                          <a:effectLst/>
                        </a:rPr>
                        <a:t>de </a:t>
                      </a:r>
                      <a:r>
                        <a:rPr lang="es-ES" sz="1800" dirty="0" smtClean="0">
                          <a:effectLst/>
                        </a:rPr>
                        <a:t>horas</a:t>
                      </a:r>
                      <a:endParaRPr lang="es-ES_tradnl" sz="1800" b="1" dirty="0">
                        <a:effectLst/>
                        <a:latin typeface="Microsoft Sans Serif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 </a:t>
                      </a:r>
                      <a:r>
                        <a:rPr lang="es-E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 horas de capacitación en aula virtual trabajo sincrónico</a:t>
                      </a:r>
                      <a:endParaRPr lang="es-ES_tradnl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horas de trabajo asincrónico</a:t>
                      </a:r>
                      <a:endParaRPr lang="es-ES_tradnl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horas de tutoría virtual por MCC</a:t>
                      </a:r>
                      <a:r>
                        <a:rPr lang="es-ES_tradnl" sz="1800" dirty="0" smtClean="0">
                          <a:effectLst/>
                        </a:rPr>
                        <a:t> </a:t>
                      </a:r>
                      <a:endParaRPr lang="es-ES_tradnl" sz="1800" b="1" dirty="0">
                        <a:effectLst/>
                        <a:latin typeface="Microsoft Sans Serif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</a:tr>
              <a:tr h="4148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</a:rPr>
                        <a:t>Duración</a:t>
                      </a:r>
                      <a:endParaRPr lang="es-ES_tradnl" sz="1800" b="1" dirty="0">
                        <a:effectLst/>
                        <a:latin typeface="Microsoft Sans Serif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 </a:t>
                      </a:r>
                      <a:r>
                        <a:rPr lang="es-ES" sz="1800" dirty="0" smtClean="0">
                          <a:effectLst/>
                        </a:rPr>
                        <a:t>9 </a:t>
                      </a:r>
                      <a:r>
                        <a:rPr lang="es-ES" sz="1800" dirty="0">
                          <a:effectLst/>
                        </a:rPr>
                        <a:t>semanas</a:t>
                      </a:r>
                      <a:endParaRPr lang="es-ES_tradnl" sz="1800" b="1" dirty="0">
                        <a:effectLst/>
                        <a:latin typeface="Microsoft Sans Serif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</a:tr>
              <a:tr h="6223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</a:rPr>
                        <a:t>Grupos </a:t>
                      </a:r>
                      <a:r>
                        <a:rPr lang="es-ES" sz="1800" dirty="0">
                          <a:effectLst/>
                        </a:rPr>
                        <a:t>/ </a:t>
                      </a:r>
                      <a:r>
                        <a:rPr lang="es-ES" sz="1800" dirty="0" smtClean="0">
                          <a:effectLst/>
                        </a:rPr>
                        <a:t>sedes</a:t>
                      </a:r>
                      <a:endParaRPr lang="es-ES_tradnl" sz="1800" b="1" dirty="0">
                        <a:effectLst/>
                        <a:latin typeface="Microsoft Sans Serif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</a:rPr>
                        <a:t>Lima </a:t>
                      </a:r>
                      <a:r>
                        <a:rPr lang="es-ES" sz="1800" dirty="0">
                          <a:effectLst/>
                        </a:rPr>
                        <a:t>(3 grupos), Callao, Ica, Loreto, La Libertad, Piura, San Martín y Ucayali.</a:t>
                      </a:r>
                      <a:endParaRPr lang="es-ES_tradnl" sz="1800" b="1" dirty="0">
                        <a:effectLst/>
                        <a:latin typeface="Microsoft Sans Serif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</a:tr>
              <a:tr h="4148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</a:rPr>
                        <a:t>Docentes/Facilitadores</a:t>
                      </a:r>
                      <a:r>
                        <a:rPr lang="es-ES" sz="1800" dirty="0">
                          <a:effectLst/>
                        </a:rPr>
                        <a:t>:</a:t>
                      </a:r>
                      <a:endParaRPr lang="es-ES_tradnl" sz="1800" b="1" dirty="0">
                        <a:effectLst/>
                        <a:latin typeface="Microsoft Sans Serif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 </a:t>
                      </a:r>
                      <a:r>
                        <a:rPr lang="es-ES" sz="1800" dirty="0" smtClean="0">
                          <a:effectLst/>
                        </a:rPr>
                        <a:t>Equipo </a:t>
                      </a:r>
                      <a:r>
                        <a:rPr lang="es-ES" sz="1800" dirty="0">
                          <a:effectLst/>
                        </a:rPr>
                        <a:t>G&amp;C</a:t>
                      </a:r>
                      <a:endParaRPr lang="es-ES_tradnl" sz="1800" b="1" dirty="0">
                        <a:effectLst/>
                        <a:latin typeface="Microsoft Sans Serif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Rectángulo 4"/>
          <p:cNvSpPr/>
          <p:nvPr/>
        </p:nvSpPr>
        <p:spPr>
          <a:xfrm>
            <a:off x="1400290" y="1136564"/>
            <a:ext cx="33305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s-ES" sz="2800" b="1" dirty="0" smtClean="0">
                <a:solidFill>
                  <a:srgbClr val="0070C0"/>
                </a:solidFill>
                <a:ea typeface="Times New Roman" charset="0"/>
                <a:cs typeface="Times New Roman" charset="0"/>
              </a:rPr>
              <a:t>DATOS GENERALES</a:t>
            </a:r>
            <a:endParaRPr lang="es-ES_tradnl" sz="2800" b="1" dirty="0">
              <a:solidFill>
                <a:srgbClr val="0070C0"/>
              </a:solidFill>
              <a:effectLst/>
              <a:ea typeface="Times New Roman" charset="0"/>
              <a:cs typeface="Times New Roman" charset="0"/>
            </a:endParaRPr>
          </a:p>
        </p:txBody>
      </p:sp>
      <p:pic>
        <p:nvPicPr>
          <p:cNvPr id="6" name="Imagen 5"/>
          <p:cNvPicPr/>
          <p:nvPr/>
        </p:nvPicPr>
        <p:blipFill>
          <a:blip r:embed="rId2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440" y="268536"/>
            <a:ext cx="1494569" cy="599371"/>
          </a:xfrm>
          <a:prstGeom prst="rect">
            <a:avLst/>
          </a:prstGeom>
          <a:ln>
            <a:noFill/>
          </a:ln>
        </p:spPr>
      </p:pic>
      <p:pic>
        <p:nvPicPr>
          <p:cNvPr id="7" name="Imagen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1786" y="286649"/>
            <a:ext cx="1858607" cy="5399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3889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>
          <a:blip r:embed="rId2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440" y="268536"/>
            <a:ext cx="1494569" cy="599371"/>
          </a:xfrm>
          <a:prstGeom prst="rect">
            <a:avLst/>
          </a:prstGeom>
          <a:ln>
            <a:noFill/>
          </a:ln>
        </p:spPr>
      </p:pic>
      <p:pic>
        <p:nvPicPr>
          <p:cNvPr id="3" name="Imagen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1786" y="286649"/>
            <a:ext cx="1858607" cy="53994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ángulo 3"/>
          <p:cNvSpPr/>
          <p:nvPr/>
        </p:nvSpPr>
        <p:spPr>
          <a:xfrm>
            <a:off x="1400290" y="1248858"/>
            <a:ext cx="29322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lvl="0" indent="-457200">
              <a:spcAft>
                <a:spcPts val="0"/>
              </a:spcAft>
              <a:buFont typeface="+mj-lt"/>
              <a:buAutoNum type="arabicPeriod" startAt="2"/>
            </a:pPr>
            <a:r>
              <a:rPr lang="es-ES" sz="2800" b="1" dirty="0" smtClean="0">
                <a:solidFill>
                  <a:srgbClr val="0070C0"/>
                </a:solidFill>
                <a:ea typeface="Times New Roman" charset="0"/>
                <a:cs typeface="Times New Roman" charset="0"/>
              </a:rPr>
              <a:t>PARTICIPANTES</a:t>
            </a:r>
            <a:endParaRPr lang="es-ES_tradnl" sz="2800" b="1" dirty="0">
              <a:solidFill>
                <a:srgbClr val="0070C0"/>
              </a:solidFill>
              <a:effectLst/>
              <a:ea typeface="Times New Roman" charset="0"/>
              <a:cs typeface="Times New Roman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400290" y="2534650"/>
            <a:ext cx="1009010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 smtClean="0">
                <a:solidFill>
                  <a:srgbClr val="0070C0"/>
                </a:solidFill>
              </a:rPr>
              <a:t>Aproximadamente 161 participantes entre Gestores, Vinculadores y miembros de MCC de Lima, Callao, Ica, Loreto, La Libertad, Piura, San Martín </a:t>
            </a:r>
            <a:r>
              <a:rPr lang="es-ES" sz="2800" dirty="0" smtClean="0">
                <a:solidFill>
                  <a:srgbClr val="0070C0"/>
                </a:solidFill>
              </a:rPr>
              <a:t>y Ucayali.</a:t>
            </a:r>
            <a:endParaRPr lang="es-ES_tradnl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5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>
          <a:blip r:embed="rId2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440" y="268536"/>
            <a:ext cx="1494569" cy="599371"/>
          </a:xfrm>
          <a:prstGeom prst="rect">
            <a:avLst/>
          </a:prstGeom>
          <a:ln>
            <a:noFill/>
          </a:ln>
        </p:spPr>
      </p:pic>
      <p:pic>
        <p:nvPicPr>
          <p:cNvPr id="3" name="Imagen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1786" y="286649"/>
            <a:ext cx="1858607" cy="53994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ángulo 3"/>
          <p:cNvSpPr/>
          <p:nvPr/>
        </p:nvSpPr>
        <p:spPr>
          <a:xfrm>
            <a:off x="1400290" y="992186"/>
            <a:ext cx="30787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Aft>
                <a:spcPts val="0"/>
              </a:spcAft>
              <a:buFont typeface="+mj-lt"/>
              <a:buAutoNum type="arabicPeriod" startAt="3"/>
            </a:pPr>
            <a:r>
              <a:rPr lang="es-ES" sz="2800" b="1" dirty="0" smtClean="0">
                <a:solidFill>
                  <a:srgbClr val="0070C0"/>
                </a:solidFill>
                <a:ea typeface="Times New Roman" charset="0"/>
                <a:cs typeface="Times New Roman" charset="0"/>
              </a:rPr>
              <a:t>COMPETENCIAS</a:t>
            </a:r>
            <a:endParaRPr lang="es-ES_tradnl" sz="2800" b="1" dirty="0">
              <a:solidFill>
                <a:srgbClr val="0070C0"/>
              </a:solidFill>
              <a:effectLst/>
              <a:ea typeface="Times New Roman" charset="0"/>
              <a:cs typeface="Times New Roman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289724" y="2313891"/>
            <a:ext cx="955646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625" algn="just">
              <a:spcAft>
                <a:spcPts val="0"/>
              </a:spcAft>
            </a:pPr>
            <a:r>
              <a:rPr lang="es-ES" sz="2400" b="1" dirty="0" smtClean="0">
                <a:solidFill>
                  <a:srgbClr val="0070C0"/>
                </a:solidFill>
                <a:ea typeface="Calibri" charset="0"/>
                <a:cs typeface="Calibri" charset="0"/>
              </a:rPr>
              <a:t>Competencia </a:t>
            </a:r>
            <a:r>
              <a:rPr lang="es-ES" sz="2400" b="1" dirty="0">
                <a:solidFill>
                  <a:srgbClr val="0070C0"/>
                </a:solidFill>
                <a:ea typeface="Calibri" charset="0"/>
                <a:cs typeface="Calibri" charset="0"/>
              </a:rPr>
              <a:t>General</a:t>
            </a:r>
            <a:r>
              <a:rPr lang="es-ES" sz="2400" b="1" dirty="0" smtClean="0">
                <a:solidFill>
                  <a:srgbClr val="0070C0"/>
                </a:solidFill>
                <a:ea typeface="Calibri" charset="0"/>
                <a:cs typeface="Calibri" charset="0"/>
              </a:rPr>
              <a:t>: </a:t>
            </a:r>
            <a:r>
              <a:rPr lang="es-ES" sz="2400" dirty="0">
                <a:solidFill>
                  <a:srgbClr val="0070C0"/>
                </a:solidFill>
              </a:rPr>
              <a:t>Los participantes serán capaces de elaboran un plan para poner en marcha un emprendimiento factible, según las oportunidades del entorno y las capacidades de los miembros del MCC, que contribuya a la sostenibilidad del MCC.</a:t>
            </a:r>
            <a:r>
              <a:rPr lang="es-ES_tradnl" sz="2400" dirty="0">
                <a:solidFill>
                  <a:srgbClr val="0070C0"/>
                </a:solidFill>
              </a:rPr>
              <a:t> </a:t>
            </a:r>
            <a:endParaRPr lang="es-ES_tradnl" sz="2400" dirty="0">
              <a:solidFill>
                <a:srgbClr val="0070C0"/>
              </a:solidFill>
              <a:effectLst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18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>
          <a:blip r:embed="rId2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440" y="268536"/>
            <a:ext cx="1494569" cy="599371"/>
          </a:xfrm>
          <a:prstGeom prst="rect">
            <a:avLst/>
          </a:prstGeom>
          <a:ln>
            <a:noFill/>
          </a:ln>
        </p:spPr>
      </p:pic>
      <p:pic>
        <p:nvPicPr>
          <p:cNvPr id="3" name="Imagen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1786" y="286649"/>
            <a:ext cx="1858607" cy="53994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139454"/>
              </p:ext>
            </p:extLst>
          </p:nvPr>
        </p:nvGraphicFramePr>
        <p:xfrm>
          <a:off x="598184" y="1327798"/>
          <a:ext cx="10904005" cy="53601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81900"/>
                <a:gridCol w="3589066"/>
                <a:gridCol w="4833039"/>
              </a:tblGrid>
              <a:tr h="298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 dirty="0">
                          <a:effectLst/>
                        </a:rPr>
                        <a:t>MODULO</a:t>
                      </a:r>
                      <a:endParaRPr lang="es-ES_tradnl" sz="1700" dirty="0">
                        <a:solidFill>
                          <a:srgbClr val="FFFFFF"/>
                        </a:solidFill>
                        <a:effectLst/>
                        <a:latin typeface="Microsoft Sans Serif" charset="0"/>
                        <a:ea typeface="宋体" charset="-122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>
                          <a:effectLst/>
                        </a:rPr>
                        <a:t>COMPETENCIAS</a:t>
                      </a:r>
                      <a:endParaRPr lang="es-ES_tradnl" sz="1700">
                        <a:solidFill>
                          <a:srgbClr val="FFFFFF"/>
                        </a:solidFill>
                        <a:effectLst/>
                        <a:latin typeface="Microsoft Sans Serif" charset="0"/>
                        <a:ea typeface="宋体" charset="-122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 dirty="0">
                          <a:effectLst/>
                        </a:rPr>
                        <a:t>LOGROS DE APRENDIZAJE</a:t>
                      </a:r>
                      <a:endParaRPr lang="es-ES_tradnl" sz="1700" dirty="0">
                        <a:solidFill>
                          <a:srgbClr val="FFFFFF"/>
                        </a:solidFill>
                        <a:effectLst/>
                        <a:latin typeface="Microsoft Sans Serif" charset="0"/>
                        <a:ea typeface="宋体" charset="-122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266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700" dirty="0" smtClean="0">
                          <a:effectLst/>
                        </a:rPr>
                        <a:t>CAPACIDADES </a:t>
                      </a:r>
                      <a:r>
                        <a:rPr lang="es-MX" sz="1700" dirty="0">
                          <a:effectLst/>
                        </a:rPr>
                        <a:t>PARA SER EMPRENDEDOR</a:t>
                      </a:r>
                      <a:endParaRPr lang="es-ES_tradnl" sz="1700" dirty="0">
                        <a:solidFill>
                          <a:srgbClr val="FFFFFF"/>
                        </a:solidFill>
                        <a:effectLst/>
                        <a:latin typeface="Microsoft Sans Serif" charset="0"/>
                        <a:ea typeface="宋体" charset="-122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 dirty="0" smtClean="0">
                          <a:effectLst/>
                        </a:rPr>
                        <a:t>Analiza </a:t>
                      </a:r>
                      <a:r>
                        <a:rPr lang="es-ES" sz="1700" dirty="0">
                          <a:effectLst/>
                        </a:rPr>
                        <a:t>las capacidades que requiere un emprendedor</a:t>
                      </a:r>
                      <a:endParaRPr lang="es-ES_tradnl" sz="1700" dirty="0">
                        <a:solidFill>
                          <a:srgbClr val="FFFFFF"/>
                        </a:solidFill>
                        <a:effectLst/>
                        <a:latin typeface="Microsoft Sans Serif" charset="0"/>
                        <a:ea typeface="宋体" charset="-122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 dirty="0" smtClean="0">
                          <a:effectLst/>
                        </a:rPr>
                        <a:t>Identifica </a:t>
                      </a:r>
                      <a:r>
                        <a:rPr lang="es-ES" sz="1700" dirty="0">
                          <a:effectLst/>
                        </a:rPr>
                        <a:t>sus capacidades para el emprendimiento aplicando un test de evaluación</a:t>
                      </a:r>
                      <a:endParaRPr lang="es-ES_tradnl" sz="1700" dirty="0">
                        <a:solidFill>
                          <a:srgbClr val="FFFFFF"/>
                        </a:solidFill>
                        <a:effectLst/>
                        <a:latin typeface="Microsoft Sans Serif" charset="0"/>
                        <a:ea typeface="宋体" charset="-122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2667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ES" sz="1700" dirty="0" smtClean="0">
                          <a:effectLst/>
                        </a:rPr>
                        <a:t>FORTALECIENDO </a:t>
                      </a:r>
                      <a:r>
                        <a:rPr lang="es-ES" sz="1700" dirty="0">
                          <a:effectLst/>
                        </a:rPr>
                        <a:t>CAPACIDADES PARA SER UN EMPRENDEDOR</a:t>
                      </a:r>
                      <a:endParaRPr lang="es-ES_tradnl" sz="1700" dirty="0">
                        <a:solidFill>
                          <a:srgbClr val="FFFFFF"/>
                        </a:solidFill>
                        <a:effectLst/>
                        <a:latin typeface="Microsoft Sans Serif" charset="0"/>
                        <a:ea typeface="宋体" charset="-122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 dirty="0" smtClean="0">
                          <a:effectLst/>
                        </a:rPr>
                        <a:t>Expresa </a:t>
                      </a:r>
                      <a:r>
                        <a:rPr lang="es-ES" sz="1700" dirty="0">
                          <a:effectLst/>
                        </a:rPr>
                        <a:t>con claridad sus ideas para el emprendimiento.</a:t>
                      </a:r>
                      <a:endParaRPr lang="es-ES_tradnl" sz="17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700" dirty="0">
                          <a:effectLst/>
                        </a:rPr>
                        <a:t> </a:t>
                      </a:r>
                      <a:endParaRPr lang="es-ES_tradnl" sz="17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700" dirty="0">
                          <a:effectLst/>
                        </a:rPr>
                        <a:t>Argumenta sus ideas con seguridad ante un grupo de personas.</a:t>
                      </a:r>
                      <a:endParaRPr lang="es-ES_tradnl" sz="17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700" dirty="0">
                          <a:effectLst/>
                        </a:rPr>
                        <a:t> </a:t>
                      </a:r>
                      <a:endParaRPr lang="es-ES_tradnl" sz="17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700" dirty="0">
                          <a:effectLst/>
                        </a:rPr>
                        <a:t>Interactúa con respeto a las opiniones y llega a acuerdos con su grupo de trabajo.</a:t>
                      </a:r>
                      <a:endParaRPr lang="es-ES_tradnl" sz="1700" dirty="0">
                        <a:solidFill>
                          <a:srgbClr val="FFFFFF"/>
                        </a:solidFill>
                        <a:effectLst/>
                        <a:latin typeface="Microsoft Sans Serif" charset="0"/>
                        <a:ea typeface="宋体" charset="-122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700" dirty="0" smtClean="0">
                          <a:effectLst/>
                        </a:rPr>
                        <a:t>Elabora </a:t>
                      </a:r>
                      <a:r>
                        <a:rPr lang="es-MX" sz="1700" dirty="0">
                          <a:effectLst/>
                        </a:rPr>
                        <a:t>un mensaje con ideas clave para comunicar su idea de emprendimiento considerando las características de su audiencia.  </a:t>
                      </a:r>
                      <a:endParaRPr lang="es-ES_tradnl" sz="1700" dirty="0">
                        <a:effectLst/>
                      </a:endParaRPr>
                    </a:p>
                    <a:p>
                      <a:pPr algn="just" fontAlgn="base" hangingPunct="0">
                        <a:lnSpc>
                          <a:spcPct val="115000"/>
                        </a:lnSpc>
                        <a:spcAft>
                          <a:spcPts val="200"/>
                        </a:spcAft>
                      </a:pPr>
                      <a:r>
                        <a:rPr lang="es-MX" sz="1700" dirty="0">
                          <a:effectLst/>
                        </a:rPr>
                        <a:t>Explica en al aula virtual su idea de emprendimiento ante sus compañeros argumentando su contenido.</a:t>
                      </a:r>
                      <a:endParaRPr lang="es-ES_tradnl" sz="1700" dirty="0">
                        <a:effectLst/>
                      </a:endParaRPr>
                    </a:p>
                    <a:p>
                      <a:pPr algn="just" fontAlgn="base" hangingPunct="0">
                        <a:lnSpc>
                          <a:spcPct val="115000"/>
                        </a:lnSpc>
                        <a:spcAft>
                          <a:spcPts val="200"/>
                        </a:spcAft>
                      </a:pPr>
                      <a:r>
                        <a:rPr lang="es-MX" sz="1700" dirty="0">
                          <a:effectLst/>
                        </a:rPr>
                        <a:t>Participa de manera activa en los trabajos de grupo realizados en el aula virtual respetando las ideas de los otros</a:t>
                      </a:r>
                      <a:r>
                        <a:rPr lang="es-MX" sz="1700" dirty="0" smtClean="0">
                          <a:effectLst/>
                        </a:rPr>
                        <a:t>.</a:t>
                      </a:r>
                      <a:endParaRPr lang="es-ES_tradnl" sz="1700" dirty="0">
                        <a:effectLst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700" dirty="0">
                          <a:effectLst/>
                        </a:rPr>
                        <a:t> </a:t>
                      </a:r>
                      <a:r>
                        <a:rPr lang="es-MX" sz="1700" dirty="0" smtClean="0">
                          <a:effectLst/>
                        </a:rPr>
                        <a:t>IDENTIFICANDO </a:t>
                      </a:r>
                      <a:r>
                        <a:rPr lang="es-MX" sz="1700" dirty="0">
                          <a:effectLst/>
                        </a:rPr>
                        <a:t>OPORTUNIDADES PARA EL EMPRENDIMIENTO</a:t>
                      </a:r>
                      <a:endParaRPr lang="es-ES_tradnl" sz="1700" dirty="0">
                        <a:solidFill>
                          <a:srgbClr val="FFFFFF"/>
                        </a:solidFill>
                        <a:effectLst/>
                        <a:latin typeface="Microsoft Sans Serif" charset="0"/>
                        <a:ea typeface="宋体" charset="-122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700" dirty="0" smtClean="0">
                          <a:effectLst/>
                        </a:rPr>
                        <a:t>Elabora </a:t>
                      </a:r>
                      <a:r>
                        <a:rPr lang="es-MX" sz="1700" dirty="0">
                          <a:effectLst/>
                        </a:rPr>
                        <a:t>un plan de acción para desarrollar el emprendimiento seleccionado</a:t>
                      </a:r>
                      <a:endParaRPr lang="es-ES_tradnl" sz="1700" dirty="0">
                        <a:solidFill>
                          <a:srgbClr val="FFFFFF"/>
                        </a:solidFill>
                        <a:effectLst/>
                        <a:latin typeface="Microsoft Sans Serif" charset="0"/>
                        <a:ea typeface="宋体" charset="-122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700" dirty="0">
                          <a:effectLst/>
                        </a:rPr>
                        <a:t>Identificar oportunidades reales para el emprendimiento de su MCC.</a:t>
                      </a:r>
                      <a:endParaRPr lang="es-ES_tradnl" sz="17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700" dirty="0">
                          <a:effectLst/>
                        </a:rPr>
                        <a:t>Identificar las capacidades de su MCC para el aprovechamiento de las oportunidades de emprendimiento.</a:t>
                      </a:r>
                      <a:endParaRPr lang="es-ES_tradnl" sz="17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700" dirty="0">
                          <a:effectLst/>
                        </a:rPr>
                        <a:t>Desarrolla una secuencia de pasos para concretar su emprendimiento</a:t>
                      </a:r>
                      <a:endParaRPr lang="es-ES_tradnl" sz="1700" dirty="0">
                        <a:solidFill>
                          <a:srgbClr val="FFFFFF"/>
                        </a:solidFill>
                        <a:effectLst/>
                        <a:latin typeface="Microsoft Sans Serif" charset="0"/>
                        <a:ea typeface="宋体" charset="-122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Rectángulo 4"/>
          <p:cNvSpPr/>
          <p:nvPr/>
        </p:nvSpPr>
        <p:spPr>
          <a:xfrm>
            <a:off x="1933927" y="793209"/>
            <a:ext cx="36487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625">
              <a:spcAft>
                <a:spcPts val="0"/>
              </a:spcAft>
            </a:pPr>
            <a:r>
              <a:rPr lang="es-ES" sz="2400" b="1" dirty="0" smtClean="0">
                <a:solidFill>
                  <a:srgbClr val="0070C0"/>
                </a:solidFill>
                <a:ea typeface="Calibri" charset="0"/>
                <a:cs typeface="Calibri" charset="0"/>
              </a:rPr>
              <a:t>Competencias Específicas:</a:t>
            </a:r>
            <a:endParaRPr lang="es-ES_tradnl" sz="2400" dirty="0">
              <a:solidFill>
                <a:srgbClr val="0070C0"/>
              </a:solidFill>
              <a:effectLst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7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>
          <a:blip r:embed="rId2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440" y="268536"/>
            <a:ext cx="1494569" cy="599371"/>
          </a:xfrm>
          <a:prstGeom prst="rect">
            <a:avLst/>
          </a:prstGeom>
          <a:ln>
            <a:noFill/>
          </a:ln>
        </p:spPr>
      </p:pic>
      <p:pic>
        <p:nvPicPr>
          <p:cNvPr id="3" name="Imagen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1786" y="286649"/>
            <a:ext cx="1858607" cy="53994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ángulo 3"/>
          <p:cNvSpPr/>
          <p:nvPr/>
        </p:nvSpPr>
        <p:spPr>
          <a:xfrm>
            <a:off x="742566" y="992186"/>
            <a:ext cx="25257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Aft>
                <a:spcPts val="0"/>
              </a:spcAft>
              <a:buFont typeface="+mj-lt"/>
              <a:buAutoNum type="arabicPeriod" startAt="4"/>
            </a:pPr>
            <a:r>
              <a:rPr lang="es-ES" sz="2800" b="1" dirty="0" smtClean="0">
                <a:solidFill>
                  <a:srgbClr val="0070C0"/>
                </a:solidFill>
                <a:ea typeface="Times New Roman" charset="0"/>
                <a:cs typeface="Times New Roman" charset="0"/>
              </a:rPr>
              <a:t>CONTENIDO</a:t>
            </a:r>
            <a:endParaRPr lang="es-ES_tradnl" sz="2800" b="1" dirty="0">
              <a:solidFill>
                <a:srgbClr val="0070C0"/>
              </a:solidFill>
              <a:effectLst/>
              <a:ea typeface="Times New Roman" charset="0"/>
              <a:cs typeface="Times New Roman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742566" y="1639685"/>
            <a:ext cx="10747827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2400" dirty="0">
                <a:solidFill>
                  <a:srgbClr val="0070C0"/>
                </a:solidFill>
                <a:ea typeface="宋体" charset="-122"/>
                <a:cs typeface="Times New Roman" charset="0"/>
              </a:rPr>
              <a:t>Para </a:t>
            </a:r>
            <a:r>
              <a:rPr lang="es-ES" sz="2400" dirty="0" smtClean="0">
                <a:solidFill>
                  <a:srgbClr val="0070C0"/>
                </a:solidFill>
                <a:ea typeface="宋体" charset="-122"/>
                <a:cs typeface="Times New Roman" charset="0"/>
              </a:rPr>
              <a:t>obtener </a:t>
            </a:r>
            <a:r>
              <a:rPr lang="es-ES" sz="2400" dirty="0">
                <a:solidFill>
                  <a:srgbClr val="0070C0"/>
                </a:solidFill>
                <a:ea typeface="宋体" charset="-122"/>
                <a:cs typeface="Times New Roman" charset="0"/>
              </a:rPr>
              <a:t>los logros de aprendizaje y por ende las competencias se desarrollarán los siguientes contenidos:</a:t>
            </a:r>
            <a:endParaRPr lang="es-ES_tradnl" sz="2400" dirty="0">
              <a:solidFill>
                <a:srgbClr val="0070C0"/>
              </a:solidFill>
              <a:effectLst/>
              <a:ea typeface="宋体" charset="-122"/>
              <a:cs typeface="Times New Roman" charset="0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8324313"/>
              </p:ext>
            </p:extLst>
          </p:nvPr>
        </p:nvGraphicFramePr>
        <p:xfrm>
          <a:off x="742565" y="3235146"/>
          <a:ext cx="10406697" cy="1591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07411"/>
                <a:gridCol w="7099286"/>
              </a:tblGrid>
              <a:tr h="2224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 dirty="0">
                          <a:effectLst/>
                        </a:rPr>
                        <a:t>MODULO</a:t>
                      </a:r>
                      <a:endParaRPr lang="es-ES_tradnl" sz="1700" dirty="0">
                        <a:solidFill>
                          <a:srgbClr val="FFFFFF"/>
                        </a:solidFill>
                        <a:effectLst/>
                        <a:latin typeface="Microsoft Sans Serif" charset="0"/>
                        <a:ea typeface="宋体" charset="-122"/>
                        <a:cs typeface="Times New Roman" charset="0"/>
                      </a:endParaRPr>
                    </a:p>
                  </a:txBody>
                  <a:tcPr marL="51114" marR="511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>
                          <a:effectLst/>
                        </a:rPr>
                        <a:t>CONTENIDOS</a:t>
                      </a:r>
                      <a:endParaRPr lang="es-ES_tradnl" sz="1700">
                        <a:solidFill>
                          <a:srgbClr val="FFFFFF"/>
                        </a:solidFill>
                        <a:effectLst/>
                        <a:latin typeface="Microsoft Sans Serif" charset="0"/>
                        <a:ea typeface="宋体" charset="-122"/>
                        <a:cs typeface="Times New Roman" charset="0"/>
                      </a:endParaRPr>
                    </a:p>
                  </a:txBody>
                  <a:tcPr marL="51114" marR="51114" marT="0" marB="0" anchor="ctr"/>
                </a:tc>
              </a:tr>
              <a:tr h="935202">
                <a:tc>
                  <a:txBody>
                    <a:bodyPr/>
                    <a:lstStyle/>
                    <a:p>
                      <a:pPr marL="36957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es-MX" sz="1700" dirty="0" smtClean="0">
                          <a:effectLst/>
                        </a:rPr>
                        <a:t>CAPACIDADES </a:t>
                      </a:r>
                      <a:r>
                        <a:rPr lang="es-MX" sz="1700" dirty="0">
                          <a:effectLst/>
                        </a:rPr>
                        <a:t>PARA SER </a:t>
                      </a:r>
                      <a:r>
                        <a:rPr lang="es-MX" sz="1700" dirty="0" smtClean="0">
                          <a:effectLst/>
                        </a:rPr>
                        <a:t>EMPRENDEDOR</a:t>
                      </a:r>
                      <a:endParaRPr lang="es-ES_tradnl" sz="1700" dirty="0" smtClean="0">
                        <a:solidFill>
                          <a:srgbClr val="FFFFFF"/>
                        </a:solidFill>
                        <a:effectLst/>
                        <a:latin typeface="Microsoft Sans Serif" charset="0"/>
                        <a:ea typeface="宋体" charset="-122"/>
                        <a:cs typeface="Times New Roman" charset="0"/>
                      </a:endParaRPr>
                    </a:p>
                    <a:p>
                      <a:pPr marL="2667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s-ES_tradnl" sz="1700" dirty="0" smtClean="0">
                          <a:solidFill>
                            <a:srgbClr val="FFFFFF"/>
                          </a:solidFill>
                          <a:effectLst/>
                          <a:latin typeface="Microsoft Sans Serif" charset="0"/>
                          <a:ea typeface="宋体" charset="-122"/>
                          <a:cs typeface="Times New Roman" charset="0"/>
                        </a:rPr>
                        <a:t>Docente/facilitador:</a:t>
                      </a:r>
                      <a:r>
                        <a:rPr lang="es-ES_tradnl" sz="1700" baseline="0" dirty="0" smtClean="0">
                          <a:solidFill>
                            <a:srgbClr val="FFFFFF"/>
                          </a:solidFill>
                          <a:effectLst/>
                          <a:latin typeface="Microsoft Sans Serif" charset="0"/>
                          <a:ea typeface="宋体" charset="-122"/>
                          <a:cs typeface="Times New Roman" charset="0"/>
                        </a:rPr>
                        <a:t> Hugo de la Cruz</a:t>
                      </a:r>
                      <a:endParaRPr lang="es-MX" sz="1700" dirty="0" smtClean="0">
                        <a:effectLst/>
                      </a:endParaRPr>
                    </a:p>
                  </a:txBody>
                  <a:tcPr marL="51114" marR="51114" marT="0" marB="0" anchor="ctr"/>
                </a:tc>
                <a:tc>
                  <a:txBody>
                    <a:bodyPr/>
                    <a:lstStyle/>
                    <a:p>
                      <a:pPr marL="984250" indent="-984250"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tabLst/>
                      </a:pPr>
                      <a:r>
                        <a:rPr lang="es-ES" sz="1700" dirty="0" smtClean="0">
                          <a:effectLst/>
                        </a:rPr>
                        <a:t>Tema </a:t>
                      </a:r>
                      <a:r>
                        <a:rPr lang="es-ES" sz="1700" dirty="0">
                          <a:effectLst/>
                        </a:rPr>
                        <a:t>1: Capacidades de un emprendedor:  comunicación, iniciativa, autoconfianza, trabajo en equipo y liderazgo. Sesión sincrónica.</a:t>
                      </a:r>
                      <a:endParaRPr lang="es-ES_tradnl" sz="1700" dirty="0">
                        <a:effectLst/>
                      </a:endParaRPr>
                    </a:p>
                    <a:p>
                      <a:pPr marL="904875" indent="-904875"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tabLst/>
                      </a:pPr>
                      <a:r>
                        <a:rPr lang="es-ES" sz="1700" dirty="0">
                          <a:effectLst/>
                        </a:rPr>
                        <a:t>Tema 2: Identificando nuestras capacidades para ser un emprendedor: individuales y del grupo. Trabajo asincrónico.</a:t>
                      </a:r>
                      <a:endParaRPr lang="es-ES_tradnl" sz="1700" dirty="0">
                        <a:solidFill>
                          <a:srgbClr val="FFFFFF"/>
                        </a:solidFill>
                        <a:effectLst/>
                        <a:latin typeface="Microsoft Sans Serif" charset="0"/>
                        <a:ea typeface="宋体" charset="-122"/>
                        <a:cs typeface="Times New Roman" charset="0"/>
                      </a:endParaRPr>
                    </a:p>
                  </a:txBody>
                  <a:tcPr marL="51114" marR="51114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29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>
          <a:blip r:embed="rId2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440" y="268536"/>
            <a:ext cx="1494569" cy="599371"/>
          </a:xfrm>
          <a:prstGeom prst="rect">
            <a:avLst/>
          </a:prstGeom>
          <a:ln>
            <a:noFill/>
          </a:ln>
        </p:spPr>
      </p:pic>
      <p:pic>
        <p:nvPicPr>
          <p:cNvPr id="3" name="Imagen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1786" y="286649"/>
            <a:ext cx="1858607" cy="53994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146681"/>
              </p:ext>
            </p:extLst>
          </p:nvPr>
        </p:nvGraphicFramePr>
        <p:xfrm>
          <a:off x="838200" y="1248112"/>
          <a:ext cx="10406697" cy="5229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3989"/>
                <a:gridCol w="7362708"/>
              </a:tblGrid>
              <a:tr h="1550466">
                <a:tc>
                  <a:txBody>
                    <a:bodyPr/>
                    <a:lstStyle/>
                    <a:p>
                      <a:pPr marL="2667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ES" sz="1700" dirty="0" smtClean="0">
                          <a:effectLst/>
                        </a:rPr>
                        <a:t>2. FORTALECIENDO </a:t>
                      </a:r>
                      <a:r>
                        <a:rPr lang="es-ES" sz="1700" dirty="0">
                          <a:effectLst/>
                        </a:rPr>
                        <a:t>CAPACIDADES PARA SER UN </a:t>
                      </a:r>
                      <a:r>
                        <a:rPr lang="es-ES" sz="1700" dirty="0" smtClean="0">
                          <a:effectLst/>
                        </a:rPr>
                        <a:t>EMPRENDEDOR</a:t>
                      </a:r>
                    </a:p>
                    <a:p>
                      <a:pPr marL="2667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ES_tradnl" sz="1700" dirty="0" smtClean="0">
                          <a:solidFill>
                            <a:srgbClr val="FFFFFF"/>
                          </a:solidFill>
                          <a:effectLst/>
                          <a:latin typeface="Microsoft Sans Serif" charset="0"/>
                          <a:ea typeface="宋体" charset="-122"/>
                          <a:cs typeface="Times New Roman" charset="0"/>
                        </a:rPr>
                        <a:t>Docente/facilitador:</a:t>
                      </a:r>
                      <a:r>
                        <a:rPr lang="es-ES_tradnl" sz="1700" baseline="0" dirty="0" smtClean="0">
                          <a:solidFill>
                            <a:srgbClr val="FFFFFF"/>
                          </a:solidFill>
                          <a:effectLst/>
                          <a:latin typeface="Microsoft Sans Serif" charset="0"/>
                          <a:ea typeface="宋体" charset="-122"/>
                          <a:cs typeface="Times New Roman" charset="0"/>
                        </a:rPr>
                        <a:t> </a:t>
                      </a:r>
                      <a:r>
                        <a:rPr lang="es-ES_tradnl" sz="1700" baseline="0" dirty="0" err="1" smtClean="0">
                          <a:solidFill>
                            <a:srgbClr val="FFFFFF"/>
                          </a:solidFill>
                          <a:effectLst/>
                          <a:latin typeface="Microsoft Sans Serif" charset="0"/>
                          <a:ea typeface="宋体" charset="-122"/>
                          <a:cs typeface="Times New Roman" charset="0"/>
                        </a:rPr>
                        <a:t>Elber</a:t>
                      </a:r>
                      <a:r>
                        <a:rPr lang="es-ES_tradnl" sz="1700" baseline="0" dirty="0" smtClean="0">
                          <a:solidFill>
                            <a:srgbClr val="FFFFFF"/>
                          </a:solidFill>
                          <a:effectLst/>
                          <a:latin typeface="Microsoft Sans Serif" charset="0"/>
                          <a:ea typeface="宋体" charset="-122"/>
                          <a:cs typeface="Times New Roman" charset="0"/>
                        </a:rPr>
                        <a:t> Bravo</a:t>
                      </a:r>
                      <a:endParaRPr lang="es-ES_tradnl" sz="1700" dirty="0">
                        <a:solidFill>
                          <a:srgbClr val="FFFFFF"/>
                        </a:solidFill>
                        <a:effectLst/>
                        <a:latin typeface="Microsoft Sans Serif" charset="0"/>
                        <a:ea typeface="宋体" charset="-122"/>
                        <a:cs typeface="Times New Roman" charset="0"/>
                      </a:endParaRPr>
                    </a:p>
                  </a:txBody>
                  <a:tcPr marL="51114" marR="511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 dirty="0" smtClean="0">
                          <a:effectLst/>
                        </a:rPr>
                        <a:t>Tema </a:t>
                      </a:r>
                      <a:r>
                        <a:rPr lang="es-ES" sz="1700" dirty="0">
                          <a:effectLst/>
                        </a:rPr>
                        <a:t>1: La comunicación verbal y no verbal. Trabajo </a:t>
                      </a:r>
                      <a:r>
                        <a:rPr lang="es-ES" sz="1700" dirty="0" smtClean="0">
                          <a:effectLst/>
                        </a:rPr>
                        <a:t>sincrónico</a:t>
                      </a:r>
                      <a:r>
                        <a:rPr lang="es-ES" sz="1700" dirty="0">
                          <a:effectLst/>
                        </a:rPr>
                        <a:t>.</a:t>
                      </a:r>
                      <a:endParaRPr lang="es-ES_tradnl" sz="17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200"/>
                        </a:spcAft>
                      </a:pPr>
                      <a:r>
                        <a:rPr lang="es-ES" sz="1700" dirty="0">
                          <a:effectLst/>
                        </a:rPr>
                        <a:t>Tema 2: Comunicación asertiva. Sesión </a:t>
                      </a:r>
                      <a:r>
                        <a:rPr lang="es-ES" sz="1700" dirty="0" smtClean="0">
                          <a:effectLst/>
                        </a:rPr>
                        <a:t>asincrónica</a:t>
                      </a:r>
                      <a:r>
                        <a:rPr lang="es-ES" sz="1700" dirty="0">
                          <a:effectLst/>
                        </a:rPr>
                        <a:t>.</a:t>
                      </a:r>
                      <a:endParaRPr lang="es-ES_tradnl" sz="1700" dirty="0">
                        <a:effectLst/>
                      </a:endParaRPr>
                    </a:p>
                    <a:p>
                      <a:pPr marL="475615" indent="-456565">
                        <a:lnSpc>
                          <a:spcPct val="115000"/>
                        </a:lnSpc>
                        <a:spcAft>
                          <a:spcPts val="200"/>
                        </a:spcAft>
                      </a:pPr>
                      <a:r>
                        <a:rPr lang="es-ES" sz="1700" dirty="0">
                          <a:effectLst/>
                        </a:rPr>
                        <a:t>Tema 3: ¿Es posible desarrollar la creatividad y la iniciativa? Sesión sincrónica.</a:t>
                      </a:r>
                      <a:endParaRPr lang="es-ES_tradnl" sz="17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200"/>
                        </a:spcAft>
                      </a:pPr>
                      <a:r>
                        <a:rPr lang="es-ES" sz="1700" dirty="0">
                          <a:effectLst/>
                        </a:rPr>
                        <a:t>Tema 4: Fortaleciendo la autoconfianza. Sesión sincrónica.</a:t>
                      </a:r>
                      <a:endParaRPr lang="es-ES_tradnl" sz="17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200"/>
                        </a:spcAft>
                      </a:pPr>
                      <a:r>
                        <a:rPr lang="es-ES" sz="1700" dirty="0">
                          <a:effectLst/>
                        </a:rPr>
                        <a:t>Tema 5: Perseverancia en el emprendimiento. Sesión sincrónica. </a:t>
                      </a:r>
                      <a:endParaRPr lang="es-ES_tradnl" sz="1700" dirty="0">
                        <a:effectLst/>
                      </a:endParaRPr>
                    </a:p>
                    <a:p>
                      <a:pPr marL="475615" indent="-475615">
                        <a:lnSpc>
                          <a:spcPct val="115000"/>
                        </a:lnSpc>
                        <a:spcAft>
                          <a:spcPts val="200"/>
                        </a:spcAft>
                      </a:pPr>
                      <a:r>
                        <a:rPr lang="es-ES" sz="1700" dirty="0">
                          <a:effectLst/>
                        </a:rPr>
                        <a:t>Tema 6: Estrategias para cohesionar los equipos de trabajo. Sesión sincrónica.</a:t>
                      </a:r>
                      <a:endParaRPr lang="es-ES_tradnl" sz="17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200"/>
                        </a:spcAft>
                      </a:pPr>
                      <a:r>
                        <a:rPr lang="es-ES" sz="1700" dirty="0">
                          <a:effectLst/>
                        </a:rPr>
                        <a:t>Tema 7: Ejerciendo el liderazgo en equipos de trabajo. Trabajo asincrónico.</a:t>
                      </a:r>
                      <a:endParaRPr lang="es-ES_tradnl" sz="1700" dirty="0">
                        <a:solidFill>
                          <a:srgbClr val="FFFFFF"/>
                        </a:solidFill>
                        <a:effectLst/>
                        <a:latin typeface="Microsoft Sans Serif" charset="0"/>
                        <a:ea typeface="宋体" charset="-122"/>
                        <a:cs typeface="Times New Roman" charset="0"/>
                      </a:endParaRPr>
                    </a:p>
                  </a:txBody>
                  <a:tcPr marL="51114" marR="51114" marT="0" marB="0" anchor="ctr"/>
                </a:tc>
              </a:tr>
              <a:tr h="16432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700" dirty="0" smtClean="0">
                          <a:effectLst/>
                        </a:rPr>
                        <a:t>3. IDENTIFICANDO </a:t>
                      </a:r>
                      <a:r>
                        <a:rPr lang="es-MX" sz="1700" dirty="0">
                          <a:effectLst/>
                        </a:rPr>
                        <a:t>OPORTUNIDADES PARA EL </a:t>
                      </a:r>
                      <a:r>
                        <a:rPr lang="es-MX" sz="1700" dirty="0" smtClean="0">
                          <a:effectLst/>
                        </a:rPr>
                        <a:t>EMPRENDIMIENTO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700" dirty="0" smtClean="0">
                          <a:solidFill>
                            <a:srgbClr val="FFFFFF"/>
                          </a:solidFill>
                          <a:effectLst/>
                          <a:latin typeface="Microsoft Sans Serif" charset="0"/>
                          <a:ea typeface="宋体" charset="-122"/>
                          <a:cs typeface="Times New Roman" charset="0"/>
                        </a:rPr>
                        <a:t>Docente/facilitador:</a:t>
                      </a:r>
                      <a:r>
                        <a:rPr lang="es-ES_tradnl" sz="1700" baseline="0" dirty="0" smtClean="0">
                          <a:solidFill>
                            <a:srgbClr val="FFFFFF"/>
                          </a:solidFill>
                          <a:effectLst/>
                          <a:latin typeface="Microsoft Sans Serif" charset="0"/>
                          <a:ea typeface="宋体" charset="-122"/>
                          <a:cs typeface="Times New Roman" charset="0"/>
                        </a:rPr>
                        <a:t> Fernando Silva</a:t>
                      </a:r>
                      <a:endParaRPr lang="es-ES_tradnl" sz="1700" dirty="0">
                        <a:solidFill>
                          <a:srgbClr val="FFFFFF"/>
                        </a:solidFill>
                        <a:effectLst/>
                        <a:latin typeface="Microsoft Sans Serif" charset="0"/>
                        <a:ea typeface="宋体" charset="-122"/>
                        <a:cs typeface="Times New Roman" charset="0"/>
                      </a:endParaRPr>
                    </a:p>
                  </a:txBody>
                  <a:tcPr marL="51114" marR="51114" marT="0" marB="0" anchor="ctr"/>
                </a:tc>
                <a:tc>
                  <a:txBody>
                    <a:bodyPr/>
                    <a:lstStyle/>
                    <a:p>
                      <a:pPr marL="682625" indent="-682625">
                        <a:lnSpc>
                          <a:spcPct val="115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es-ES" sz="1700" dirty="0" smtClean="0">
                          <a:effectLst/>
                        </a:rPr>
                        <a:t>Tema </a:t>
                      </a:r>
                      <a:r>
                        <a:rPr lang="es-ES" sz="1700" dirty="0">
                          <a:effectLst/>
                        </a:rPr>
                        <a:t>1: ¿Cómo identifico las oportunidades y desafíos para emprendimientos en el entorno de mi MCC? Sesión sincrónica.</a:t>
                      </a:r>
                      <a:endParaRPr lang="es-ES_tradnl" sz="1700" dirty="0">
                        <a:effectLst/>
                      </a:endParaRPr>
                    </a:p>
                    <a:p>
                      <a:pPr marL="762000" indent="-762000">
                        <a:lnSpc>
                          <a:spcPct val="115000"/>
                        </a:lnSpc>
                        <a:spcAft>
                          <a:spcPts val="200"/>
                        </a:spcAft>
                        <a:tabLst/>
                      </a:pPr>
                      <a:r>
                        <a:rPr lang="es-ES" sz="1700" dirty="0">
                          <a:effectLst/>
                        </a:rPr>
                        <a:t>Tema 2: ¿Qué capacidades hay en mi MCC para aprovechar las oportunidades en su entorno? Trabajo asincrónico.</a:t>
                      </a:r>
                      <a:endParaRPr lang="es-ES_tradnl" sz="1700" dirty="0">
                        <a:effectLst/>
                      </a:endParaRPr>
                    </a:p>
                    <a:p>
                      <a:pPr marL="714375" indent="-714375">
                        <a:lnSpc>
                          <a:spcPct val="115000"/>
                        </a:lnSpc>
                        <a:spcAft>
                          <a:spcPts val="200"/>
                        </a:spcAft>
                        <a:tabLst/>
                      </a:pPr>
                      <a:r>
                        <a:rPr lang="es-ES" sz="1700" dirty="0">
                          <a:effectLst/>
                        </a:rPr>
                        <a:t>Tema 3: ¿Cómo selecciono una oportunidad para generar un emprendimiento. Sesión sincrónica.</a:t>
                      </a:r>
                      <a:endParaRPr lang="es-ES_tradnl" sz="1700" dirty="0">
                        <a:effectLst/>
                      </a:endParaRPr>
                    </a:p>
                    <a:p>
                      <a:pPr marL="762000" indent="-762000">
                        <a:lnSpc>
                          <a:spcPct val="115000"/>
                        </a:lnSpc>
                        <a:spcAft>
                          <a:spcPts val="200"/>
                        </a:spcAft>
                        <a:tabLst/>
                      </a:pPr>
                      <a:r>
                        <a:rPr lang="es-ES" sz="1700" dirty="0">
                          <a:effectLst/>
                        </a:rPr>
                        <a:t>Tema 4: ¿Cómo desarrollo el emprendimiento a través de un Proyecto-Plan de acción (Primera parte)? Sesión sincrónica.</a:t>
                      </a:r>
                      <a:endParaRPr lang="es-ES_tradnl" sz="1700" dirty="0">
                        <a:effectLst/>
                      </a:endParaRPr>
                    </a:p>
                    <a:p>
                      <a:pPr marL="714375" indent="-714375">
                        <a:lnSpc>
                          <a:spcPct val="115000"/>
                        </a:lnSpc>
                        <a:spcAft>
                          <a:spcPts val="200"/>
                        </a:spcAft>
                        <a:tabLst/>
                      </a:pPr>
                      <a:r>
                        <a:rPr lang="es-ES" sz="1700" dirty="0">
                          <a:effectLst/>
                        </a:rPr>
                        <a:t>Tema 5: ¿Cómo elaboro el Plan de acción (Segunda Parte) para desarrollar mi proyecto de emprendimiento? Trabajo asincrónico.</a:t>
                      </a:r>
                      <a:endParaRPr lang="es-ES_tradnl" sz="1700" dirty="0">
                        <a:solidFill>
                          <a:srgbClr val="FFFFFF"/>
                        </a:solidFill>
                        <a:effectLst/>
                        <a:latin typeface="Microsoft Sans Serif" charset="0"/>
                        <a:ea typeface="宋体" charset="-122"/>
                        <a:cs typeface="Times New Roman" charset="0"/>
                      </a:endParaRPr>
                    </a:p>
                  </a:txBody>
                  <a:tcPr marL="51114" marR="51114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26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>
          <a:blip r:embed="rId2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440" y="268536"/>
            <a:ext cx="1494569" cy="599371"/>
          </a:xfrm>
          <a:prstGeom prst="rect">
            <a:avLst/>
          </a:prstGeom>
          <a:ln>
            <a:noFill/>
          </a:ln>
        </p:spPr>
      </p:pic>
      <p:pic>
        <p:nvPicPr>
          <p:cNvPr id="3" name="Imagen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1786" y="286649"/>
            <a:ext cx="1858607" cy="53994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ángulo 3"/>
          <p:cNvSpPr/>
          <p:nvPr/>
        </p:nvSpPr>
        <p:spPr>
          <a:xfrm>
            <a:off x="742566" y="992186"/>
            <a:ext cx="30033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Aft>
                <a:spcPts val="0"/>
              </a:spcAft>
              <a:buFont typeface="+mj-lt"/>
              <a:buAutoNum type="arabicPeriod" startAt="5"/>
            </a:pPr>
            <a:r>
              <a:rPr lang="es-ES" sz="2800" b="1" dirty="0" smtClean="0">
                <a:solidFill>
                  <a:srgbClr val="0070C0"/>
                </a:solidFill>
                <a:ea typeface="Times New Roman" charset="0"/>
                <a:cs typeface="Times New Roman" charset="0"/>
              </a:rPr>
              <a:t>METODOLOGÍA</a:t>
            </a:r>
            <a:endParaRPr lang="es-ES_tradnl" sz="2800" b="1" dirty="0">
              <a:solidFill>
                <a:srgbClr val="0070C0"/>
              </a:solidFill>
              <a:effectLst/>
              <a:ea typeface="Times New Roman" charset="0"/>
              <a:cs typeface="Times New Roman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742565" y="1846984"/>
            <a:ext cx="10747827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ES" sz="2400" dirty="0">
                <a:solidFill>
                  <a:srgbClr val="0070C0"/>
                </a:solidFill>
                <a:ea typeface="Times New Roman" charset="0"/>
                <a:cs typeface="Arial" charset="0"/>
              </a:rPr>
              <a:t>Se buscará generar un conocimiento reflexivo en función a experiencias previas individuales y </a:t>
            </a:r>
            <a:r>
              <a:rPr lang="es-ES" sz="2400">
                <a:solidFill>
                  <a:srgbClr val="0070C0"/>
                </a:solidFill>
                <a:ea typeface="Times New Roman" charset="0"/>
                <a:cs typeface="Arial" charset="0"/>
              </a:rPr>
              <a:t>grupales </a:t>
            </a:r>
            <a:r>
              <a:rPr lang="es-ES" sz="2400" smtClean="0">
                <a:solidFill>
                  <a:srgbClr val="0070C0"/>
                </a:solidFill>
                <a:ea typeface="Times New Roman" charset="0"/>
                <a:cs typeface="Arial" charset="0"/>
              </a:rPr>
              <a:t>utilizadas </a:t>
            </a:r>
            <a:r>
              <a:rPr lang="es-ES" sz="2400" dirty="0">
                <a:solidFill>
                  <a:srgbClr val="0070C0"/>
                </a:solidFill>
                <a:ea typeface="Times New Roman" charset="0"/>
                <a:cs typeface="Arial" charset="0"/>
              </a:rPr>
              <a:t>como insumos para generar nuevos saberes. El desarrollo de actitudes favorables y las habilidades serán dos piezas angulares para el logro de las nuevas capacidades.</a:t>
            </a:r>
            <a:endParaRPr lang="es-ES_tradnl" sz="2400" dirty="0">
              <a:solidFill>
                <a:srgbClr val="0070C0"/>
              </a:solidFill>
              <a:ea typeface="Times New Roman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2400" dirty="0">
                <a:solidFill>
                  <a:srgbClr val="0070C0"/>
                </a:solidFill>
                <a:ea typeface="Times New Roman" charset="0"/>
                <a:cs typeface="Arial" charset="0"/>
              </a:rPr>
              <a:t> </a:t>
            </a:r>
            <a:endParaRPr lang="es-ES_tradnl" sz="2400" dirty="0">
              <a:solidFill>
                <a:srgbClr val="0070C0"/>
              </a:solidFill>
              <a:ea typeface="宋体" charset="-122"/>
              <a:cs typeface="Times New Roman" charset="0"/>
            </a:endParaRPr>
          </a:p>
          <a:p>
            <a:pPr algn="just">
              <a:spcAft>
                <a:spcPts val="0"/>
              </a:spcAft>
            </a:pPr>
            <a:r>
              <a:rPr lang="es-ES" sz="2400" dirty="0">
                <a:solidFill>
                  <a:srgbClr val="0070C0"/>
                </a:solidFill>
                <a:ea typeface="Times New Roman" charset="0"/>
                <a:cs typeface="Arial" charset="0"/>
              </a:rPr>
              <a:t>La estrategia metodológica del programa se basa en el desarrollo de talleres de modalidad virtual con actividades sincrónicas y asincrónicas. La estructura tipo de cada módulo contempla una fase no presencial, una fase presencial y una fase de tutoría.</a:t>
            </a:r>
            <a:endParaRPr lang="es-ES_tradnl" sz="2400" dirty="0">
              <a:solidFill>
                <a:srgbClr val="0070C0"/>
              </a:solidFill>
              <a:effectLst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32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>
          <a:blip r:embed="rId2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440" y="268536"/>
            <a:ext cx="1494569" cy="599371"/>
          </a:xfrm>
          <a:prstGeom prst="rect">
            <a:avLst/>
          </a:prstGeom>
          <a:ln>
            <a:noFill/>
          </a:ln>
        </p:spPr>
      </p:pic>
      <p:pic>
        <p:nvPicPr>
          <p:cNvPr id="3" name="Imagen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1786" y="286649"/>
            <a:ext cx="1858607" cy="53994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216044939"/>
              </p:ext>
            </p:extLst>
          </p:nvPr>
        </p:nvGraphicFramePr>
        <p:xfrm>
          <a:off x="1556083" y="1941095"/>
          <a:ext cx="9031705" cy="32725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9004565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1014</Words>
  <Application>Microsoft Macintosh PowerPoint</Application>
  <PresentationFormat>Panorámica</PresentationFormat>
  <Paragraphs>144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9" baseType="lpstr">
      <vt:lpstr>Bahnschrift SemiBold</vt:lpstr>
      <vt:lpstr>Calibri</vt:lpstr>
      <vt:lpstr>Calibri Light</vt:lpstr>
      <vt:lpstr>Ebrima</vt:lpstr>
      <vt:lpstr>Franklin Gothic Book</vt:lpstr>
      <vt:lpstr>Georgia</vt:lpstr>
      <vt:lpstr>Microsoft Sans Serif</vt:lpstr>
      <vt:lpstr>Times New Roman</vt:lpstr>
      <vt:lpstr>Wingdings</vt:lpstr>
      <vt:lpstr>宋体</vt:lpstr>
      <vt:lpstr>Arial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Usuario de Microsoft Office</cp:lastModifiedBy>
  <cp:revision>29</cp:revision>
  <dcterms:created xsi:type="dcterms:W3CDTF">2020-07-04T17:25:49Z</dcterms:created>
  <dcterms:modified xsi:type="dcterms:W3CDTF">2020-08-04T00:02:58Z</dcterms:modified>
</cp:coreProperties>
</file>