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08" r:id="rId2"/>
  </p:sldMasterIdLst>
  <p:notesMasterIdLst>
    <p:notesMasterId r:id="rId23"/>
  </p:notesMasterIdLst>
  <p:sldIdLst>
    <p:sldId id="716" r:id="rId3"/>
    <p:sldId id="700" r:id="rId4"/>
    <p:sldId id="431" r:id="rId5"/>
    <p:sldId id="432" r:id="rId6"/>
    <p:sldId id="450" r:id="rId7"/>
    <p:sldId id="433" r:id="rId8"/>
    <p:sldId id="434" r:id="rId9"/>
    <p:sldId id="449" r:id="rId10"/>
    <p:sldId id="705" r:id="rId11"/>
    <p:sldId id="713" r:id="rId12"/>
    <p:sldId id="273" r:id="rId13"/>
    <p:sldId id="325" r:id="rId14"/>
    <p:sldId id="333" r:id="rId15"/>
    <p:sldId id="274" r:id="rId16"/>
    <p:sldId id="312" r:id="rId17"/>
    <p:sldId id="329" r:id="rId18"/>
    <p:sldId id="384" r:id="rId19"/>
    <p:sldId id="332" r:id="rId20"/>
    <p:sldId id="715" r:id="rId21"/>
    <p:sldId id="71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73221" autoAdjust="0"/>
  </p:normalViewPr>
  <p:slideViewPr>
    <p:cSldViewPr>
      <p:cViewPr varScale="1">
        <p:scale>
          <a:sx n="54" d="100"/>
          <a:sy n="54" d="100"/>
        </p:scale>
        <p:origin x="17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2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11CAC7-3E56-4795-BEDC-0E5D6742604A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4B9527-4708-4578-9B89-27C07D378C8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910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  <p:sp>
        <p:nvSpPr>
          <p:cNvPr id="3379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FF017E-156C-4C36-84DB-05858B88EF4B}" type="slidenum">
              <a:rPr lang="es-PE" altLang="es-PE"/>
              <a:pPr/>
              <a:t>16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7167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ltGray">
            <a:xfrm>
              <a:off x="-2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7" name="Rectangle 20"/>
            <p:cNvSpPr>
              <a:spLocks noChangeArrowheads="1"/>
            </p:cNvSpPr>
            <p:nvPr userDrawn="1"/>
          </p:nvSpPr>
          <p:spPr bwMode="ltGray">
            <a:xfrm>
              <a:off x="278" y="2704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8" name="Rectangle 21"/>
            <p:cNvSpPr>
              <a:spLocks noChangeArrowheads="1"/>
            </p:cNvSpPr>
            <p:nvPr userDrawn="1"/>
          </p:nvSpPr>
          <p:spPr bwMode="ltGray">
            <a:xfrm>
              <a:off x="550" y="2704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9" name="Rectangle 22"/>
            <p:cNvSpPr>
              <a:spLocks noChangeArrowheads="1"/>
            </p:cNvSpPr>
            <p:nvPr userDrawn="1"/>
          </p:nvSpPr>
          <p:spPr bwMode="ltGray">
            <a:xfrm>
              <a:off x="-2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" name="Rectangle 23"/>
            <p:cNvSpPr>
              <a:spLocks noChangeArrowheads="1"/>
            </p:cNvSpPr>
            <p:nvPr userDrawn="1"/>
          </p:nvSpPr>
          <p:spPr bwMode="ltGray">
            <a:xfrm>
              <a:off x="278" y="2990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1" name="Rectangle 24"/>
            <p:cNvSpPr>
              <a:spLocks noChangeArrowheads="1"/>
            </p:cNvSpPr>
            <p:nvPr userDrawn="1"/>
          </p:nvSpPr>
          <p:spPr bwMode="ltGray">
            <a:xfrm>
              <a:off x="550" y="2990"/>
              <a:ext cx="216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2" name="Rectangle 25"/>
            <p:cNvSpPr>
              <a:spLocks noChangeArrowheads="1"/>
            </p:cNvSpPr>
            <p:nvPr userDrawn="1"/>
          </p:nvSpPr>
          <p:spPr bwMode="ltGray">
            <a:xfrm>
              <a:off x="821" y="2704"/>
              <a:ext cx="219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3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4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5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17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8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9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0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1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2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3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4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5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26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3964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F243-F4A5-4B82-8844-A29AECC8CB1F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56441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1A06-40D9-498E-B4ED-6857701E8E4A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67813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P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207E-4326-4F02-B104-C8A9EB5879C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7129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68A68-6171-4740-A32C-45DF9F8C69B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9784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C91445-7FBD-4D81-AFA8-D56332034249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D2A86D-22DC-4EA4-99B9-039F14223B5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18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9FD9FD-F0E7-4D0F-B935-2F1458D82F6D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AD7B2-096B-4863-912E-5F2AB9F9506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069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83EB29-8702-42F5-BD2B-F52C8BB8C84C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ADD353-43D6-4133-9604-2741619910B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33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0C0C62-BC60-43E7-9BBB-D22EB8B85C66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A89678-A538-48E0-B4AC-C4AD1075B4D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198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56B694-51FE-49E9-9009-1A116F020B4B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255518-902E-4A09-B452-B3AABC917DC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199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8C6AF8-BDDB-4AD8-A93F-6E95D1CAB386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EE4D9-494D-4D2A-A66D-A6AF2FF90B6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52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34F0-4036-407D-8546-6ED31CDCDF8E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965256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BBCC54-B218-4AA7-9922-E2B98B2E8348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7AA8E0-07E6-42A6-8E18-843AEBFD6F1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90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D7567C-B2C6-43D7-9858-ABB97C6CA3EB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5CC075-7C07-458D-9768-0AE6415897E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26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3105A5-BDBC-4F08-AA3A-EE0FBA4D1FEB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E0C4B8-8BE1-430D-AEF0-CC79BD86000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992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CBD59E-373F-46B5-8D5A-F90BFDF5D945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7DBDA3-3D04-4B85-836B-F1B62B0B6F8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047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63F2F4-B269-4310-B8AE-3577BB47A9C9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923E87-1B59-4DA6-83E3-DEDA949BF61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947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C649-4D45-427D-A81C-F22D5694B445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62026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A7D6-0F48-4FCB-BF66-420EA292159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019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0E1D-AA63-4220-A78F-B99CB1DD8C83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3015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BDAD-CD3E-4535-BE0C-673E051F2E7D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6767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BCFE-5399-4B1F-BBC4-F7482A103C4E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40618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FB80-0319-45D6-9565-6E1FFBAB4AC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2201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2658-BE85-43B8-B70F-EB69FC756830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224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/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4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5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6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7" name="Rectangle 20"/>
            <p:cNvSpPr>
              <a:spLocks noChangeArrowheads="1"/>
            </p:cNvSpPr>
            <p:nvPr userDrawn="1"/>
          </p:nvSpPr>
          <p:spPr bwMode="gray">
            <a:xfrm>
              <a:off x="0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8" name="Rectangle 21"/>
            <p:cNvSpPr>
              <a:spLocks noChangeArrowheads="1"/>
            </p:cNvSpPr>
            <p:nvPr userDrawn="1"/>
          </p:nvSpPr>
          <p:spPr bwMode="gray">
            <a:xfrm>
              <a:off x="295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9" name="Rectangle 22"/>
            <p:cNvSpPr>
              <a:spLocks noChangeArrowheads="1"/>
            </p:cNvSpPr>
            <p:nvPr userDrawn="1"/>
          </p:nvSpPr>
          <p:spPr bwMode="gray">
            <a:xfrm>
              <a:off x="567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0" name="Rectangle 23"/>
            <p:cNvSpPr>
              <a:spLocks noChangeArrowheads="1"/>
            </p:cNvSpPr>
            <p:nvPr userDrawn="1"/>
          </p:nvSpPr>
          <p:spPr bwMode="gray">
            <a:xfrm>
              <a:off x="838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1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2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53" name="Rectangle 26"/>
            <p:cNvSpPr>
              <a:spLocks noChangeArrowheads="1"/>
            </p:cNvSpPr>
            <p:nvPr userDrawn="1"/>
          </p:nvSpPr>
          <p:spPr bwMode="gray">
            <a:xfrm>
              <a:off x="0" y="3562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grpSp>
        <p:nvGrpSpPr>
          <p:cNvPr id="1029" name="Group 27"/>
          <p:cNvGrpSpPr>
            <a:grpSpLocks/>
          </p:cNvGrpSpPr>
          <p:nvPr/>
        </p:nvGrpSpPr>
        <p:grpSpPr bwMode="auto">
          <a:xfrm rot="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gray">
            <a:xfrm>
              <a:off x="39" y="2745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gray">
            <a:xfrm>
              <a:off x="334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gray">
            <a:xfrm>
              <a:off x="606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7" name="Rectangle 31"/>
            <p:cNvSpPr>
              <a:spLocks noChangeArrowheads="1"/>
            </p:cNvSpPr>
            <p:nvPr userDrawn="1"/>
          </p:nvSpPr>
          <p:spPr bwMode="gray">
            <a:xfrm>
              <a:off x="39" y="303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8" name="Rectangle 32"/>
            <p:cNvSpPr>
              <a:spLocks noChangeArrowheads="1"/>
            </p:cNvSpPr>
            <p:nvPr userDrawn="1"/>
          </p:nvSpPr>
          <p:spPr bwMode="gray">
            <a:xfrm>
              <a:off x="334" y="303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39" name="Rectangle 33"/>
            <p:cNvSpPr>
              <a:spLocks noChangeArrowheads="1"/>
            </p:cNvSpPr>
            <p:nvPr userDrawn="1"/>
          </p:nvSpPr>
          <p:spPr bwMode="gray">
            <a:xfrm>
              <a:off x="606" y="303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0" name="Rectangle 34"/>
            <p:cNvSpPr>
              <a:spLocks noChangeArrowheads="1"/>
            </p:cNvSpPr>
            <p:nvPr userDrawn="1"/>
          </p:nvSpPr>
          <p:spPr bwMode="gray">
            <a:xfrm>
              <a:off x="877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1" name="Rectangle 35"/>
            <p:cNvSpPr>
              <a:spLocks noChangeArrowheads="1"/>
            </p:cNvSpPr>
            <p:nvPr userDrawn="1"/>
          </p:nvSpPr>
          <p:spPr bwMode="gray">
            <a:xfrm>
              <a:off x="334" y="3314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2" name="Rectangle 36"/>
            <p:cNvSpPr>
              <a:spLocks noChangeArrowheads="1"/>
            </p:cNvSpPr>
            <p:nvPr userDrawn="1"/>
          </p:nvSpPr>
          <p:spPr bwMode="gray">
            <a:xfrm>
              <a:off x="39" y="3355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  <p:sp>
          <p:nvSpPr>
            <p:cNvPr id="1043" name="Rectangle 37"/>
            <p:cNvSpPr>
              <a:spLocks noChangeArrowheads="1"/>
            </p:cNvSpPr>
            <p:nvPr userDrawn="1"/>
          </p:nvSpPr>
          <p:spPr bwMode="gray">
            <a:xfrm>
              <a:off x="39" y="3603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PE"/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7324129-2E52-4BFA-8F3C-E777BAD7C001}" type="slidenum">
              <a:rPr lang="en-US" altLang="es-PE"/>
              <a:pPr>
                <a:defRPr/>
              </a:pPr>
              <a:t>‹Nº›</a:t>
            </a:fld>
            <a:endParaRPr lang="en-US" altLang="es-PE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FC08121-B2A4-4599-A9E8-4FFFD7A9F248}" type="datetimeFigureOut">
              <a:rPr lang="es-PE"/>
              <a:pPr>
                <a:defRPr/>
              </a:pPr>
              <a:t>14/08/2020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9AF3E4E-98EA-49DF-B201-4626210F8D3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17488"/>
            <a:ext cx="860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5651500"/>
            <a:ext cx="9144000" cy="1206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2" name="Marcador de contenido 2"/>
          <p:cNvSpPr txBox="1">
            <a:spLocks/>
          </p:cNvSpPr>
          <p:nvPr/>
        </p:nvSpPr>
        <p:spPr bwMode="auto">
          <a:xfrm>
            <a:off x="922338" y="1128713"/>
            <a:ext cx="6889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b="1">
                <a:solidFill>
                  <a:srgbClr val="203864"/>
                </a:solidFill>
                <a:latin typeface="Bahnschrift SemiBold SemiConden" panose="020B0502040204020203" pitchFamily="34" charset="0"/>
              </a:rPr>
              <a:t>“DESARROLLO DE LA CAPACIDAD PARA EL EMPRENDIMIENTO DE PARTICIPANTES DE LOS MECANISMOS DE COORDINACIÓN COMUNITARIA (MCC) EN LIMA, CALLAO Y 6 REGIONES DEL PAÍS”</a:t>
            </a:r>
          </a:p>
        </p:txBody>
      </p:sp>
      <p:sp>
        <p:nvSpPr>
          <p:cNvPr id="17413" name="CuadroTexto 6"/>
          <p:cNvSpPr txBox="1">
            <a:spLocks noChangeArrowheads="1"/>
          </p:cNvSpPr>
          <p:nvPr/>
        </p:nvSpPr>
        <p:spPr bwMode="auto">
          <a:xfrm>
            <a:off x="1577975" y="2097088"/>
            <a:ext cx="5734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33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MÓDULO 2. </a:t>
            </a:r>
          </a:p>
          <a:p>
            <a:pPr algn="ctr" eaLnBrk="1" hangingPunct="1"/>
            <a:r>
              <a:rPr lang="es-MX" sz="33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CAPACIDADES PARA SER EMPRENDEDOR</a:t>
            </a:r>
          </a:p>
        </p:txBody>
      </p:sp>
      <p:pic>
        <p:nvPicPr>
          <p:cNvPr id="17414" name="Imagen 7" descr="Programa de Innovación y Emprendimiento Corporativo en Panel Sistema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70450"/>
            <a:ext cx="2857500" cy="1987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8" descr="logo degrade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17488"/>
            <a:ext cx="13319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uadroTexto 9"/>
          <p:cNvSpPr txBox="1">
            <a:spLocks noChangeArrowheads="1"/>
          </p:cNvSpPr>
          <p:nvPr/>
        </p:nvSpPr>
        <p:spPr bwMode="auto">
          <a:xfrm>
            <a:off x="22225" y="3968750"/>
            <a:ext cx="9144000" cy="646113"/>
          </a:xfrm>
          <a:prstGeom prst="rect">
            <a:avLst/>
          </a:prstGeom>
          <a:solidFill>
            <a:srgbClr val="FAE3B4"/>
          </a:solidFill>
          <a:ln w="9525">
            <a:solidFill>
              <a:srgbClr val="FAE3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SESIÓN 5. </a:t>
            </a:r>
          </a:p>
          <a:p>
            <a:pPr algn="ctr"/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Perseverancia en el emprendimiento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PE" smtClean="0"/>
              <a:t>Valores</a:t>
            </a:r>
            <a:endParaRPr lang="es-PE" altLang="es-PE" smtClean="0"/>
          </a:p>
        </p:txBody>
      </p:sp>
      <p:sp>
        <p:nvSpPr>
          <p:cNvPr id="2662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479925"/>
          </a:xfrm>
        </p:spPr>
        <p:txBody>
          <a:bodyPr/>
          <a:lstStyle/>
          <a:p>
            <a:r>
              <a:rPr lang="es-MX" altLang="es-PE" smtClean="0"/>
              <a:t>Trabajo en equipo</a:t>
            </a:r>
          </a:p>
          <a:p>
            <a:r>
              <a:rPr lang="es-MX" altLang="es-PE" smtClean="0"/>
              <a:t>Excelencia en el servicio</a:t>
            </a:r>
          </a:p>
          <a:p>
            <a:r>
              <a:rPr lang="es-MX" altLang="es-PE" smtClean="0"/>
              <a:t>Honestidad</a:t>
            </a:r>
          </a:p>
          <a:p>
            <a:r>
              <a:rPr lang="es-MX" altLang="es-PE" smtClean="0"/>
              <a:t>Comprometidos con el bienestar del paciente</a:t>
            </a:r>
          </a:p>
          <a:p>
            <a:r>
              <a:rPr lang="es-MX" altLang="es-PE" smtClean="0"/>
              <a:t>Aprendizaje constante</a:t>
            </a:r>
          </a:p>
          <a:p>
            <a:endParaRPr lang="es-PE" altLang="es-PE" smtClean="0"/>
          </a:p>
        </p:txBody>
      </p:sp>
      <p:sp>
        <p:nvSpPr>
          <p:cNvPr id="26628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 descr="Malla púrpura"/>
          <p:cNvSpPr txBox="1">
            <a:spLocks noChangeArrowheads="1"/>
          </p:cNvSpPr>
          <p:nvPr/>
        </p:nvSpPr>
        <p:spPr bwMode="auto">
          <a:xfrm>
            <a:off x="1219200" y="4800600"/>
            <a:ext cx="6858000" cy="13112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dist="28398" dir="3806097" algn="ctr" rotWithShape="0">
              <a:srgbClr val="33CC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ES_tradnl" altLang="es-PE" sz="4000" b="0">
                <a:solidFill>
                  <a:srgbClr val="FFFF00"/>
                </a:solidFill>
              </a:rPr>
              <a:t>Un día de estos tirare piedras a un águila que vuele</a:t>
            </a:r>
            <a:endParaRPr lang="es-ES_tradnl" altLang="es-PE" sz="1800" b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81000" y="990600"/>
            <a:ext cx="3048000" cy="1295400"/>
          </a:xfrm>
          <a:prstGeom prst="cloudCallout">
            <a:avLst>
              <a:gd name="adj1" fmla="val 32759"/>
              <a:gd name="adj2" fmla="val 81616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1800" b="0">
                <a:solidFill>
                  <a:schemeClr val="tx1"/>
                </a:solidFill>
                <a:latin typeface="Times New Roman" panose="02020603050405020304" pitchFamily="18" charset="0"/>
              </a:rPr>
              <a:t>DESEO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257800" y="838200"/>
            <a:ext cx="3352800" cy="1676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1800" b="0">
                <a:solidFill>
                  <a:schemeClr val="tx1"/>
                </a:solidFill>
                <a:latin typeface="Times New Roman" panose="02020603050405020304" pitchFamily="18" charset="0"/>
              </a:rPr>
              <a:t>OBJETIVO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52800" y="2057400"/>
          <a:ext cx="16002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Imagen" r:id="rId4" imgW="3657600" imgH="2640787" progId="MS_ClipArt_Gallery.2">
                  <p:embed/>
                </p:oleObj>
              </mc:Choice>
              <mc:Fallback>
                <p:oleObj name="Imagen" r:id="rId4" imgW="3657600" imgH="2640787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6250"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1600200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67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_tradnl" altLang="es-PE" sz="48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día de estos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_tradnl" altLang="es-PE" sz="48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ninguno de estos días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s-ES_tradnl" altLang="es-PE" sz="480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s-ES_tradnl" altLang="es-PE" sz="480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_tradnl" altLang="es-PE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Proverbio Inglés</a:t>
            </a:r>
            <a:endParaRPr lang="es-ES" altLang="es-PE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Camino%20Int1438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/>
            </a:r>
            <a:br>
              <a:rPr lang="es-ES_tradnl" altLang="es-PE" smtClean="0"/>
            </a:br>
            <a:r>
              <a:rPr lang="es-ES_tradnl" altLang="es-PE" smtClean="0"/>
              <a:t/>
            </a:r>
            <a:br>
              <a:rPr lang="es-ES_tradnl" altLang="es-PE" smtClean="0"/>
            </a:br>
            <a:endParaRPr lang="es-ES" altLang="es-PE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58200" cy="5791200"/>
          </a:xfrm>
        </p:spPr>
        <p:txBody>
          <a:bodyPr/>
          <a:lstStyle/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Es la forma en que actúan las Organizaciones para lograr sus objetivos y cumplir su Misión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Comprende la determinación y la evaluación de los mejores caminos alternativos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    para la acción.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>
              <a:solidFill>
                <a:schemeClr val="bg1"/>
              </a:solidFill>
            </a:endParaRP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>
              <a:solidFill>
                <a:schemeClr val="bg1"/>
              </a:solidFill>
            </a:endParaRP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Es la senda 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por donde 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debe transitar 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la  organización para </a:t>
            </a:r>
          </a:p>
          <a:p>
            <a:pPr marL="544513" indent="-544513" algn="ctr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alcanzar  sus propósitos.</a:t>
            </a:r>
          </a:p>
        </p:txBody>
      </p:sp>
      <p:pic>
        <p:nvPicPr>
          <p:cNvPr id="29701" name="Picture 9" descr="cooltext15715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Pergamino"/>
          <p:cNvSpPr>
            <a:spLocks noChangeArrowheads="1"/>
          </p:cNvSpPr>
          <p:nvPr/>
        </p:nvSpPr>
        <p:spPr bwMode="auto">
          <a:xfrm>
            <a:off x="762000" y="1676400"/>
            <a:ext cx="1066800" cy="46482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PE" altLang="es-PE" sz="1800" b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>OBJETIVO	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239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PE" sz="4800" smtClean="0">
                <a:solidFill>
                  <a:srgbClr val="0070C0"/>
                </a:solidFill>
                <a:latin typeface="Arial Black" panose="020B0A04020102020204" pitchFamily="34" charset="0"/>
              </a:rPr>
              <a:t>C  </a:t>
            </a:r>
            <a:r>
              <a:rPr lang="es-ES_tradnl" altLang="es-PE" sz="36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on fecha límite</a:t>
            </a:r>
          </a:p>
          <a:p>
            <a:pPr>
              <a:lnSpc>
                <a:spcPct val="90000"/>
              </a:lnSpc>
            </a:pPr>
            <a:r>
              <a:rPr lang="es-ES_tradnl" altLang="es-PE" sz="4800" smtClean="0">
                <a:solidFill>
                  <a:srgbClr val="0070C0"/>
                </a:solidFill>
                <a:latin typeface="Arial Black" panose="020B0A04020102020204" pitchFamily="34" charset="0"/>
              </a:rPr>
              <a:t>R  </a:t>
            </a:r>
            <a:r>
              <a:rPr lang="es-ES_tradnl" altLang="es-PE" sz="36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elevante</a:t>
            </a:r>
            <a:endParaRPr lang="es-ES_tradnl" altLang="es-PE" sz="360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PE" sz="4800" smtClean="0">
                <a:solidFill>
                  <a:srgbClr val="0070C0"/>
                </a:solidFill>
                <a:latin typeface="Arial Black" panose="020B0A04020102020204" pitchFamily="34" charset="0"/>
              </a:rPr>
              <a:t>E  </a:t>
            </a:r>
            <a:r>
              <a:rPr lang="es-ES_tradnl" altLang="es-PE" sz="36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specífico</a:t>
            </a:r>
            <a:endParaRPr lang="es-ES_tradnl" altLang="es-PE" sz="360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PE" sz="4800" smtClean="0">
                <a:solidFill>
                  <a:srgbClr val="0070C0"/>
                </a:solidFill>
                <a:latin typeface="Arial Black" panose="020B0A04020102020204" pitchFamily="34" charset="0"/>
              </a:rPr>
              <a:t>M  </a:t>
            </a:r>
            <a:r>
              <a:rPr lang="es-ES_tradnl" altLang="es-PE" sz="36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edible</a:t>
            </a:r>
            <a:endParaRPr lang="es-ES_tradnl" altLang="es-PE" sz="360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PE" sz="4800" smtClean="0">
                <a:solidFill>
                  <a:srgbClr val="0070C0"/>
                </a:solidFill>
                <a:latin typeface="Arial Black" panose="020B0A04020102020204" pitchFamily="34" charset="0"/>
              </a:rPr>
              <a:t>A  </a:t>
            </a:r>
            <a:r>
              <a:rPr lang="es-ES_tradnl" altLang="es-PE" sz="36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lcanzable</a:t>
            </a:r>
            <a:endParaRPr lang="es-ES_tradnl" altLang="es-PE" sz="360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58"/>
          <p:cNvGrpSpPr>
            <a:grpSpLocks/>
          </p:cNvGrpSpPr>
          <p:nvPr/>
        </p:nvGrpSpPr>
        <p:grpSpPr bwMode="auto">
          <a:xfrm>
            <a:off x="342900" y="1206500"/>
            <a:ext cx="8458200" cy="5651500"/>
            <a:chOff x="0" y="0"/>
            <a:chExt cx="5831" cy="4889"/>
          </a:xfrm>
        </p:grpSpPr>
        <p:grpSp>
          <p:nvGrpSpPr>
            <p:cNvPr id="31747" name="Group 56"/>
            <p:cNvGrpSpPr>
              <a:grpSpLocks/>
            </p:cNvGrpSpPr>
            <p:nvPr/>
          </p:nvGrpSpPr>
          <p:grpSpPr bwMode="auto">
            <a:xfrm>
              <a:off x="0" y="0"/>
              <a:ext cx="5825" cy="4407"/>
              <a:chOff x="0" y="0"/>
              <a:chExt cx="5825" cy="4407"/>
            </a:xfrm>
          </p:grpSpPr>
          <p:grpSp>
            <p:nvGrpSpPr>
              <p:cNvPr id="31749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3086" cy="509"/>
                <a:chOff x="0" y="0"/>
                <a:chExt cx="3086" cy="509"/>
              </a:xfrm>
            </p:grpSpPr>
            <p:sp>
              <p:nvSpPr>
                <p:cNvPr id="31801" name="Rectangle 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030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2600" b="0">
                      <a:solidFill>
                        <a:schemeClr val="tx1"/>
                      </a:solidFill>
                    </a:rPr>
                    <a:t>OBJETIVO</a:t>
                  </a:r>
                  <a:endParaRPr lang="es-ES" altLang="es-PE" sz="2600" i="1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0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86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0" name="Group 23"/>
              <p:cNvGrpSpPr>
                <a:grpSpLocks/>
              </p:cNvGrpSpPr>
              <p:nvPr/>
            </p:nvGrpSpPr>
            <p:grpSpPr bwMode="auto">
              <a:xfrm>
                <a:off x="3086" y="0"/>
                <a:ext cx="809" cy="509"/>
                <a:chOff x="3086" y="0"/>
                <a:chExt cx="809" cy="509"/>
              </a:xfrm>
            </p:grpSpPr>
            <p:sp>
              <p:nvSpPr>
                <p:cNvPr id="31799" name="Rectangle 3"/>
                <p:cNvSpPr>
                  <a:spLocks noChangeArrowheads="1"/>
                </p:cNvSpPr>
                <p:nvPr/>
              </p:nvSpPr>
              <p:spPr bwMode="auto">
                <a:xfrm>
                  <a:off x="3114" y="0"/>
                  <a:ext cx="753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300" b="0">
                      <a:solidFill>
                        <a:schemeClr val="tx1"/>
                      </a:solidFill>
                    </a:rPr>
                    <a:t>Fecha a lograr</a:t>
                  </a:r>
                  <a:endParaRPr lang="es-ES" altLang="es-PE" sz="2600" i="1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800" name="Rectangle 22"/>
                <p:cNvSpPr>
                  <a:spLocks noChangeArrowheads="1"/>
                </p:cNvSpPr>
                <p:nvPr/>
              </p:nvSpPr>
              <p:spPr bwMode="auto">
                <a:xfrm>
                  <a:off x="3086" y="0"/>
                  <a:ext cx="809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1" name="Group 25"/>
              <p:cNvGrpSpPr>
                <a:grpSpLocks/>
              </p:cNvGrpSpPr>
              <p:nvPr/>
            </p:nvGrpSpPr>
            <p:grpSpPr bwMode="auto">
              <a:xfrm>
                <a:off x="3895" y="0"/>
                <a:ext cx="1930" cy="509"/>
                <a:chOff x="3895" y="0"/>
                <a:chExt cx="1930" cy="509"/>
              </a:xfrm>
            </p:grpSpPr>
            <p:sp>
              <p:nvSpPr>
                <p:cNvPr id="31797" name="Rectangle 4"/>
                <p:cNvSpPr>
                  <a:spLocks noChangeArrowheads="1"/>
                </p:cNvSpPr>
                <p:nvPr/>
              </p:nvSpPr>
              <p:spPr bwMode="auto">
                <a:xfrm>
                  <a:off x="3923" y="0"/>
                  <a:ext cx="187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49121" bIns="0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2000" b="0">
                      <a:solidFill>
                        <a:schemeClr val="tx1"/>
                      </a:solidFill>
                    </a:rPr>
                    <a:t>Resultados</a:t>
                  </a:r>
                  <a:endParaRPr lang="es-ES" altLang="es-PE" sz="2000" i="1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98" name="Rectangle 24"/>
                <p:cNvSpPr>
                  <a:spLocks noChangeArrowheads="1"/>
                </p:cNvSpPr>
                <p:nvPr/>
              </p:nvSpPr>
              <p:spPr bwMode="auto">
                <a:xfrm>
                  <a:off x="3895" y="0"/>
                  <a:ext cx="193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2" name="Group 27"/>
              <p:cNvGrpSpPr>
                <a:grpSpLocks/>
              </p:cNvGrpSpPr>
              <p:nvPr/>
            </p:nvGrpSpPr>
            <p:grpSpPr bwMode="auto">
              <a:xfrm>
                <a:off x="0" y="509"/>
                <a:ext cx="3086" cy="509"/>
                <a:chOff x="0" y="509"/>
                <a:chExt cx="3086" cy="509"/>
              </a:xfrm>
            </p:grpSpPr>
            <p:sp>
              <p:nvSpPr>
                <p:cNvPr id="31795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509"/>
                  <a:ext cx="3030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 </a:t>
                  </a:r>
                  <a:endParaRPr lang="es-ES" altLang="es-PE" sz="12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96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09"/>
                  <a:ext cx="3086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3" name="Group 29"/>
              <p:cNvGrpSpPr>
                <a:grpSpLocks/>
              </p:cNvGrpSpPr>
              <p:nvPr/>
            </p:nvGrpSpPr>
            <p:grpSpPr bwMode="auto">
              <a:xfrm>
                <a:off x="3086" y="509"/>
                <a:ext cx="809" cy="509"/>
                <a:chOff x="3086" y="509"/>
                <a:chExt cx="809" cy="509"/>
              </a:xfrm>
            </p:grpSpPr>
            <p:sp>
              <p:nvSpPr>
                <p:cNvPr id="31793" name="Rectangle 6"/>
                <p:cNvSpPr>
                  <a:spLocks noChangeArrowheads="1"/>
                </p:cNvSpPr>
                <p:nvPr/>
              </p:nvSpPr>
              <p:spPr bwMode="auto">
                <a:xfrm>
                  <a:off x="3114" y="509"/>
                  <a:ext cx="753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94" name="Rectangle 28"/>
                <p:cNvSpPr>
                  <a:spLocks noChangeArrowheads="1"/>
                </p:cNvSpPr>
                <p:nvPr/>
              </p:nvSpPr>
              <p:spPr bwMode="auto">
                <a:xfrm>
                  <a:off x="3086" y="509"/>
                  <a:ext cx="809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4" name="Group 31"/>
              <p:cNvGrpSpPr>
                <a:grpSpLocks/>
              </p:cNvGrpSpPr>
              <p:nvPr/>
            </p:nvGrpSpPr>
            <p:grpSpPr bwMode="auto">
              <a:xfrm>
                <a:off x="3895" y="509"/>
                <a:ext cx="1930" cy="509"/>
                <a:chOff x="3895" y="509"/>
                <a:chExt cx="1930" cy="509"/>
              </a:xfrm>
            </p:grpSpPr>
            <p:sp>
              <p:nvSpPr>
                <p:cNvPr id="31791" name="Rectangle 7"/>
                <p:cNvSpPr>
                  <a:spLocks noChangeArrowheads="1"/>
                </p:cNvSpPr>
                <p:nvPr/>
              </p:nvSpPr>
              <p:spPr bwMode="auto">
                <a:xfrm>
                  <a:off x="3923" y="509"/>
                  <a:ext cx="187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Sabré que lo habré logrado cuando</a:t>
                  </a:r>
                  <a:endParaRPr lang="es-ES" altLang="es-PE" sz="10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2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92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5" y="509"/>
                  <a:ext cx="193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5" name="Group 33"/>
              <p:cNvGrpSpPr>
                <a:grpSpLocks/>
              </p:cNvGrpSpPr>
              <p:nvPr/>
            </p:nvGrpSpPr>
            <p:grpSpPr bwMode="auto">
              <a:xfrm>
                <a:off x="0" y="1018"/>
                <a:ext cx="3086" cy="827"/>
                <a:chOff x="0" y="1018"/>
                <a:chExt cx="3086" cy="827"/>
              </a:xfrm>
            </p:grpSpPr>
            <p:sp>
              <p:nvSpPr>
                <p:cNvPr id="31789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1018"/>
                  <a:ext cx="3030" cy="8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HITO 1</a:t>
                  </a:r>
                  <a:endParaRPr lang="es-ES" altLang="es-PE" sz="12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</a:r>
                  <a:endParaRPr lang="es-ES" altLang="es-PE" sz="1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90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3086" cy="8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6" name="Group 35"/>
              <p:cNvGrpSpPr>
                <a:grpSpLocks/>
              </p:cNvGrpSpPr>
              <p:nvPr/>
            </p:nvGrpSpPr>
            <p:grpSpPr bwMode="auto">
              <a:xfrm>
                <a:off x="3086" y="1018"/>
                <a:ext cx="809" cy="827"/>
                <a:chOff x="3086" y="1018"/>
                <a:chExt cx="809" cy="827"/>
              </a:xfrm>
            </p:grpSpPr>
            <p:sp>
              <p:nvSpPr>
                <p:cNvPr id="31787" name="Rectangle 9"/>
                <p:cNvSpPr>
                  <a:spLocks noChangeArrowheads="1"/>
                </p:cNvSpPr>
                <p:nvPr/>
              </p:nvSpPr>
              <p:spPr bwMode="auto">
                <a:xfrm>
                  <a:off x="3114" y="1018"/>
                  <a:ext cx="753" cy="8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88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6" y="1018"/>
                  <a:ext cx="809" cy="8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7" name="Group 37"/>
              <p:cNvGrpSpPr>
                <a:grpSpLocks/>
              </p:cNvGrpSpPr>
              <p:nvPr/>
            </p:nvGrpSpPr>
            <p:grpSpPr bwMode="auto">
              <a:xfrm>
                <a:off x="3895" y="1018"/>
                <a:ext cx="1930" cy="827"/>
                <a:chOff x="3895" y="1018"/>
                <a:chExt cx="1930" cy="827"/>
              </a:xfrm>
            </p:grpSpPr>
            <p:sp>
              <p:nvSpPr>
                <p:cNvPr id="3178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23" y="1018"/>
                  <a:ext cx="1874" cy="8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86" name="Rectangle 36"/>
                <p:cNvSpPr>
                  <a:spLocks noChangeArrowheads="1"/>
                </p:cNvSpPr>
                <p:nvPr/>
              </p:nvSpPr>
              <p:spPr bwMode="auto">
                <a:xfrm>
                  <a:off x="3895" y="1018"/>
                  <a:ext cx="1930" cy="8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8" name="Group 39"/>
              <p:cNvGrpSpPr>
                <a:grpSpLocks/>
              </p:cNvGrpSpPr>
              <p:nvPr/>
            </p:nvGrpSpPr>
            <p:grpSpPr bwMode="auto">
              <a:xfrm>
                <a:off x="0" y="1845"/>
                <a:ext cx="3086" cy="854"/>
                <a:chOff x="0" y="1845"/>
                <a:chExt cx="3086" cy="854"/>
              </a:xfrm>
            </p:grpSpPr>
            <p:sp>
              <p:nvSpPr>
                <p:cNvPr id="31783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845"/>
                  <a:ext cx="3030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HITO 2</a:t>
                  </a:r>
                  <a:endParaRPr lang="es-ES" altLang="es-PE" sz="12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84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845"/>
                  <a:ext cx="3086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59" name="Group 41"/>
              <p:cNvGrpSpPr>
                <a:grpSpLocks/>
              </p:cNvGrpSpPr>
              <p:nvPr/>
            </p:nvGrpSpPr>
            <p:grpSpPr bwMode="auto">
              <a:xfrm>
                <a:off x="3086" y="1845"/>
                <a:ext cx="809" cy="854"/>
                <a:chOff x="3086" y="1845"/>
                <a:chExt cx="809" cy="854"/>
              </a:xfrm>
            </p:grpSpPr>
            <p:sp>
              <p:nvSpPr>
                <p:cNvPr id="31781" name="Rectangle 12"/>
                <p:cNvSpPr>
                  <a:spLocks noChangeArrowheads="1"/>
                </p:cNvSpPr>
                <p:nvPr/>
              </p:nvSpPr>
              <p:spPr bwMode="auto">
                <a:xfrm>
                  <a:off x="3114" y="1845"/>
                  <a:ext cx="753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82" name="Rectangle 40"/>
                <p:cNvSpPr>
                  <a:spLocks noChangeArrowheads="1"/>
                </p:cNvSpPr>
                <p:nvPr/>
              </p:nvSpPr>
              <p:spPr bwMode="auto">
                <a:xfrm>
                  <a:off x="3086" y="1845"/>
                  <a:ext cx="809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0" name="Group 43"/>
              <p:cNvGrpSpPr>
                <a:grpSpLocks/>
              </p:cNvGrpSpPr>
              <p:nvPr/>
            </p:nvGrpSpPr>
            <p:grpSpPr bwMode="auto">
              <a:xfrm>
                <a:off x="3895" y="1845"/>
                <a:ext cx="1930" cy="854"/>
                <a:chOff x="3895" y="1845"/>
                <a:chExt cx="1930" cy="854"/>
              </a:xfrm>
            </p:grpSpPr>
            <p:sp>
              <p:nvSpPr>
                <p:cNvPr id="31779" name="Rectangle 13"/>
                <p:cNvSpPr>
                  <a:spLocks noChangeArrowheads="1"/>
                </p:cNvSpPr>
                <p:nvPr/>
              </p:nvSpPr>
              <p:spPr bwMode="auto">
                <a:xfrm>
                  <a:off x="3923" y="1845"/>
                  <a:ext cx="1874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80" name="Rectangle 42"/>
                <p:cNvSpPr>
                  <a:spLocks noChangeArrowheads="1"/>
                </p:cNvSpPr>
                <p:nvPr/>
              </p:nvSpPr>
              <p:spPr bwMode="auto">
                <a:xfrm>
                  <a:off x="3895" y="1845"/>
                  <a:ext cx="1930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1" name="Group 45"/>
              <p:cNvGrpSpPr>
                <a:grpSpLocks/>
              </p:cNvGrpSpPr>
              <p:nvPr/>
            </p:nvGrpSpPr>
            <p:grpSpPr bwMode="auto">
              <a:xfrm>
                <a:off x="0" y="2699"/>
                <a:ext cx="3086" cy="854"/>
                <a:chOff x="0" y="2699"/>
                <a:chExt cx="3086" cy="854"/>
              </a:xfrm>
            </p:grpSpPr>
            <p:sp>
              <p:nvSpPr>
                <p:cNvPr id="31777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2699"/>
                  <a:ext cx="3030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HITO 3</a:t>
                  </a:r>
                  <a:endParaRPr lang="es-ES" altLang="es-PE" sz="12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8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699"/>
                  <a:ext cx="3086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2" name="Group 47"/>
              <p:cNvGrpSpPr>
                <a:grpSpLocks/>
              </p:cNvGrpSpPr>
              <p:nvPr/>
            </p:nvGrpSpPr>
            <p:grpSpPr bwMode="auto">
              <a:xfrm>
                <a:off x="3086" y="2699"/>
                <a:ext cx="809" cy="854"/>
                <a:chOff x="3086" y="2699"/>
                <a:chExt cx="809" cy="854"/>
              </a:xfrm>
            </p:grpSpPr>
            <p:sp>
              <p:nvSpPr>
                <p:cNvPr id="31775" name="Rectangle 15"/>
                <p:cNvSpPr>
                  <a:spLocks noChangeArrowheads="1"/>
                </p:cNvSpPr>
                <p:nvPr/>
              </p:nvSpPr>
              <p:spPr bwMode="auto">
                <a:xfrm>
                  <a:off x="3114" y="2699"/>
                  <a:ext cx="753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6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6" y="2699"/>
                  <a:ext cx="809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3" name="Group 49"/>
              <p:cNvGrpSpPr>
                <a:grpSpLocks/>
              </p:cNvGrpSpPr>
              <p:nvPr/>
            </p:nvGrpSpPr>
            <p:grpSpPr bwMode="auto">
              <a:xfrm>
                <a:off x="3895" y="2699"/>
                <a:ext cx="1930" cy="854"/>
                <a:chOff x="3895" y="2699"/>
                <a:chExt cx="1930" cy="854"/>
              </a:xfrm>
            </p:grpSpPr>
            <p:sp>
              <p:nvSpPr>
                <p:cNvPr id="31773" name="Rectangle 16"/>
                <p:cNvSpPr>
                  <a:spLocks noChangeArrowheads="1"/>
                </p:cNvSpPr>
                <p:nvPr/>
              </p:nvSpPr>
              <p:spPr bwMode="auto">
                <a:xfrm>
                  <a:off x="3923" y="2699"/>
                  <a:ext cx="1874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4" name="Rectangle 48"/>
                <p:cNvSpPr>
                  <a:spLocks noChangeArrowheads="1"/>
                </p:cNvSpPr>
                <p:nvPr/>
              </p:nvSpPr>
              <p:spPr bwMode="auto">
                <a:xfrm>
                  <a:off x="3895" y="2699"/>
                  <a:ext cx="1930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4" name="Group 51"/>
              <p:cNvGrpSpPr>
                <a:grpSpLocks/>
              </p:cNvGrpSpPr>
              <p:nvPr/>
            </p:nvGrpSpPr>
            <p:grpSpPr bwMode="auto">
              <a:xfrm>
                <a:off x="0" y="3553"/>
                <a:ext cx="3086" cy="854"/>
                <a:chOff x="0" y="3553"/>
                <a:chExt cx="3086" cy="854"/>
              </a:xfrm>
            </p:grpSpPr>
            <p:sp>
              <p:nvSpPr>
                <p:cNvPr id="3177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3553"/>
                  <a:ext cx="3030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100" b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HITO 4</a:t>
                  </a:r>
                  <a:endParaRPr lang="es-ES" altLang="es-PE" sz="1200" b="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2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3553"/>
                  <a:ext cx="3086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5" name="Group 53"/>
              <p:cNvGrpSpPr>
                <a:grpSpLocks/>
              </p:cNvGrpSpPr>
              <p:nvPr/>
            </p:nvGrpSpPr>
            <p:grpSpPr bwMode="auto">
              <a:xfrm>
                <a:off x="3086" y="3553"/>
                <a:ext cx="809" cy="854"/>
                <a:chOff x="3086" y="3553"/>
                <a:chExt cx="809" cy="854"/>
              </a:xfrm>
            </p:grpSpPr>
            <p:sp>
              <p:nvSpPr>
                <p:cNvPr id="31769" name="Rectangle 18"/>
                <p:cNvSpPr>
                  <a:spLocks noChangeArrowheads="1"/>
                </p:cNvSpPr>
                <p:nvPr/>
              </p:nvSpPr>
              <p:spPr bwMode="auto">
                <a:xfrm>
                  <a:off x="3114" y="3553"/>
                  <a:ext cx="753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0" name="Rectangle 52"/>
                <p:cNvSpPr>
                  <a:spLocks noChangeArrowheads="1"/>
                </p:cNvSpPr>
                <p:nvPr/>
              </p:nvSpPr>
              <p:spPr bwMode="auto">
                <a:xfrm>
                  <a:off x="3086" y="3553"/>
                  <a:ext cx="809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66" name="Group 55"/>
              <p:cNvGrpSpPr>
                <a:grpSpLocks/>
              </p:cNvGrpSpPr>
              <p:nvPr/>
            </p:nvGrpSpPr>
            <p:grpSpPr bwMode="auto">
              <a:xfrm>
                <a:off x="3895" y="3553"/>
                <a:ext cx="1930" cy="854"/>
                <a:chOff x="3895" y="3553"/>
                <a:chExt cx="1930" cy="854"/>
              </a:xfrm>
            </p:grpSpPr>
            <p:sp>
              <p:nvSpPr>
                <p:cNvPr id="31767" name="Rectangle 19"/>
                <p:cNvSpPr>
                  <a:spLocks noChangeArrowheads="1"/>
                </p:cNvSpPr>
                <p:nvPr/>
              </p:nvSpPr>
              <p:spPr bwMode="auto">
                <a:xfrm>
                  <a:off x="3923" y="3553"/>
                  <a:ext cx="1874" cy="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PE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es-PE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8" name="Rectangle 54"/>
                <p:cNvSpPr>
                  <a:spLocks noChangeArrowheads="1"/>
                </p:cNvSpPr>
                <p:nvPr/>
              </p:nvSpPr>
              <p:spPr bwMode="auto">
                <a:xfrm>
                  <a:off x="3895" y="3553"/>
                  <a:ext cx="1930" cy="8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3200" b="1">
                      <a:solidFill>
                        <a:schemeClr val="accent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s-PE" altLang="es-PE" sz="1800" b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748" name="Rectangle 57"/>
            <p:cNvSpPr>
              <a:spLocks noChangeArrowheads="1"/>
            </p:cNvSpPr>
            <p:nvPr/>
          </p:nvSpPr>
          <p:spPr bwMode="auto">
            <a:xfrm>
              <a:off x="0" y="476"/>
              <a:ext cx="5831" cy="441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PE" altLang="es-PE" sz="18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/>
            </a:r>
            <a:br>
              <a:rPr lang="es-ES_tradnl" altLang="es-PE" smtClean="0"/>
            </a:br>
            <a:r>
              <a:rPr lang="es-ES_tradnl" altLang="es-PE" smtClean="0"/>
              <a:t/>
            </a:r>
            <a:br>
              <a:rPr lang="es-ES_tradnl" altLang="es-PE" smtClean="0"/>
            </a:br>
            <a:endParaRPr lang="es-ES" altLang="es-P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382000" cy="5943600"/>
          </a:xfrm>
        </p:spPr>
        <p:txBody>
          <a:bodyPr/>
          <a:lstStyle/>
          <a:p>
            <a:pPr marL="623888" indent="-623888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i="1" smtClean="0"/>
              <a:t>Son los propósitos de la Organización, la razón por la cual existe y la línea que marca su desarrollo.</a:t>
            </a:r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i="1" smtClean="0"/>
              <a:t>    </a:t>
            </a:r>
            <a:r>
              <a:rPr lang="es-ES_tradnl" altLang="es-PE" sz="2800" i="1" smtClean="0"/>
              <a:t>Constituye los peldaños </a:t>
            </a:r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/>
              <a:t>para alcanzar la Visión.</a:t>
            </a:r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/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/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/>
              <a:t>No son vagos ni abstractos </a:t>
            </a:r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/>
              <a:t>     sino concretos, específicos y </a:t>
            </a:r>
          </a:p>
          <a:p>
            <a:pPr marL="623888" indent="-623888" algn="r">
              <a:lnSpc>
                <a:spcPct val="11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/>
              <a:t>     medibles.</a:t>
            </a:r>
            <a:endParaRPr lang="es-ES_tradnl" altLang="es-PE" sz="2800" i="1" smtClean="0">
              <a:solidFill>
                <a:srgbClr val="000099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0"/>
            <a:ext cx="7620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5000">
                <a:solidFill>
                  <a:schemeClr val="bg1"/>
                </a:solidFill>
                <a:latin typeface="Times New Roman" panose="02020603050405020304" pitchFamily="18" charset="0"/>
              </a:rPr>
              <a:t>Los Objetivos</a:t>
            </a:r>
            <a:endParaRPr lang="es-ES_tradnl" altLang="es-PE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3" name="Picture 7" descr="escale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5919" r="7205"/>
          <a:stretch>
            <a:fillRect/>
          </a:stretch>
        </p:blipFill>
        <p:spPr bwMode="auto">
          <a:xfrm>
            <a:off x="17463" y="2781300"/>
            <a:ext cx="3951287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mtClean="0"/>
              <a:t>Los Objetivos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es-PE" smtClean="0">
                <a:solidFill>
                  <a:srgbClr val="FF0000"/>
                </a:solidFill>
              </a:rPr>
              <a:t>Pueden ser de </a:t>
            </a:r>
          </a:p>
          <a:p>
            <a:pPr>
              <a:buFontTx/>
              <a:buNone/>
            </a:pPr>
            <a:endParaRPr lang="es-ES" altLang="es-PE" smtClean="0">
              <a:solidFill>
                <a:srgbClr val="FF0000"/>
              </a:solidFill>
            </a:endParaRPr>
          </a:p>
          <a:p>
            <a:r>
              <a:rPr lang="es-ES" altLang="es-PE" smtClean="0">
                <a:solidFill>
                  <a:srgbClr val="FF0000"/>
                </a:solidFill>
              </a:rPr>
              <a:t>Corto plazo : Para un año</a:t>
            </a:r>
          </a:p>
          <a:p>
            <a:endParaRPr lang="es-ES" altLang="es-PE" smtClean="0">
              <a:solidFill>
                <a:srgbClr val="FF0000"/>
              </a:solidFill>
            </a:endParaRPr>
          </a:p>
          <a:p>
            <a:r>
              <a:rPr lang="es-ES" altLang="es-PE" smtClean="0">
                <a:solidFill>
                  <a:srgbClr val="FF0000"/>
                </a:solidFill>
              </a:rPr>
              <a:t>Mediano plazo : de 1 a 3 años</a:t>
            </a:r>
          </a:p>
          <a:p>
            <a:endParaRPr lang="es-ES" altLang="es-PE" smtClean="0">
              <a:solidFill>
                <a:srgbClr val="FF0000"/>
              </a:solidFill>
            </a:endParaRPr>
          </a:p>
          <a:p>
            <a:r>
              <a:rPr lang="es-ES" altLang="es-PE" smtClean="0">
                <a:solidFill>
                  <a:srgbClr val="FF0000"/>
                </a:solidFill>
              </a:rPr>
              <a:t>Largo plazo : de 3 a 5 años</a:t>
            </a:r>
          </a:p>
          <a:p>
            <a:endParaRPr lang="es-ES" altLang="es-P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/>
            </a:r>
            <a:br>
              <a:rPr lang="es-ES_tradnl" altLang="es-PE" smtClean="0"/>
            </a:br>
            <a:r>
              <a:rPr lang="es-ES_tradnl" altLang="es-PE" smtClean="0"/>
              <a:t/>
            </a:r>
            <a:br>
              <a:rPr lang="es-ES_tradnl" altLang="es-PE" smtClean="0"/>
            </a:br>
            <a:endParaRPr lang="es-ES" altLang="es-PE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4191000"/>
          </a:xfrm>
        </p:spPr>
        <p:txBody>
          <a:bodyPr/>
          <a:lstStyle/>
          <a:p>
            <a:pPr marL="568325" indent="-568325">
              <a:buClr>
                <a:srgbClr val="9999FF"/>
              </a:buClr>
              <a:buFont typeface="Wingdings" panose="05000000000000000000" pitchFamily="2" charset="2"/>
              <a:buChar char="ü"/>
            </a:pPr>
            <a:r>
              <a:rPr lang="es-ES_tradnl" altLang="es-PE" sz="3600" i="1" smtClean="0"/>
              <a:t>Es la línea de acción por donde debe transitar la organización para alcanzar sus propósitos objetivos</a:t>
            </a:r>
          </a:p>
          <a:p>
            <a:pPr marL="568325" indent="-568325">
              <a:lnSpc>
                <a:spcPct val="30000"/>
              </a:lnSpc>
              <a:buClr>
                <a:srgbClr val="9999FF"/>
              </a:buClr>
              <a:buFont typeface="Wingdings" panose="05000000000000000000" pitchFamily="2" charset="2"/>
              <a:buChar char="ü"/>
            </a:pPr>
            <a:endParaRPr lang="es-ES_tradnl" altLang="es-PE" sz="3600" i="1" smtClean="0"/>
          </a:p>
          <a:p>
            <a:pPr marL="568325" indent="-568325">
              <a:buClr>
                <a:srgbClr val="9999FF"/>
              </a:buClr>
              <a:buFont typeface="Wingdings" panose="05000000000000000000" pitchFamily="2" charset="2"/>
              <a:buChar char="ü"/>
            </a:pPr>
            <a:r>
              <a:rPr lang="es-ES_tradnl" altLang="es-PE" sz="3600" i="1" smtClean="0"/>
              <a:t>Es la respuesta de la organización a su entorno en el transcurso del tiempo</a:t>
            </a:r>
            <a:endParaRPr lang="es-ES_tradnl" altLang="es-PE" sz="3100" i="1" smtClean="0">
              <a:solidFill>
                <a:srgbClr val="000099"/>
              </a:solidFill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62000" y="111125"/>
            <a:ext cx="7620000" cy="8620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s-ES_tradnl" altLang="es-PE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Qué es Estrategia</a:t>
            </a:r>
            <a:endParaRPr lang="es-ES_tradnl" altLang="es-P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PE" smtClean="0"/>
              <a:t>Objetivos y estrategia</a:t>
            </a:r>
            <a:endParaRPr lang="es-PE" altLang="es-PE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MX" dirty="0"/>
              <a:t>OBJETIVO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A fin de año atender diariamente como mínimo 20 personas.</a:t>
            </a:r>
          </a:p>
          <a:p>
            <a:pPr>
              <a:defRPr/>
            </a:pPr>
            <a:endParaRPr lang="es-MX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MX" dirty="0"/>
              <a:t>ESTRATEGIA</a:t>
            </a:r>
          </a:p>
          <a:p>
            <a:pPr>
              <a:defRPr/>
            </a:pPr>
            <a:r>
              <a:rPr lang="es-MX" dirty="0"/>
              <a:t>Ampliar el horario de atención.</a:t>
            </a:r>
          </a:p>
          <a:p>
            <a:pPr>
              <a:defRPr/>
            </a:pPr>
            <a:r>
              <a:rPr lang="es-MX" dirty="0"/>
              <a:t>Captar un 20% más de pacientes, que la semana anterior.</a:t>
            </a:r>
          </a:p>
          <a:p>
            <a:pPr>
              <a:defRPr/>
            </a:pPr>
            <a:endParaRPr lang="es-PE" dirty="0"/>
          </a:p>
        </p:txBody>
      </p:sp>
      <p:sp>
        <p:nvSpPr>
          <p:cNvPr id="36868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18435" name="Marcador de conteni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18436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  <p:pic>
        <p:nvPicPr>
          <p:cNvPr id="1843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4205"/>
          <a:stretch>
            <a:fillRect/>
          </a:stretch>
        </p:blipFill>
        <p:spPr bwMode="auto">
          <a:xfrm>
            <a:off x="0" y="0"/>
            <a:ext cx="914400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64889" y="806175"/>
            <a:ext cx="4665060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Perseverancia</a:t>
            </a:r>
          </a:p>
          <a:p>
            <a:pPr>
              <a:defRPr/>
            </a:pP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en el </a:t>
            </a:r>
          </a:p>
          <a:p>
            <a:pPr>
              <a:defRPr/>
            </a:pP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emprendimiento</a:t>
            </a:r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1104900" y="616585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E">
                <a:solidFill>
                  <a:schemeClr val="bg1"/>
                </a:solidFill>
              </a:rPr>
              <a:t>Elber Bravo Oyarce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  <p:pic>
        <p:nvPicPr>
          <p:cNvPr id="37891" name="Picture 2" descr="Resultado de imagen para aspectos econÃ³m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51025"/>
            <a:ext cx="45958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5"/>
          <p:cNvSpPr>
            <a:spLocks noChangeArrowheads="1"/>
          </p:cNvSpPr>
          <p:nvPr/>
        </p:nvSpPr>
        <p:spPr bwMode="auto">
          <a:xfrm>
            <a:off x="1004888" y="5222875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MX" altLang="es-PE" sz="1800" b="0">
                <a:solidFill>
                  <a:schemeClr val="tx1"/>
                </a:solidFill>
              </a:rPr>
              <a:t> </a:t>
            </a:r>
            <a:r>
              <a:rPr lang="es-MX" altLang="es-PE" sz="2800">
                <a:solidFill>
                  <a:schemeClr val="tx1"/>
                </a:solidFill>
              </a:rPr>
              <a:t>Ahorro – Inversión - Gasto</a:t>
            </a:r>
            <a:endParaRPr lang="es-PE" altLang="es-PE" sz="1800">
              <a:solidFill>
                <a:schemeClr val="tx1"/>
              </a:solidFill>
            </a:endParaRPr>
          </a:p>
        </p:txBody>
      </p:sp>
      <p:sp>
        <p:nvSpPr>
          <p:cNvPr id="37893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/>
            </a:r>
            <a:br>
              <a:rPr lang="es-ES_tradnl" altLang="es-PE" smtClean="0"/>
            </a:br>
            <a:r>
              <a:rPr lang="es-ES_tradnl" altLang="es-PE" smtClean="0"/>
              <a:t/>
            </a:r>
            <a:br>
              <a:rPr lang="es-ES_tradnl" altLang="es-PE" smtClean="0"/>
            </a:br>
            <a:endParaRPr lang="es-ES" altLang="es-P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534400" cy="5427663"/>
          </a:xfrm>
        </p:spPr>
        <p:txBody>
          <a:bodyPr/>
          <a:lstStyle/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Es lo que imaginamos convertirnos en el futuro</a:t>
            </a:r>
          </a:p>
          <a:p>
            <a:pPr marL="623888" indent="-623888">
              <a:lnSpc>
                <a:spcPct val="1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400" i="1" smtClean="0"/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Se diseña en base a las experiencias, conocimientos y vivencias.</a:t>
            </a:r>
          </a:p>
          <a:p>
            <a:pPr marL="623888" indent="-623888">
              <a:lnSpc>
                <a:spcPct val="1000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400" i="1" smtClean="0"/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La imaginación 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cumple un papel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sumamente 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importante, 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ya que permite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establecer lo que 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será la Organización</a:t>
            </a:r>
          </a:p>
          <a:p>
            <a:pPr marL="623888" indent="-623888">
              <a:lnSpc>
                <a:spcPct val="90000"/>
              </a:lnSpc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400" i="1" smtClean="0"/>
              <a:t>    en el futuro</a:t>
            </a:r>
            <a:endParaRPr lang="es-ES_tradnl" altLang="es-PE" sz="2400" smtClean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685800" y="0"/>
            <a:ext cx="7848600" cy="8620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s-ES_tradnl" altLang="es-PE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Visión</a:t>
            </a:r>
            <a:endParaRPr lang="es-ES_tradnl" alt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1" name="Picture 7" descr="m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2749"/>
          <a:stretch>
            <a:fillRect/>
          </a:stretch>
        </p:blipFill>
        <p:spPr bwMode="auto">
          <a:xfrm>
            <a:off x="6011863" y="3284538"/>
            <a:ext cx="22939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411163" y="165100"/>
            <a:ext cx="8229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P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 de la Visión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443913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FF00"/>
              </a:buClr>
              <a:buFont typeface="Webdings" panose="05030102010509060703" pitchFamily="18" charset="2"/>
              <a:buNone/>
            </a:pPr>
            <a:r>
              <a:rPr lang="es-ES" altLang="es-PE" sz="2300" i="1">
                <a:solidFill>
                  <a:schemeClr val="tx1"/>
                </a:solidFill>
                <a:latin typeface="Verdana" panose="020B0604030504040204" pitchFamily="34" charset="0"/>
              </a:rPr>
              <a:t>Inspira retos, flexibilidad y creatividad además de alentar logro.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ebdings" panose="05030102010509060703" pitchFamily="18" charset="2"/>
              <a:buNone/>
            </a:pPr>
            <a:r>
              <a:rPr lang="es-ES" altLang="es-PE" sz="2300" i="1">
                <a:solidFill>
                  <a:schemeClr val="tx1"/>
                </a:solidFill>
                <a:latin typeface="Verdana" panose="020B0604030504040204" pitchFamily="34" charset="0"/>
              </a:rPr>
              <a:t>Es compartida y conocida en todos los niveles de la organización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25438" y="3429000"/>
            <a:ext cx="4108450" cy="2678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altLang="es-PE" sz="2800" b="1" i="1" dirty="0">
                <a:solidFill>
                  <a:schemeClr val="accent4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Se plantea para inspirar y motivar a quienes tienen un interés marcado en el futuro de la empresa</a:t>
            </a:r>
          </a:p>
        </p:txBody>
      </p:sp>
      <p:pic>
        <p:nvPicPr>
          <p:cNvPr id="20485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576638"/>
            <a:ext cx="4000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z="4000" smtClean="0"/>
              <a:t>La Misión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PE" smtClean="0"/>
              <a:t>Es la razón de ser de la organización </a:t>
            </a:r>
          </a:p>
          <a:p>
            <a:endParaRPr lang="es-ES" altLang="es-PE" smtClean="0"/>
          </a:p>
          <a:p>
            <a:r>
              <a:rPr lang="es-ES" altLang="es-PE" smtClean="0"/>
              <a:t>Es la concepción de la empresa</a:t>
            </a:r>
          </a:p>
        </p:txBody>
      </p:sp>
      <p:pic>
        <p:nvPicPr>
          <p:cNvPr id="21508" name="Picture 4" descr="mis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5250"/>
            <a:ext cx="313213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T170-Fuerza%20Br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PE" smtClean="0"/>
              <a:t/>
            </a:r>
            <a:br>
              <a:rPr lang="es-ES_tradnl" altLang="es-PE" smtClean="0"/>
            </a:br>
            <a:r>
              <a:rPr lang="es-ES_tradnl" altLang="es-PE" smtClean="0"/>
              <a:t/>
            </a:r>
            <a:br>
              <a:rPr lang="es-ES_tradnl" altLang="es-PE" smtClean="0"/>
            </a:br>
            <a:endParaRPr lang="es-ES" altLang="es-PE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6019800"/>
          </a:xfrm>
        </p:spPr>
        <p:txBody>
          <a:bodyPr/>
          <a:lstStyle/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Define quiénes somos y cómo 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estamos organizados.</a:t>
            </a:r>
          </a:p>
          <a:p>
            <a:pPr marL="623888" indent="-623888">
              <a:lnSpc>
                <a:spcPct val="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>
              <a:solidFill>
                <a:schemeClr val="bg1"/>
              </a:solidFill>
            </a:endParaRP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Define nuestros valores, 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creencias y conductas.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Define al conjunto 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Clientes – Necesidades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que satisfacen nuestros servicios. </a:t>
            </a:r>
          </a:p>
          <a:p>
            <a:pPr marL="623888" indent="-623888">
              <a:lnSpc>
                <a:spcPct val="0"/>
              </a:lnSpc>
              <a:buClr>
                <a:srgbClr val="FF0000"/>
              </a:buClr>
              <a:buFont typeface="Monotype Sorts" charset="2"/>
              <a:buNone/>
            </a:pPr>
            <a:endParaRPr lang="es-ES_tradnl" altLang="es-PE" sz="2800" i="1" smtClean="0">
              <a:solidFill>
                <a:schemeClr val="bg1"/>
              </a:solidFill>
            </a:endParaRP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La Misión de la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    Organización nos 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    debe conducir a </a:t>
            </a:r>
          </a:p>
          <a:p>
            <a:pPr marL="623888" indent="-623888">
              <a:buClr>
                <a:srgbClr val="FF0000"/>
              </a:buClr>
              <a:buFont typeface="Monotype Sorts" charset="2"/>
              <a:buNone/>
            </a:pPr>
            <a:r>
              <a:rPr lang="es-ES_tradnl" altLang="es-PE" sz="2800" i="1" smtClean="0">
                <a:solidFill>
                  <a:schemeClr val="bg1"/>
                </a:solidFill>
              </a:rPr>
              <a:t>    la Acción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762000" y="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PE" sz="5000">
                <a:solidFill>
                  <a:schemeClr val="bg1"/>
                </a:solidFill>
              </a:rPr>
              <a:t>La Misión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s-ES_tradnl" altLang="es-PE" sz="4400" smtClean="0"/>
              <a:t>La Formulación de la Misión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568325" indent="-568325">
              <a:lnSpc>
                <a:spcPct val="130000"/>
              </a:lnSpc>
              <a:buFontTx/>
              <a:buNone/>
            </a:pPr>
            <a:r>
              <a:rPr lang="es-ES_tradnl" altLang="es-PE" sz="2900" i="1" smtClean="0"/>
              <a:t>	</a:t>
            </a:r>
            <a:endParaRPr lang="es-ES_tradnl" altLang="es-PE" i="1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87450" y="1844675"/>
            <a:ext cx="705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s-PE" altLang="es-PE" sz="1800" b="0">
              <a:solidFill>
                <a:schemeClr val="tx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s-PE" altLang="es-PE" sz="1800" b="0">
              <a:solidFill>
                <a:schemeClr val="tx1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7057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ES" altLang="es-PE">
                <a:solidFill>
                  <a:schemeClr val="tx1"/>
                </a:solidFill>
              </a:rPr>
              <a:t>¿Cuál es la definición del negocio?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ES" altLang="es-PE">
                <a:solidFill>
                  <a:schemeClr val="tx1"/>
                </a:solidFill>
              </a:rPr>
              <a:t>¿Las metas principales?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ES" altLang="es-PE">
                <a:solidFill>
                  <a:schemeClr val="tx1"/>
                </a:solidFill>
              </a:rPr>
              <a:t>Principios filosóficos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s-ES" altLang="es-PE" sz="1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s-ES" altLang="es-PE" sz="1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s-ES" altLang="es-PE" sz="18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s-ES" altLang="es-PE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52388"/>
            <a:ext cx="7772400" cy="1143000"/>
          </a:xfrm>
        </p:spPr>
        <p:txBody>
          <a:bodyPr/>
          <a:lstStyle/>
          <a:p>
            <a:r>
              <a:rPr lang="es-ES" altLang="es-PE" smtClean="0"/>
              <a:t>Valores o Principios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PE" sz="2400" smtClean="0"/>
              <a:t>Son las convicciones de la organización que tiene una base moral, son los pilares de la religión corporativa.</a:t>
            </a:r>
          </a:p>
          <a:p>
            <a:pPr>
              <a:lnSpc>
                <a:spcPct val="90000"/>
              </a:lnSpc>
            </a:pPr>
            <a:endParaRPr lang="es-ES" altLang="es-PE" sz="2400" smtClean="0"/>
          </a:p>
          <a:p>
            <a:pPr>
              <a:lnSpc>
                <a:spcPct val="90000"/>
              </a:lnSpc>
            </a:pPr>
            <a:r>
              <a:rPr lang="es-ES" altLang="es-PE" sz="2400" smtClean="0"/>
              <a:t>Son la cualidades que deben tener todos los integrantes de la organización para cumplir con la misión y llegar  al visión</a:t>
            </a:r>
          </a:p>
        </p:txBody>
      </p:sp>
      <p:pic>
        <p:nvPicPr>
          <p:cNvPr id="24580" name="Picture 5" descr="people_bi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30241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contenido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altLang="es-PE" smtClean="0"/>
              <a:t>Es lo NO negociable.</a:t>
            </a:r>
          </a:p>
          <a:p>
            <a:endParaRPr lang="es-MX" altLang="es-PE" smtClean="0"/>
          </a:p>
          <a:p>
            <a:r>
              <a:rPr lang="es-MX" altLang="es-PE" smtClean="0"/>
              <a:t>El que no tenga estos valores no debería pertenecer a nuestro consultorio</a:t>
            </a:r>
            <a:endParaRPr lang="es-PE" altLang="es-PE" smtClean="0"/>
          </a:p>
        </p:txBody>
      </p:sp>
      <p:sp>
        <p:nvSpPr>
          <p:cNvPr id="25603" name="Marcador de pie de pá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PE" sz="1000" smtClean="0">
                <a:solidFill>
                  <a:schemeClr val="tx1"/>
                </a:solidFill>
              </a:rPr>
              <a:t>Company  Logo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mtClean="0"/>
              <a:t>Valores o Principios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1851</TotalTime>
  <Words>568</Words>
  <Application>Microsoft Office PowerPoint</Application>
  <PresentationFormat>Presentación en pantalla (4:3)</PresentationFormat>
  <Paragraphs>154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Arial</vt:lpstr>
      <vt:lpstr>Wingdings</vt:lpstr>
      <vt:lpstr>Calibri</vt:lpstr>
      <vt:lpstr>Calibri Light</vt:lpstr>
      <vt:lpstr>Verdana</vt:lpstr>
      <vt:lpstr>Bahnschrift SemiBold SemiConden</vt:lpstr>
      <vt:lpstr>Monotype Sorts</vt:lpstr>
      <vt:lpstr>Webdings</vt:lpstr>
      <vt:lpstr>Times New Roman</vt:lpstr>
      <vt:lpstr>Arial Black</vt:lpstr>
      <vt:lpstr>sample</vt:lpstr>
      <vt:lpstr>Tema de Office</vt:lpstr>
      <vt:lpstr>Galería de imágenes de Microsoft</vt:lpstr>
      <vt:lpstr>Presentación de PowerPoint</vt:lpstr>
      <vt:lpstr>Presentación de PowerPoint</vt:lpstr>
      <vt:lpstr>  </vt:lpstr>
      <vt:lpstr>Presentación de PowerPoint</vt:lpstr>
      <vt:lpstr>La Misión</vt:lpstr>
      <vt:lpstr>  </vt:lpstr>
      <vt:lpstr>La Formulación de la Misión</vt:lpstr>
      <vt:lpstr>Valores o Principios</vt:lpstr>
      <vt:lpstr>Valores o Principios</vt:lpstr>
      <vt:lpstr>Valores</vt:lpstr>
      <vt:lpstr>Presentación de PowerPoint</vt:lpstr>
      <vt:lpstr>Presentación de PowerPoint</vt:lpstr>
      <vt:lpstr>  </vt:lpstr>
      <vt:lpstr>OBJETIVO </vt:lpstr>
      <vt:lpstr>Presentación de PowerPoint</vt:lpstr>
      <vt:lpstr>  </vt:lpstr>
      <vt:lpstr>Los Objetivos</vt:lpstr>
      <vt:lpstr>  </vt:lpstr>
      <vt:lpstr>Objetivos y estrategia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Elber Bravo Oyarce</dc:creator>
  <cp:lastModifiedBy>Cecilia</cp:lastModifiedBy>
  <cp:revision>119</cp:revision>
  <dcterms:created xsi:type="dcterms:W3CDTF">2015-04-12T00:55:07Z</dcterms:created>
  <dcterms:modified xsi:type="dcterms:W3CDTF">2020-08-15T02:19:55Z</dcterms:modified>
</cp:coreProperties>
</file>