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44"/>
  </p:notesMasterIdLst>
  <p:handoutMasterIdLst>
    <p:handoutMasterId r:id="rId45"/>
  </p:handoutMasterIdLst>
  <p:sldIdLst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87" r:id="rId13"/>
    <p:sldId id="288" r:id="rId14"/>
    <p:sldId id="289" r:id="rId15"/>
    <p:sldId id="277" r:id="rId16"/>
    <p:sldId id="286" r:id="rId17"/>
    <p:sldId id="291" r:id="rId18"/>
    <p:sldId id="278" r:id="rId19"/>
    <p:sldId id="290" r:id="rId20"/>
    <p:sldId id="279" r:id="rId21"/>
    <p:sldId id="280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9" r:id="rId31"/>
    <p:sldId id="310" r:id="rId32"/>
    <p:sldId id="282" r:id="rId33"/>
    <p:sldId id="283" r:id="rId34"/>
    <p:sldId id="293" r:id="rId35"/>
    <p:sldId id="294" r:id="rId36"/>
    <p:sldId id="295" r:id="rId37"/>
    <p:sldId id="296" r:id="rId38"/>
    <p:sldId id="269" r:id="rId39"/>
    <p:sldId id="257" r:id="rId40"/>
    <p:sldId id="297" r:id="rId41"/>
    <p:sldId id="298" r:id="rId42"/>
    <p:sldId id="299" r:id="rId43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8000"/>
    <a:srgbClr val="CCFF33"/>
    <a:srgbClr val="0033CC"/>
    <a:srgbClr val="184259"/>
    <a:srgbClr val="669900"/>
    <a:srgbClr val="0066FF"/>
    <a:srgbClr val="808000"/>
    <a:srgbClr val="70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1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841B3B-A35B-4E74-8E4B-362907F2D892}" type="doc">
      <dgm:prSet loTypeId="urn:microsoft.com/office/officeart/2005/8/layout/chevron2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778C9A6-595C-4ACD-B6AC-7A0422CCB4A8}">
      <dgm:prSet phldrT="[Texto]" custT="1"/>
      <dgm:spPr/>
      <dgm:t>
        <a:bodyPr/>
        <a:lstStyle/>
        <a:p>
          <a:r>
            <a:rPr lang="es-419" sz="1800" b="1" dirty="0" smtClean="0"/>
            <a:t>PASO 1</a:t>
          </a:r>
          <a:endParaRPr lang="es-ES" sz="1800" b="1" dirty="0"/>
        </a:p>
      </dgm:t>
    </dgm:pt>
    <dgm:pt modelId="{6E245890-0A5B-42CE-8ED7-880833EAD8F3}" type="parTrans" cxnId="{60ECADA5-04DF-4E85-A973-359DAE643E01}">
      <dgm:prSet/>
      <dgm:spPr/>
      <dgm:t>
        <a:bodyPr/>
        <a:lstStyle/>
        <a:p>
          <a:endParaRPr lang="es-ES"/>
        </a:p>
      </dgm:t>
    </dgm:pt>
    <dgm:pt modelId="{99F838A7-855C-43A5-AB18-1D6D9E186567}" type="sibTrans" cxnId="{60ECADA5-04DF-4E85-A973-359DAE643E01}">
      <dgm:prSet/>
      <dgm:spPr/>
      <dgm:t>
        <a:bodyPr/>
        <a:lstStyle/>
        <a:p>
          <a:endParaRPr lang="es-ES"/>
        </a:p>
      </dgm:t>
    </dgm:pt>
    <dgm:pt modelId="{A1B9EE6F-D935-4991-B414-E22BEFEBCE37}">
      <dgm:prSet phldrT="[Texto]" custT="1"/>
      <dgm:spPr/>
      <dgm:t>
        <a:bodyPr/>
        <a:lstStyle/>
        <a:p>
          <a:r>
            <a:rPr lang="es-419" sz="2800" dirty="0" smtClean="0"/>
            <a:t>Generación de Ideas</a:t>
          </a:r>
          <a:endParaRPr lang="es-ES" sz="2800" dirty="0"/>
        </a:p>
      </dgm:t>
    </dgm:pt>
    <dgm:pt modelId="{552E41EA-A6A1-45F0-8B71-E9CF2EBE96E0}" type="parTrans" cxnId="{C5296275-C4D3-4B5F-A23B-EE0B592855F5}">
      <dgm:prSet/>
      <dgm:spPr/>
      <dgm:t>
        <a:bodyPr/>
        <a:lstStyle/>
        <a:p>
          <a:endParaRPr lang="es-ES"/>
        </a:p>
      </dgm:t>
    </dgm:pt>
    <dgm:pt modelId="{C568AEA0-AEAF-4897-BCE6-5EC2BAB4C42A}" type="sibTrans" cxnId="{C5296275-C4D3-4B5F-A23B-EE0B592855F5}">
      <dgm:prSet/>
      <dgm:spPr/>
      <dgm:t>
        <a:bodyPr/>
        <a:lstStyle/>
        <a:p>
          <a:endParaRPr lang="es-ES"/>
        </a:p>
      </dgm:t>
    </dgm:pt>
    <dgm:pt modelId="{74ACE074-F361-418B-8697-64A490FA36A5}">
      <dgm:prSet phldrT="[Texto]" custT="1"/>
      <dgm:spPr/>
      <dgm:t>
        <a:bodyPr/>
        <a:lstStyle/>
        <a:p>
          <a:r>
            <a:rPr lang="es-419" sz="1800" b="1" dirty="0" smtClean="0"/>
            <a:t>PASO 2</a:t>
          </a:r>
          <a:endParaRPr lang="es-ES" sz="1800" b="1" dirty="0"/>
        </a:p>
      </dgm:t>
    </dgm:pt>
    <dgm:pt modelId="{689E837C-4538-4B18-98B4-D4681FC25245}" type="parTrans" cxnId="{E3E7FBF3-42EF-4F49-A0FF-E08B7D39098A}">
      <dgm:prSet/>
      <dgm:spPr/>
      <dgm:t>
        <a:bodyPr/>
        <a:lstStyle/>
        <a:p>
          <a:endParaRPr lang="es-ES"/>
        </a:p>
      </dgm:t>
    </dgm:pt>
    <dgm:pt modelId="{14BACF40-6F4B-4EF4-A8F4-D3F12853A19D}" type="sibTrans" cxnId="{E3E7FBF3-42EF-4F49-A0FF-E08B7D39098A}">
      <dgm:prSet/>
      <dgm:spPr/>
      <dgm:t>
        <a:bodyPr/>
        <a:lstStyle/>
        <a:p>
          <a:endParaRPr lang="es-ES"/>
        </a:p>
      </dgm:t>
    </dgm:pt>
    <dgm:pt modelId="{0BAEBC20-3E3C-4833-AAB9-49362691E5FA}">
      <dgm:prSet phldrT="[Texto]" custT="1"/>
      <dgm:spPr/>
      <dgm:t>
        <a:bodyPr/>
        <a:lstStyle/>
        <a:p>
          <a:r>
            <a:rPr lang="es-ES" sz="2800" dirty="0" smtClean="0"/>
            <a:t>I</a:t>
          </a:r>
          <a:r>
            <a:rPr lang="es-419" sz="2800" dirty="0" smtClean="0"/>
            <a:t>dentificación de la Mejor Idea</a:t>
          </a:r>
          <a:endParaRPr lang="es-ES" sz="2800" dirty="0"/>
        </a:p>
      </dgm:t>
    </dgm:pt>
    <dgm:pt modelId="{1766245D-4EB8-4DE3-8B5F-39E0BDBBA767}" type="parTrans" cxnId="{BCEA002A-EF0A-4691-8BD6-25E21E7EC8FB}">
      <dgm:prSet/>
      <dgm:spPr/>
      <dgm:t>
        <a:bodyPr/>
        <a:lstStyle/>
        <a:p>
          <a:endParaRPr lang="es-ES"/>
        </a:p>
      </dgm:t>
    </dgm:pt>
    <dgm:pt modelId="{524F04CC-3D34-406C-A2D8-537239AB131A}" type="sibTrans" cxnId="{BCEA002A-EF0A-4691-8BD6-25E21E7EC8FB}">
      <dgm:prSet/>
      <dgm:spPr/>
      <dgm:t>
        <a:bodyPr/>
        <a:lstStyle/>
        <a:p>
          <a:endParaRPr lang="es-ES"/>
        </a:p>
      </dgm:t>
    </dgm:pt>
    <dgm:pt modelId="{D59B1928-CFFB-44C4-B2D4-8AD5B2FE70A3}">
      <dgm:prSet phldrT="[Texto]" custT="1"/>
      <dgm:spPr/>
      <dgm:t>
        <a:bodyPr/>
        <a:lstStyle/>
        <a:p>
          <a:r>
            <a:rPr lang="es-419" sz="1800" b="1" dirty="0" smtClean="0"/>
            <a:t>PASO 3</a:t>
          </a:r>
          <a:endParaRPr lang="es-ES" sz="1800" b="1" dirty="0"/>
        </a:p>
      </dgm:t>
    </dgm:pt>
    <dgm:pt modelId="{45B27951-2402-4BEF-A72E-02B93604E2AC}" type="parTrans" cxnId="{E639FBCB-9F4E-4C15-A0B2-0799E9A051FB}">
      <dgm:prSet/>
      <dgm:spPr/>
      <dgm:t>
        <a:bodyPr/>
        <a:lstStyle/>
        <a:p>
          <a:endParaRPr lang="es-ES"/>
        </a:p>
      </dgm:t>
    </dgm:pt>
    <dgm:pt modelId="{D78F899C-20FF-4D56-9D0C-42EF99B49249}" type="sibTrans" cxnId="{E639FBCB-9F4E-4C15-A0B2-0799E9A051FB}">
      <dgm:prSet/>
      <dgm:spPr/>
      <dgm:t>
        <a:bodyPr/>
        <a:lstStyle/>
        <a:p>
          <a:endParaRPr lang="es-ES"/>
        </a:p>
      </dgm:t>
    </dgm:pt>
    <dgm:pt modelId="{7FE75CC3-AD7D-447C-BA01-2B78BFCDD58E}">
      <dgm:prSet phldrT="[Texto]" custT="1"/>
      <dgm:spPr/>
      <dgm:t>
        <a:bodyPr/>
        <a:lstStyle/>
        <a:p>
          <a:r>
            <a:rPr lang="es-419" sz="2800" dirty="0" smtClean="0"/>
            <a:t>Contrastación Idea – R</a:t>
          </a:r>
          <a:r>
            <a:rPr lang="es-ES" sz="2800" dirty="0" smtClean="0"/>
            <a:t>e</a:t>
          </a:r>
          <a:r>
            <a:rPr lang="es-419" sz="2800" dirty="0" smtClean="0"/>
            <a:t>alidad</a:t>
          </a:r>
          <a:r>
            <a:rPr lang="es-419" sz="3200" dirty="0" smtClean="0"/>
            <a:t> </a:t>
          </a:r>
          <a:endParaRPr lang="es-ES" sz="3200" dirty="0"/>
        </a:p>
      </dgm:t>
    </dgm:pt>
    <dgm:pt modelId="{406A8E28-156B-4F19-BFAD-8D54338D72D9}" type="parTrans" cxnId="{8E6D2E99-3C03-4CE8-AE31-028A8670A1A9}">
      <dgm:prSet/>
      <dgm:spPr/>
      <dgm:t>
        <a:bodyPr/>
        <a:lstStyle/>
        <a:p>
          <a:endParaRPr lang="es-ES"/>
        </a:p>
      </dgm:t>
    </dgm:pt>
    <dgm:pt modelId="{52364307-19BC-46BD-BB8F-DE1A04439041}" type="sibTrans" cxnId="{8E6D2E99-3C03-4CE8-AE31-028A8670A1A9}">
      <dgm:prSet/>
      <dgm:spPr/>
      <dgm:t>
        <a:bodyPr/>
        <a:lstStyle/>
        <a:p>
          <a:endParaRPr lang="es-ES"/>
        </a:p>
      </dgm:t>
    </dgm:pt>
    <dgm:pt modelId="{A3FC244C-3ED2-4F25-B94C-46DB69D5481C}">
      <dgm:prSet phldrT="[Texto]" custT="1"/>
      <dgm:spPr/>
      <dgm:t>
        <a:bodyPr/>
        <a:lstStyle/>
        <a:p>
          <a:r>
            <a:rPr lang="es-419" sz="1800" b="1" dirty="0" smtClean="0"/>
            <a:t>PASO 4</a:t>
          </a:r>
        </a:p>
        <a:p>
          <a:endParaRPr lang="es-ES" sz="1200" dirty="0"/>
        </a:p>
      </dgm:t>
    </dgm:pt>
    <dgm:pt modelId="{D3500FF6-A30A-46AC-AB19-F2C1389DE0A6}" type="parTrans" cxnId="{E8434FBC-5E39-4C97-81A2-88DD924EA268}">
      <dgm:prSet/>
      <dgm:spPr/>
      <dgm:t>
        <a:bodyPr/>
        <a:lstStyle/>
        <a:p>
          <a:endParaRPr lang="es-ES"/>
        </a:p>
      </dgm:t>
    </dgm:pt>
    <dgm:pt modelId="{6CFA48E7-B41C-4424-9267-390C5E8215F8}" type="sibTrans" cxnId="{E8434FBC-5E39-4C97-81A2-88DD924EA268}">
      <dgm:prSet/>
      <dgm:spPr/>
      <dgm:t>
        <a:bodyPr/>
        <a:lstStyle/>
        <a:p>
          <a:endParaRPr lang="es-ES"/>
        </a:p>
      </dgm:t>
    </dgm:pt>
    <dgm:pt modelId="{D4D7F7C5-6AA2-4774-8BFA-07E401E432D4}">
      <dgm:prSet phldrT="[Texto]" custT="1"/>
      <dgm:spPr/>
      <dgm:t>
        <a:bodyPr/>
        <a:lstStyle/>
        <a:p>
          <a:r>
            <a:rPr lang="es-419" sz="2800" dirty="0" smtClean="0"/>
            <a:t>Aplicación de FODA</a:t>
          </a:r>
          <a:endParaRPr lang="es-ES" sz="2800" dirty="0"/>
        </a:p>
      </dgm:t>
    </dgm:pt>
    <dgm:pt modelId="{007E7E11-DBEB-422B-9094-8380FD4979E6}" type="parTrans" cxnId="{EA537776-609F-494D-99FD-B927151BD3C7}">
      <dgm:prSet/>
      <dgm:spPr/>
      <dgm:t>
        <a:bodyPr/>
        <a:lstStyle/>
        <a:p>
          <a:endParaRPr lang="es-ES"/>
        </a:p>
      </dgm:t>
    </dgm:pt>
    <dgm:pt modelId="{159B5551-E5D2-48C8-97DF-2B1FCB85B00C}" type="sibTrans" cxnId="{EA537776-609F-494D-99FD-B927151BD3C7}">
      <dgm:prSet/>
      <dgm:spPr/>
      <dgm:t>
        <a:bodyPr/>
        <a:lstStyle/>
        <a:p>
          <a:endParaRPr lang="es-ES"/>
        </a:p>
      </dgm:t>
    </dgm:pt>
    <dgm:pt modelId="{92AE8C54-CB30-4E62-9CAE-CAA72034EE0C}" type="pres">
      <dgm:prSet presAssocID="{A2841B3B-A35B-4E74-8E4B-362907F2D8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377C0A5-1C9A-4419-B4F0-268C79F0019B}" type="pres">
      <dgm:prSet presAssocID="{4778C9A6-595C-4ACD-B6AC-7A0422CCB4A8}" presName="composite" presStyleCnt="0"/>
      <dgm:spPr/>
    </dgm:pt>
    <dgm:pt modelId="{4A00E826-DE87-4FF2-9488-23E1318EDFC6}" type="pres">
      <dgm:prSet presAssocID="{4778C9A6-595C-4ACD-B6AC-7A0422CCB4A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FDD77B-5DC6-476E-8403-8477C617A313}" type="pres">
      <dgm:prSet presAssocID="{4778C9A6-595C-4ACD-B6AC-7A0422CCB4A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A2DF3E-4BF9-4A70-B8E0-10E5B5E67DC1}" type="pres">
      <dgm:prSet presAssocID="{99F838A7-855C-43A5-AB18-1D6D9E186567}" presName="sp" presStyleCnt="0"/>
      <dgm:spPr/>
    </dgm:pt>
    <dgm:pt modelId="{67A9929D-0B9E-4B83-A2E6-3F2C9EF013E6}" type="pres">
      <dgm:prSet presAssocID="{74ACE074-F361-418B-8697-64A490FA36A5}" presName="composite" presStyleCnt="0"/>
      <dgm:spPr/>
    </dgm:pt>
    <dgm:pt modelId="{13E6E02F-B1FD-4C2A-B435-96C5558333DD}" type="pres">
      <dgm:prSet presAssocID="{74ACE074-F361-418B-8697-64A490FA36A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907E80-DA18-43AF-A5F0-C1046E80FF9B}" type="pres">
      <dgm:prSet presAssocID="{74ACE074-F361-418B-8697-64A490FA36A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47635E-FCFB-4DD5-940D-A7F51B2B8425}" type="pres">
      <dgm:prSet presAssocID="{14BACF40-6F4B-4EF4-A8F4-D3F12853A19D}" presName="sp" presStyleCnt="0"/>
      <dgm:spPr/>
    </dgm:pt>
    <dgm:pt modelId="{EE2BB8FC-8DE4-42EF-B11E-54EF9FFB33F4}" type="pres">
      <dgm:prSet presAssocID="{D59B1928-CFFB-44C4-B2D4-8AD5B2FE70A3}" presName="composite" presStyleCnt="0"/>
      <dgm:spPr/>
    </dgm:pt>
    <dgm:pt modelId="{C67F0C4F-DDED-49E5-A4E5-2F7387FDEF6E}" type="pres">
      <dgm:prSet presAssocID="{D59B1928-CFFB-44C4-B2D4-8AD5B2FE70A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AB6783-D41A-4DA8-9E31-54BE90467B57}" type="pres">
      <dgm:prSet presAssocID="{D59B1928-CFFB-44C4-B2D4-8AD5B2FE70A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7619BA-41EC-4D1A-B76E-62F1F25A4853}" type="pres">
      <dgm:prSet presAssocID="{D78F899C-20FF-4D56-9D0C-42EF99B49249}" presName="sp" presStyleCnt="0"/>
      <dgm:spPr/>
    </dgm:pt>
    <dgm:pt modelId="{BB2036E1-DED9-4A50-AABF-D707558A3754}" type="pres">
      <dgm:prSet presAssocID="{A3FC244C-3ED2-4F25-B94C-46DB69D5481C}" presName="composite" presStyleCnt="0"/>
      <dgm:spPr/>
    </dgm:pt>
    <dgm:pt modelId="{239BD2A8-E97C-4938-9064-72CC9882DFAC}" type="pres">
      <dgm:prSet presAssocID="{A3FC244C-3ED2-4F25-B94C-46DB69D5481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0D3C48-568E-4382-B361-96AD5458D83C}" type="pres">
      <dgm:prSet presAssocID="{A3FC244C-3ED2-4F25-B94C-46DB69D5481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6E4ED7A-E8C2-4BDC-B986-CB1FB1A3A1F2}" type="presOf" srcId="{7FE75CC3-AD7D-447C-BA01-2B78BFCDD58E}" destId="{900D3C48-568E-4382-B361-96AD5458D83C}" srcOrd="0" destOrd="0" presId="urn:microsoft.com/office/officeart/2005/8/layout/chevron2"/>
    <dgm:cxn modelId="{0B56F595-379D-4D60-81C1-D24589CB6964}" type="presOf" srcId="{74ACE074-F361-418B-8697-64A490FA36A5}" destId="{13E6E02F-B1FD-4C2A-B435-96C5558333DD}" srcOrd="0" destOrd="0" presId="urn:microsoft.com/office/officeart/2005/8/layout/chevron2"/>
    <dgm:cxn modelId="{7B94DC69-1950-41BE-8D4F-042657B1A5E6}" type="presOf" srcId="{A3FC244C-3ED2-4F25-B94C-46DB69D5481C}" destId="{239BD2A8-E97C-4938-9064-72CC9882DFAC}" srcOrd="0" destOrd="0" presId="urn:microsoft.com/office/officeart/2005/8/layout/chevron2"/>
    <dgm:cxn modelId="{20FC75DA-E089-4998-B5BB-CEC50329D315}" type="presOf" srcId="{A1B9EE6F-D935-4991-B414-E22BEFEBCE37}" destId="{F5FDD77B-5DC6-476E-8403-8477C617A313}" srcOrd="0" destOrd="0" presId="urn:microsoft.com/office/officeart/2005/8/layout/chevron2"/>
    <dgm:cxn modelId="{8E6D2E99-3C03-4CE8-AE31-028A8670A1A9}" srcId="{A3FC244C-3ED2-4F25-B94C-46DB69D5481C}" destId="{7FE75CC3-AD7D-447C-BA01-2B78BFCDD58E}" srcOrd="0" destOrd="0" parTransId="{406A8E28-156B-4F19-BFAD-8D54338D72D9}" sibTransId="{52364307-19BC-46BD-BB8F-DE1A04439041}"/>
    <dgm:cxn modelId="{56B9EAFB-6ACB-47F5-86E5-CE323DBFB492}" type="presOf" srcId="{A2841B3B-A35B-4E74-8E4B-362907F2D892}" destId="{92AE8C54-CB30-4E62-9CAE-CAA72034EE0C}" srcOrd="0" destOrd="0" presId="urn:microsoft.com/office/officeart/2005/8/layout/chevron2"/>
    <dgm:cxn modelId="{E3E7FBF3-42EF-4F49-A0FF-E08B7D39098A}" srcId="{A2841B3B-A35B-4E74-8E4B-362907F2D892}" destId="{74ACE074-F361-418B-8697-64A490FA36A5}" srcOrd="1" destOrd="0" parTransId="{689E837C-4538-4B18-98B4-D4681FC25245}" sibTransId="{14BACF40-6F4B-4EF4-A8F4-D3F12853A19D}"/>
    <dgm:cxn modelId="{C5296275-C4D3-4B5F-A23B-EE0B592855F5}" srcId="{4778C9A6-595C-4ACD-B6AC-7A0422CCB4A8}" destId="{A1B9EE6F-D935-4991-B414-E22BEFEBCE37}" srcOrd="0" destOrd="0" parTransId="{552E41EA-A6A1-45F0-8B71-E9CF2EBE96E0}" sibTransId="{C568AEA0-AEAF-4897-BCE6-5EC2BAB4C42A}"/>
    <dgm:cxn modelId="{EA537776-609F-494D-99FD-B927151BD3C7}" srcId="{D59B1928-CFFB-44C4-B2D4-8AD5B2FE70A3}" destId="{D4D7F7C5-6AA2-4774-8BFA-07E401E432D4}" srcOrd="0" destOrd="0" parTransId="{007E7E11-DBEB-422B-9094-8380FD4979E6}" sibTransId="{159B5551-E5D2-48C8-97DF-2B1FCB85B00C}"/>
    <dgm:cxn modelId="{C4D748E7-E879-479A-A8E2-ACC3DAB296ED}" type="presOf" srcId="{D4D7F7C5-6AA2-4774-8BFA-07E401E432D4}" destId="{8BAB6783-D41A-4DA8-9E31-54BE90467B57}" srcOrd="0" destOrd="0" presId="urn:microsoft.com/office/officeart/2005/8/layout/chevron2"/>
    <dgm:cxn modelId="{E639FBCB-9F4E-4C15-A0B2-0799E9A051FB}" srcId="{A2841B3B-A35B-4E74-8E4B-362907F2D892}" destId="{D59B1928-CFFB-44C4-B2D4-8AD5B2FE70A3}" srcOrd="2" destOrd="0" parTransId="{45B27951-2402-4BEF-A72E-02B93604E2AC}" sibTransId="{D78F899C-20FF-4D56-9D0C-42EF99B49249}"/>
    <dgm:cxn modelId="{CE75F871-7A2B-45C6-9B7E-B083CA36FCFA}" type="presOf" srcId="{0BAEBC20-3E3C-4833-AAB9-49362691E5FA}" destId="{32907E80-DA18-43AF-A5F0-C1046E80FF9B}" srcOrd="0" destOrd="0" presId="urn:microsoft.com/office/officeart/2005/8/layout/chevron2"/>
    <dgm:cxn modelId="{ED5D4FA3-BFB5-490A-8CF1-6F7BB35E4D54}" type="presOf" srcId="{4778C9A6-595C-4ACD-B6AC-7A0422CCB4A8}" destId="{4A00E826-DE87-4FF2-9488-23E1318EDFC6}" srcOrd="0" destOrd="0" presId="urn:microsoft.com/office/officeart/2005/8/layout/chevron2"/>
    <dgm:cxn modelId="{BCEA002A-EF0A-4691-8BD6-25E21E7EC8FB}" srcId="{74ACE074-F361-418B-8697-64A490FA36A5}" destId="{0BAEBC20-3E3C-4833-AAB9-49362691E5FA}" srcOrd="0" destOrd="0" parTransId="{1766245D-4EB8-4DE3-8B5F-39E0BDBBA767}" sibTransId="{524F04CC-3D34-406C-A2D8-537239AB131A}"/>
    <dgm:cxn modelId="{E8434FBC-5E39-4C97-81A2-88DD924EA268}" srcId="{A2841B3B-A35B-4E74-8E4B-362907F2D892}" destId="{A3FC244C-3ED2-4F25-B94C-46DB69D5481C}" srcOrd="3" destOrd="0" parTransId="{D3500FF6-A30A-46AC-AB19-F2C1389DE0A6}" sibTransId="{6CFA48E7-B41C-4424-9267-390C5E8215F8}"/>
    <dgm:cxn modelId="{60ECADA5-04DF-4E85-A973-359DAE643E01}" srcId="{A2841B3B-A35B-4E74-8E4B-362907F2D892}" destId="{4778C9A6-595C-4ACD-B6AC-7A0422CCB4A8}" srcOrd="0" destOrd="0" parTransId="{6E245890-0A5B-42CE-8ED7-880833EAD8F3}" sibTransId="{99F838A7-855C-43A5-AB18-1D6D9E186567}"/>
    <dgm:cxn modelId="{178A6CE9-C79F-4BEB-A495-3B4AE0182EA0}" type="presOf" srcId="{D59B1928-CFFB-44C4-B2D4-8AD5B2FE70A3}" destId="{C67F0C4F-DDED-49E5-A4E5-2F7387FDEF6E}" srcOrd="0" destOrd="0" presId="urn:microsoft.com/office/officeart/2005/8/layout/chevron2"/>
    <dgm:cxn modelId="{2A8BA201-6683-4B69-BC37-2EFF73AA8085}" type="presParOf" srcId="{92AE8C54-CB30-4E62-9CAE-CAA72034EE0C}" destId="{7377C0A5-1C9A-4419-B4F0-268C79F0019B}" srcOrd="0" destOrd="0" presId="urn:microsoft.com/office/officeart/2005/8/layout/chevron2"/>
    <dgm:cxn modelId="{854A8C76-EF3A-42F2-AAA4-55B169CDA9B1}" type="presParOf" srcId="{7377C0A5-1C9A-4419-B4F0-268C79F0019B}" destId="{4A00E826-DE87-4FF2-9488-23E1318EDFC6}" srcOrd="0" destOrd="0" presId="urn:microsoft.com/office/officeart/2005/8/layout/chevron2"/>
    <dgm:cxn modelId="{0C01F355-169F-4F07-B2A6-B171E27BCDF7}" type="presParOf" srcId="{7377C0A5-1C9A-4419-B4F0-268C79F0019B}" destId="{F5FDD77B-5DC6-476E-8403-8477C617A313}" srcOrd="1" destOrd="0" presId="urn:microsoft.com/office/officeart/2005/8/layout/chevron2"/>
    <dgm:cxn modelId="{359C73CF-6675-432B-8F06-9EEEC7F3DA83}" type="presParOf" srcId="{92AE8C54-CB30-4E62-9CAE-CAA72034EE0C}" destId="{3FA2DF3E-4BF9-4A70-B8E0-10E5B5E67DC1}" srcOrd="1" destOrd="0" presId="urn:microsoft.com/office/officeart/2005/8/layout/chevron2"/>
    <dgm:cxn modelId="{B71958D4-37BC-42D5-AA06-49C537C33987}" type="presParOf" srcId="{92AE8C54-CB30-4E62-9CAE-CAA72034EE0C}" destId="{67A9929D-0B9E-4B83-A2E6-3F2C9EF013E6}" srcOrd="2" destOrd="0" presId="urn:microsoft.com/office/officeart/2005/8/layout/chevron2"/>
    <dgm:cxn modelId="{B5296C33-FF52-4DB1-B705-4BC60ACB356F}" type="presParOf" srcId="{67A9929D-0B9E-4B83-A2E6-3F2C9EF013E6}" destId="{13E6E02F-B1FD-4C2A-B435-96C5558333DD}" srcOrd="0" destOrd="0" presId="urn:microsoft.com/office/officeart/2005/8/layout/chevron2"/>
    <dgm:cxn modelId="{EAF68FA7-C878-41CE-88E1-3717A9035F4A}" type="presParOf" srcId="{67A9929D-0B9E-4B83-A2E6-3F2C9EF013E6}" destId="{32907E80-DA18-43AF-A5F0-C1046E80FF9B}" srcOrd="1" destOrd="0" presId="urn:microsoft.com/office/officeart/2005/8/layout/chevron2"/>
    <dgm:cxn modelId="{01DFAEB7-FF86-4BF9-85B3-AEF985C851C5}" type="presParOf" srcId="{92AE8C54-CB30-4E62-9CAE-CAA72034EE0C}" destId="{9F47635E-FCFB-4DD5-940D-A7F51B2B8425}" srcOrd="3" destOrd="0" presId="urn:microsoft.com/office/officeart/2005/8/layout/chevron2"/>
    <dgm:cxn modelId="{32C4C560-06E5-4CAA-82FF-B8FFBA17E7B3}" type="presParOf" srcId="{92AE8C54-CB30-4E62-9CAE-CAA72034EE0C}" destId="{EE2BB8FC-8DE4-42EF-B11E-54EF9FFB33F4}" srcOrd="4" destOrd="0" presId="urn:microsoft.com/office/officeart/2005/8/layout/chevron2"/>
    <dgm:cxn modelId="{1384CC8B-C1BB-43A8-9845-B9F3BABE5AB5}" type="presParOf" srcId="{EE2BB8FC-8DE4-42EF-B11E-54EF9FFB33F4}" destId="{C67F0C4F-DDED-49E5-A4E5-2F7387FDEF6E}" srcOrd="0" destOrd="0" presId="urn:microsoft.com/office/officeart/2005/8/layout/chevron2"/>
    <dgm:cxn modelId="{F4590828-C043-41FE-ADF0-D27DAB11A40A}" type="presParOf" srcId="{EE2BB8FC-8DE4-42EF-B11E-54EF9FFB33F4}" destId="{8BAB6783-D41A-4DA8-9E31-54BE90467B57}" srcOrd="1" destOrd="0" presId="urn:microsoft.com/office/officeart/2005/8/layout/chevron2"/>
    <dgm:cxn modelId="{96A38B44-A21C-4525-8398-6C974F8B1FDE}" type="presParOf" srcId="{92AE8C54-CB30-4E62-9CAE-CAA72034EE0C}" destId="{C07619BA-41EC-4D1A-B76E-62F1F25A4853}" srcOrd="5" destOrd="0" presId="urn:microsoft.com/office/officeart/2005/8/layout/chevron2"/>
    <dgm:cxn modelId="{5F4AC712-8998-48FE-9032-CCFD07739239}" type="presParOf" srcId="{92AE8C54-CB30-4E62-9CAE-CAA72034EE0C}" destId="{BB2036E1-DED9-4A50-AABF-D707558A3754}" srcOrd="6" destOrd="0" presId="urn:microsoft.com/office/officeart/2005/8/layout/chevron2"/>
    <dgm:cxn modelId="{DC9C693C-AF78-404C-ABE9-45F6170F946B}" type="presParOf" srcId="{BB2036E1-DED9-4A50-AABF-D707558A3754}" destId="{239BD2A8-E97C-4938-9064-72CC9882DFAC}" srcOrd="0" destOrd="0" presId="urn:microsoft.com/office/officeart/2005/8/layout/chevron2"/>
    <dgm:cxn modelId="{AA3A72D9-A141-4F16-85D5-2E14FEDE6C1C}" type="presParOf" srcId="{BB2036E1-DED9-4A50-AABF-D707558A3754}" destId="{900D3C48-568E-4382-B361-96AD5458D8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5AB8D0-07A3-45D9-9BB0-F7F2E3E615B7}" type="doc">
      <dgm:prSet loTypeId="urn:microsoft.com/office/officeart/2005/8/layout/vList6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859E742-BF53-409C-A803-9994A241A756}">
      <dgm:prSet phldrT="[Texto]" custT="1"/>
      <dgm:spPr/>
      <dgm:t>
        <a:bodyPr/>
        <a:lstStyle/>
        <a:p>
          <a:r>
            <a:rPr lang="es-419" sz="2400" dirty="0" smtClean="0"/>
            <a:t>Primero</a:t>
          </a:r>
          <a:endParaRPr lang="es-ES" sz="2400" dirty="0"/>
        </a:p>
      </dgm:t>
    </dgm:pt>
    <dgm:pt modelId="{0862A835-53A1-45DC-A36B-C8FF7CAF3A8F}" type="parTrans" cxnId="{FC7FD977-24A2-483B-90F1-71310124ED59}">
      <dgm:prSet/>
      <dgm:spPr/>
      <dgm:t>
        <a:bodyPr/>
        <a:lstStyle/>
        <a:p>
          <a:endParaRPr lang="es-ES"/>
        </a:p>
      </dgm:t>
    </dgm:pt>
    <dgm:pt modelId="{965AC33D-3685-4C3D-BE6C-26C1D8382620}" type="sibTrans" cxnId="{FC7FD977-24A2-483B-90F1-71310124ED59}">
      <dgm:prSet/>
      <dgm:spPr/>
      <dgm:t>
        <a:bodyPr/>
        <a:lstStyle/>
        <a:p>
          <a:endParaRPr lang="es-ES"/>
        </a:p>
      </dgm:t>
    </dgm:pt>
    <dgm:pt modelId="{7FB3C7AA-65CC-4176-B637-0B8154534CFC}">
      <dgm:prSet phldrT="[Texto]" custT="1"/>
      <dgm:spPr/>
      <dgm:t>
        <a:bodyPr/>
        <a:lstStyle/>
        <a:p>
          <a:r>
            <a:rPr lang="es-419" sz="2400" dirty="0" smtClean="0"/>
            <a:t>Segundo</a:t>
          </a:r>
          <a:endParaRPr lang="es-ES" sz="2400" dirty="0"/>
        </a:p>
      </dgm:t>
    </dgm:pt>
    <dgm:pt modelId="{3D2E2300-FC7F-4FE4-B0D4-F35C600DAA18}" type="parTrans" cxnId="{5602AA2B-10B0-426E-9306-D35F3E9D2BF3}">
      <dgm:prSet/>
      <dgm:spPr/>
      <dgm:t>
        <a:bodyPr/>
        <a:lstStyle/>
        <a:p>
          <a:endParaRPr lang="es-ES"/>
        </a:p>
      </dgm:t>
    </dgm:pt>
    <dgm:pt modelId="{C74F7CE9-D96E-499A-BD3E-425E42D193A6}" type="sibTrans" cxnId="{5602AA2B-10B0-426E-9306-D35F3E9D2BF3}">
      <dgm:prSet/>
      <dgm:spPr/>
      <dgm:t>
        <a:bodyPr/>
        <a:lstStyle/>
        <a:p>
          <a:endParaRPr lang="es-ES"/>
        </a:p>
      </dgm:t>
    </dgm:pt>
    <dgm:pt modelId="{7BDB70CD-D38A-46C7-A9C9-B3E37AEAF15F}">
      <dgm:prSet phldrT="[Texto]" custT="1"/>
      <dgm:spPr/>
      <dgm:t>
        <a:bodyPr/>
        <a:lstStyle/>
        <a:p>
          <a:r>
            <a:rPr lang="es-419" sz="2400" dirty="0" smtClean="0"/>
            <a:t>Tercero</a:t>
          </a:r>
          <a:r>
            <a:rPr lang="es-419" sz="3200" dirty="0" smtClean="0"/>
            <a:t> </a:t>
          </a:r>
          <a:endParaRPr lang="es-ES" sz="3200" dirty="0"/>
        </a:p>
      </dgm:t>
    </dgm:pt>
    <dgm:pt modelId="{87AE4FFE-6423-43A2-9E47-AA58E194AB1C}" type="parTrans" cxnId="{2DC3C197-F6E4-4178-8C15-E2308A372290}">
      <dgm:prSet/>
      <dgm:spPr/>
      <dgm:t>
        <a:bodyPr/>
        <a:lstStyle/>
        <a:p>
          <a:endParaRPr lang="es-ES"/>
        </a:p>
      </dgm:t>
    </dgm:pt>
    <dgm:pt modelId="{68738655-81CE-4C96-951E-8A9665A02A6B}" type="sibTrans" cxnId="{2DC3C197-F6E4-4178-8C15-E2308A372290}">
      <dgm:prSet/>
      <dgm:spPr/>
      <dgm:t>
        <a:bodyPr/>
        <a:lstStyle/>
        <a:p>
          <a:endParaRPr lang="es-ES"/>
        </a:p>
      </dgm:t>
    </dgm:pt>
    <dgm:pt modelId="{C0E5B9CF-9B9A-440A-8668-58007E45E759}">
      <dgm:prSet phldrT="[Texto]" custT="1"/>
      <dgm:spPr/>
      <dgm:t>
        <a:bodyPr/>
        <a:lstStyle/>
        <a:p>
          <a:r>
            <a:rPr lang="es-419" sz="2000" dirty="0" smtClean="0"/>
            <a:t>Se suman todas las respuestas con  SI  y  NO</a:t>
          </a:r>
          <a:endParaRPr lang="es-ES" sz="2000" dirty="0"/>
        </a:p>
      </dgm:t>
    </dgm:pt>
    <dgm:pt modelId="{DB9647E5-B794-4D68-95F8-33BCC6304B1E}" type="parTrans" cxnId="{00BC8EE1-5BBD-4F8A-9B71-E19ED5F98D4F}">
      <dgm:prSet/>
      <dgm:spPr/>
      <dgm:t>
        <a:bodyPr/>
        <a:lstStyle/>
        <a:p>
          <a:endParaRPr lang="es-ES"/>
        </a:p>
      </dgm:t>
    </dgm:pt>
    <dgm:pt modelId="{6F9FD808-1DE7-404F-8F0B-D94110535CDB}" type="sibTrans" cxnId="{00BC8EE1-5BBD-4F8A-9B71-E19ED5F98D4F}">
      <dgm:prSet/>
      <dgm:spPr/>
      <dgm:t>
        <a:bodyPr/>
        <a:lstStyle/>
        <a:p>
          <a:endParaRPr lang="es-ES"/>
        </a:p>
      </dgm:t>
    </dgm:pt>
    <dgm:pt modelId="{35A9ABC3-DB33-4162-B80C-16D40AD1AB31}">
      <dgm:prSet phldrT="[Texto]" custT="1"/>
      <dgm:spPr/>
      <dgm:t>
        <a:bodyPr/>
        <a:lstStyle/>
        <a:p>
          <a:r>
            <a:rPr lang="es-419" sz="2400" dirty="0" smtClean="0"/>
            <a:t>Cuarto</a:t>
          </a:r>
          <a:endParaRPr lang="es-ES" sz="2400" dirty="0"/>
        </a:p>
      </dgm:t>
    </dgm:pt>
    <dgm:pt modelId="{8802BBFF-6992-46F2-BA51-72B372BE230B}" type="parTrans" cxnId="{69694EF2-87DD-49A3-8B11-C28118A62942}">
      <dgm:prSet/>
      <dgm:spPr/>
      <dgm:t>
        <a:bodyPr/>
        <a:lstStyle/>
        <a:p>
          <a:endParaRPr lang="es-ES"/>
        </a:p>
      </dgm:t>
    </dgm:pt>
    <dgm:pt modelId="{371425E8-95C5-4550-9D8C-C878F80D14DF}" type="sibTrans" cxnId="{69694EF2-87DD-49A3-8B11-C28118A62942}">
      <dgm:prSet/>
      <dgm:spPr/>
      <dgm:t>
        <a:bodyPr/>
        <a:lstStyle/>
        <a:p>
          <a:endParaRPr lang="es-ES"/>
        </a:p>
      </dgm:t>
    </dgm:pt>
    <dgm:pt modelId="{9B7357CC-7883-4E44-BE3D-82A478D5EF6E}">
      <dgm:prSet phldrT="[Texto]" custT="1"/>
      <dgm:spPr/>
      <dgm:t>
        <a:bodyPr/>
        <a:lstStyle/>
        <a:p>
          <a:r>
            <a:rPr lang="es-419" sz="2000" dirty="0" smtClean="0"/>
            <a:t>Seleccionamos la Idea con mayor cantidad de SI</a:t>
          </a:r>
          <a:endParaRPr lang="es-ES" sz="2000" dirty="0"/>
        </a:p>
      </dgm:t>
    </dgm:pt>
    <dgm:pt modelId="{E850A37F-A7DA-42F1-B34E-014225DEFC3D}" type="parTrans" cxnId="{5E87A5A6-F500-4B1B-935B-470F266381A9}">
      <dgm:prSet/>
      <dgm:spPr/>
      <dgm:t>
        <a:bodyPr/>
        <a:lstStyle/>
        <a:p>
          <a:endParaRPr lang="es-ES"/>
        </a:p>
      </dgm:t>
    </dgm:pt>
    <dgm:pt modelId="{7A589FD1-76C5-4A81-9873-68D3C2BB9516}" type="sibTrans" cxnId="{5E87A5A6-F500-4B1B-935B-470F266381A9}">
      <dgm:prSet/>
      <dgm:spPr/>
      <dgm:t>
        <a:bodyPr/>
        <a:lstStyle/>
        <a:p>
          <a:endParaRPr lang="es-ES"/>
        </a:p>
      </dgm:t>
    </dgm:pt>
    <dgm:pt modelId="{5FB71745-9390-451B-BA0D-013AB41FC8E3}">
      <dgm:prSet phldrT="[Texto]" custT="1"/>
      <dgm:spPr/>
      <dgm:t>
        <a:bodyPr/>
        <a:lstStyle/>
        <a:p>
          <a:r>
            <a:rPr lang="es-419" sz="2000" dirty="0" smtClean="0"/>
            <a:t>Uso de una plantilla o cuadro</a:t>
          </a:r>
          <a:endParaRPr lang="es-ES" sz="2000" dirty="0"/>
        </a:p>
      </dgm:t>
    </dgm:pt>
    <dgm:pt modelId="{EE03A5C1-3141-4CEE-918A-4C4EEDC559C3}" type="sibTrans" cxnId="{1A3B38EF-7555-40BF-B222-2EDD3E0E2A20}">
      <dgm:prSet/>
      <dgm:spPr/>
      <dgm:t>
        <a:bodyPr/>
        <a:lstStyle/>
        <a:p>
          <a:endParaRPr lang="es-ES"/>
        </a:p>
      </dgm:t>
    </dgm:pt>
    <dgm:pt modelId="{D8AFDA92-25E4-481F-B426-D48E38C0031C}" type="parTrans" cxnId="{1A3B38EF-7555-40BF-B222-2EDD3E0E2A20}">
      <dgm:prSet/>
      <dgm:spPr/>
      <dgm:t>
        <a:bodyPr/>
        <a:lstStyle/>
        <a:p>
          <a:endParaRPr lang="es-ES"/>
        </a:p>
      </dgm:t>
    </dgm:pt>
    <dgm:pt modelId="{BA609656-6878-48D0-9095-987DF9716D73}">
      <dgm:prSet phldrT="[Texto]" custT="1"/>
      <dgm:spPr/>
      <dgm:t>
        <a:bodyPr/>
        <a:lstStyle/>
        <a:p>
          <a:r>
            <a:rPr lang="es-419" sz="2000" dirty="0" smtClean="0"/>
            <a:t>Marcar con una X según corresponda el SI o  NO</a:t>
          </a:r>
          <a:endParaRPr lang="es-ES" sz="2000" dirty="0"/>
        </a:p>
      </dgm:t>
    </dgm:pt>
    <dgm:pt modelId="{644DC70A-EC4A-4805-A8F8-F071D971C05A}" type="parTrans" cxnId="{D0C0F1BB-69A2-4D16-8639-C9E5BA8B3ABA}">
      <dgm:prSet/>
      <dgm:spPr/>
      <dgm:t>
        <a:bodyPr/>
        <a:lstStyle/>
        <a:p>
          <a:endParaRPr lang="es-ES"/>
        </a:p>
      </dgm:t>
    </dgm:pt>
    <dgm:pt modelId="{4D23271B-111C-4FFF-AA6E-027510BBFA9B}" type="sibTrans" cxnId="{D0C0F1BB-69A2-4D16-8639-C9E5BA8B3ABA}">
      <dgm:prSet/>
      <dgm:spPr/>
      <dgm:t>
        <a:bodyPr/>
        <a:lstStyle/>
        <a:p>
          <a:endParaRPr lang="es-ES"/>
        </a:p>
      </dgm:t>
    </dgm:pt>
    <dgm:pt modelId="{6161BBE0-BEC1-46FA-A344-EED6D3B25F62}" type="pres">
      <dgm:prSet presAssocID="{B55AB8D0-07A3-45D9-9BB0-F7F2E3E615B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DA323CD-0612-47A0-9581-2EB7DDC6B6ED}" type="pres">
      <dgm:prSet presAssocID="{2859E742-BF53-409C-A803-9994A241A756}" presName="linNode" presStyleCnt="0"/>
      <dgm:spPr/>
    </dgm:pt>
    <dgm:pt modelId="{D523626D-F372-4D96-86C2-1836627032E7}" type="pres">
      <dgm:prSet presAssocID="{2859E742-BF53-409C-A803-9994A241A756}" presName="parentShp" presStyleLbl="node1" presStyleIdx="0" presStyleCnt="4" custScaleX="621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0B55B8-2C26-42C0-962B-6BFE197FB03D}" type="pres">
      <dgm:prSet presAssocID="{2859E742-BF53-409C-A803-9994A241A756}" presName="childShp" presStyleLbl="bgAccFollowNode1" presStyleIdx="0" presStyleCnt="4" custScaleY="56824" custLinFactNeighborY="-12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130F50-C4F7-4805-A078-A50F1B1BF2E2}" type="pres">
      <dgm:prSet presAssocID="{965AC33D-3685-4C3D-BE6C-26C1D8382620}" presName="spacing" presStyleCnt="0"/>
      <dgm:spPr/>
    </dgm:pt>
    <dgm:pt modelId="{1684AE43-EAAF-4A27-8E8A-FD2433F48AC1}" type="pres">
      <dgm:prSet presAssocID="{7FB3C7AA-65CC-4176-B637-0B8154534CFC}" presName="linNode" presStyleCnt="0"/>
      <dgm:spPr/>
    </dgm:pt>
    <dgm:pt modelId="{4A487E45-FE6A-45B7-9576-152665F9D961}" type="pres">
      <dgm:prSet presAssocID="{7FB3C7AA-65CC-4176-B637-0B8154534CFC}" presName="parentShp" presStyleLbl="node1" presStyleIdx="1" presStyleCnt="4" custScaleX="62667" custLinFactNeighborX="-1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68AD02-C9E9-45E2-8782-C3FA1B2C545C}" type="pres">
      <dgm:prSet presAssocID="{7FB3C7AA-65CC-4176-B637-0B8154534CFC}" presName="childShp" presStyleLbl="bgAccFollowNode1" presStyleIdx="1" presStyleCnt="4" custScaleX="99906" custScaleY="519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0A9B99-F632-4F82-ABD3-0E027E7D1B36}" type="pres">
      <dgm:prSet presAssocID="{C74F7CE9-D96E-499A-BD3E-425E42D193A6}" presName="spacing" presStyleCnt="0"/>
      <dgm:spPr/>
    </dgm:pt>
    <dgm:pt modelId="{A85F70A7-B279-4BCC-9F52-D4CB05663DF5}" type="pres">
      <dgm:prSet presAssocID="{7BDB70CD-D38A-46C7-A9C9-B3E37AEAF15F}" presName="linNode" presStyleCnt="0"/>
      <dgm:spPr/>
    </dgm:pt>
    <dgm:pt modelId="{BFB42F4D-3AEF-494C-A3BC-00BB14CE3DCB}" type="pres">
      <dgm:prSet presAssocID="{7BDB70CD-D38A-46C7-A9C9-B3E37AEAF15F}" presName="parentShp" presStyleLbl="node1" presStyleIdx="2" presStyleCnt="4" custScaleX="626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47D65D-89B6-4202-8AE3-535899CC3172}" type="pres">
      <dgm:prSet presAssocID="{7BDB70CD-D38A-46C7-A9C9-B3E37AEAF15F}" presName="childShp" presStyleLbl="bgAccFollowNode1" presStyleIdx="2" presStyleCnt="4" custScaleY="522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6BBE3F-6CD5-41FE-BD6E-E166C48AC995}" type="pres">
      <dgm:prSet presAssocID="{68738655-81CE-4C96-951E-8A9665A02A6B}" presName="spacing" presStyleCnt="0"/>
      <dgm:spPr/>
    </dgm:pt>
    <dgm:pt modelId="{8A024553-9857-4175-BFD3-FBA5B53DFE75}" type="pres">
      <dgm:prSet presAssocID="{35A9ABC3-DB33-4162-B80C-16D40AD1AB31}" presName="linNode" presStyleCnt="0"/>
      <dgm:spPr/>
    </dgm:pt>
    <dgm:pt modelId="{31353586-B5E6-41FA-8BF9-965C8DD847C5}" type="pres">
      <dgm:prSet presAssocID="{35A9ABC3-DB33-4162-B80C-16D40AD1AB31}" presName="parentShp" presStyleLbl="node1" presStyleIdx="3" presStyleCnt="4" custScaleX="626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87CFBB-4C25-4FEE-B32E-D6BE1AC10E8A}" type="pres">
      <dgm:prSet presAssocID="{35A9ABC3-DB33-4162-B80C-16D40AD1AB31}" presName="childShp" presStyleLbl="bgAccFollowNode1" presStyleIdx="3" presStyleCnt="4" custScaleY="57427" custLinFactNeighborY="14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B9A2AED-4E4E-4708-BAA8-36D5AD64DB37}" type="presOf" srcId="{BA609656-6878-48D0-9095-987DF9716D73}" destId="{B968AD02-C9E9-45E2-8782-C3FA1B2C545C}" srcOrd="0" destOrd="0" presId="urn:microsoft.com/office/officeart/2005/8/layout/vList6"/>
    <dgm:cxn modelId="{7B2F8448-B941-40CF-8B00-E23A11414C6A}" type="presOf" srcId="{5FB71745-9390-451B-BA0D-013AB41FC8E3}" destId="{940B55B8-2C26-42C0-962B-6BFE197FB03D}" srcOrd="0" destOrd="0" presId="urn:microsoft.com/office/officeart/2005/8/layout/vList6"/>
    <dgm:cxn modelId="{00BC8EE1-5BBD-4F8A-9B71-E19ED5F98D4F}" srcId="{7BDB70CD-D38A-46C7-A9C9-B3E37AEAF15F}" destId="{C0E5B9CF-9B9A-440A-8668-58007E45E759}" srcOrd="0" destOrd="0" parTransId="{DB9647E5-B794-4D68-95F8-33BCC6304B1E}" sibTransId="{6F9FD808-1DE7-404F-8F0B-D94110535CDB}"/>
    <dgm:cxn modelId="{0CE90020-0EFA-4F00-AACD-6A7FC0CC825D}" type="presOf" srcId="{35A9ABC3-DB33-4162-B80C-16D40AD1AB31}" destId="{31353586-B5E6-41FA-8BF9-965C8DD847C5}" srcOrd="0" destOrd="0" presId="urn:microsoft.com/office/officeart/2005/8/layout/vList6"/>
    <dgm:cxn modelId="{69694EF2-87DD-49A3-8B11-C28118A62942}" srcId="{B55AB8D0-07A3-45D9-9BB0-F7F2E3E615B7}" destId="{35A9ABC3-DB33-4162-B80C-16D40AD1AB31}" srcOrd="3" destOrd="0" parTransId="{8802BBFF-6992-46F2-BA51-72B372BE230B}" sibTransId="{371425E8-95C5-4550-9D8C-C878F80D14DF}"/>
    <dgm:cxn modelId="{5E87A5A6-F500-4B1B-935B-470F266381A9}" srcId="{35A9ABC3-DB33-4162-B80C-16D40AD1AB31}" destId="{9B7357CC-7883-4E44-BE3D-82A478D5EF6E}" srcOrd="0" destOrd="0" parTransId="{E850A37F-A7DA-42F1-B34E-014225DEFC3D}" sibTransId="{7A589FD1-76C5-4A81-9873-68D3C2BB9516}"/>
    <dgm:cxn modelId="{5602AA2B-10B0-426E-9306-D35F3E9D2BF3}" srcId="{B55AB8D0-07A3-45D9-9BB0-F7F2E3E615B7}" destId="{7FB3C7AA-65CC-4176-B637-0B8154534CFC}" srcOrd="1" destOrd="0" parTransId="{3D2E2300-FC7F-4FE4-B0D4-F35C600DAA18}" sibTransId="{C74F7CE9-D96E-499A-BD3E-425E42D193A6}"/>
    <dgm:cxn modelId="{2DC3C197-F6E4-4178-8C15-E2308A372290}" srcId="{B55AB8D0-07A3-45D9-9BB0-F7F2E3E615B7}" destId="{7BDB70CD-D38A-46C7-A9C9-B3E37AEAF15F}" srcOrd="2" destOrd="0" parTransId="{87AE4FFE-6423-43A2-9E47-AA58E194AB1C}" sibTransId="{68738655-81CE-4C96-951E-8A9665A02A6B}"/>
    <dgm:cxn modelId="{D0C0F1BB-69A2-4D16-8639-C9E5BA8B3ABA}" srcId="{7FB3C7AA-65CC-4176-B637-0B8154534CFC}" destId="{BA609656-6878-48D0-9095-987DF9716D73}" srcOrd="0" destOrd="0" parTransId="{644DC70A-EC4A-4805-A8F8-F071D971C05A}" sibTransId="{4D23271B-111C-4FFF-AA6E-027510BBFA9B}"/>
    <dgm:cxn modelId="{837FD95A-7C68-465A-8FE2-30814C0A9664}" type="presOf" srcId="{9B7357CC-7883-4E44-BE3D-82A478D5EF6E}" destId="{0D87CFBB-4C25-4FEE-B32E-D6BE1AC10E8A}" srcOrd="0" destOrd="0" presId="urn:microsoft.com/office/officeart/2005/8/layout/vList6"/>
    <dgm:cxn modelId="{B0BA0D40-AE48-4E5A-B953-4B42781E477A}" type="presOf" srcId="{7FB3C7AA-65CC-4176-B637-0B8154534CFC}" destId="{4A487E45-FE6A-45B7-9576-152665F9D961}" srcOrd="0" destOrd="0" presId="urn:microsoft.com/office/officeart/2005/8/layout/vList6"/>
    <dgm:cxn modelId="{E2A11AA5-C205-475F-BF60-3B9619401B70}" type="presOf" srcId="{C0E5B9CF-9B9A-440A-8668-58007E45E759}" destId="{2547D65D-89B6-4202-8AE3-535899CC3172}" srcOrd="0" destOrd="0" presId="urn:microsoft.com/office/officeart/2005/8/layout/vList6"/>
    <dgm:cxn modelId="{1A3B38EF-7555-40BF-B222-2EDD3E0E2A20}" srcId="{2859E742-BF53-409C-A803-9994A241A756}" destId="{5FB71745-9390-451B-BA0D-013AB41FC8E3}" srcOrd="0" destOrd="0" parTransId="{D8AFDA92-25E4-481F-B426-D48E38C0031C}" sibTransId="{EE03A5C1-3141-4CEE-918A-4C4EEDC559C3}"/>
    <dgm:cxn modelId="{FC7FD977-24A2-483B-90F1-71310124ED59}" srcId="{B55AB8D0-07A3-45D9-9BB0-F7F2E3E615B7}" destId="{2859E742-BF53-409C-A803-9994A241A756}" srcOrd="0" destOrd="0" parTransId="{0862A835-53A1-45DC-A36B-C8FF7CAF3A8F}" sibTransId="{965AC33D-3685-4C3D-BE6C-26C1D8382620}"/>
    <dgm:cxn modelId="{CF41DB93-9334-485B-868B-A46AF4C52B26}" type="presOf" srcId="{B55AB8D0-07A3-45D9-9BB0-F7F2E3E615B7}" destId="{6161BBE0-BEC1-46FA-A344-EED6D3B25F62}" srcOrd="0" destOrd="0" presId="urn:microsoft.com/office/officeart/2005/8/layout/vList6"/>
    <dgm:cxn modelId="{ED5F9B64-6885-4259-A06F-AE52D8E637A3}" type="presOf" srcId="{2859E742-BF53-409C-A803-9994A241A756}" destId="{D523626D-F372-4D96-86C2-1836627032E7}" srcOrd="0" destOrd="0" presId="urn:microsoft.com/office/officeart/2005/8/layout/vList6"/>
    <dgm:cxn modelId="{1EF4CC63-B92C-4826-983F-8477E97A428B}" type="presOf" srcId="{7BDB70CD-D38A-46C7-A9C9-B3E37AEAF15F}" destId="{BFB42F4D-3AEF-494C-A3BC-00BB14CE3DCB}" srcOrd="0" destOrd="0" presId="urn:microsoft.com/office/officeart/2005/8/layout/vList6"/>
    <dgm:cxn modelId="{5DDA6D06-669E-4C62-AB25-74B740F8CFB7}" type="presParOf" srcId="{6161BBE0-BEC1-46FA-A344-EED6D3B25F62}" destId="{1DA323CD-0612-47A0-9581-2EB7DDC6B6ED}" srcOrd="0" destOrd="0" presId="urn:microsoft.com/office/officeart/2005/8/layout/vList6"/>
    <dgm:cxn modelId="{3969CE20-79ED-4D9B-B988-2DA67E814B43}" type="presParOf" srcId="{1DA323CD-0612-47A0-9581-2EB7DDC6B6ED}" destId="{D523626D-F372-4D96-86C2-1836627032E7}" srcOrd="0" destOrd="0" presId="urn:microsoft.com/office/officeart/2005/8/layout/vList6"/>
    <dgm:cxn modelId="{820E8E23-2ACB-4A8C-8F54-BB4422EB6B4E}" type="presParOf" srcId="{1DA323CD-0612-47A0-9581-2EB7DDC6B6ED}" destId="{940B55B8-2C26-42C0-962B-6BFE197FB03D}" srcOrd="1" destOrd="0" presId="urn:microsoft.com/office/officeart/2005/8/layout/vList6"/>
    <dgm:cxn modelId="{A87DCD22-B98F-4FAD-8382-F949CD29D660}" type="presParOf" srcId="{6161BBE0-BEC1-46FA-A344-EED6D3B25F62}" destId="{F1130F50-C4F7-4805-A078-A50F1B1BF2E2}" srcOrd="1" destOrd="0" presId="urn:microsoft.com/office/officeart/2005/8/layout/vList6"/>
    <dgm:cxn modelId="{71BFF45B-0652-41CD-8176-6140A5D6382C}" type="presParOf" srcId="{6161BBE0-BEC1-46FA-A344-EED6D3B25F62}" destId="{1684AE43-EAAF-4A27-8E8A-FD2433F48AC1}" srcOrd="2" destOrd="0" presId="urn:microsoft.com/office/officeart/2005/8/layout/vList6"/>
    <dgm:cxn modelId="{844336CB-E5D1-4F76-AC7E-E75D0BB3F5AE}" type="presParOf" srcId="{1684AE43-EAAF-4A27-8E8A-FD2433F48AC1}" destId="{4A487E45-FE6A-45B7-9576-152665F9D961}" srcOrd="0" destOrd="0" presId="urn:microsoft.com/office/officeart/2005/8/layout/vList6"/>
    <dgm:cxn modelId="{35B4CA43-8613-4393-9D75-DD4F62245E6B}" type="presParOf" srcId="{1684AE43-EAAF-4A27-8E8A-FD2433F48AC1}" destId="{B968AD02-C9E9-45E2-8782-C3FA1B2C545C}" srcOrd="1" destOrd="0" presId="urn:microsoft.com/office/officeart/2005/8/layout/vList6"/>
    <dgm:cxn modelId="{B9F68439-8A76-4F78-9C62-52A89781A252}" type="presParOf" srcId="{6161BBE0-BEC1-46FA-A344-EED6D3B25F62}" destId="{230A9B99-F632-4F82-ABD3-0E027E7D1B36}" srcOrd="3" destOrd="0" presId="urn:microsoft.com/office/officeart/2005/8/layout/vList6"/>
    <dgm:cxn modelId="{6F36EBAE-F320-469E-A857-7E846759D5CE}" type="presParOf" srcId="{6161BBE0-BEC1-46FA-A344-EED6D3B25F62}" destId="{A85F70A7-B279-4BCC-9F52-D4CB05663DF5}" srcOrd="4" destOrd="0" presId="urn:microsoft.com/office/officeart/2005/8/layout/vList6"/>
    <dgm:cxn modelId="{A4E8B1D0-1724-46A7-9192-0A479CB3CAA0}" type="presParOf" srcId="{A85F70A7-B279-4BCC-9F52-D4CB05663DF5}" destId="{BFB42F4D-3AEF-494C-A3BC-00BB14CE3DCB}" srcOrd="0" destOrd="0" presId="urn:microsoft.com/office/officeart/2005/8/layout/vList6"/>
    <dgm:cxn modelId="{1C24D637-23C3-4271-969E-80A198358B07}" type="presParOf" srcId="{A85F70A7-B279-4BCC-9F52-D4CB05663DF5}" destId="{2547D65D-89B6-4202-8AE3-535899CC3172}" srcOrd="1" destOrd="0" presId="urn:microsoft.com/office/officeart/2005/8/layout/vList6"/>
    <dgm:cxn modelId="{31F73D29-C47C-40FE-8683-30269486C29A}" type="presParOf" srcId="{6161BBE0-BEC1-46FA-A344-EED6D3B25F62}" destId="{BE6BBE3F-6CD5-41FE-BD6E-E166C48AC995}" srcOrd="5" destOrd="0" presId="urn:microsoft.com/office/officeart/2005/8/layout/vList6"/>
    <dgm:cxn modelId="{CBE27B49-8DD8-414B-9D78-2B3E93C79027}" type="presParOf" srcId="{6161BBE0-BEC1-46FA-A344-EED6D3B25F62}" destId="{8A024553-9857-4175-BFD3-FBA5B53DFE75}" srcOrd="6" destOrd="0" presId="urn:microsoft.com/office/officeart/2005/8/layout/vList6"/>
    <dgm:cxn modelId="{715F0853-A8C8-4CAF-ABA4-01C92C72599E}" type="presParOf" srcId="{8A024553-9857-4175-BFD3-FBA5B53DFE75}" destId="{31353586-B5E6-41FA-8BF9-965C8DD847C5}" srcOrd="0" destOrd="0" presId="urn:microsoft.com/office/officeart/2005/8/layout/vList6"/>
    <dgm:cxn modelId="{5385B602-AAF0-422B-8A69-CC4AB1A9249B}" type="presParOf" srcId="{8A024553-9857-4175-BFD3-FBA5B53DFE75}" destId="{0D87CFBB-4C25-4FEE-B32E-D6BE1AC10E8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5AB8D0-07A3-45D9-9BB0-F7F2E3E615B7}" type="doc">
      <dgm:prSet loTypeId="urn:microsoft.com/office/officeart/2005/8/layout/vList6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859E742-BF53-409C-A803-9994A241A756}">
      <dgm:prSet phldrT="[Texto]" custT="1"/>
      <dgm:spPr/>
      <dgm:t>
        <a:bodyPr/>
        <a:lstStyle/>
        <a:p>
          <a:r>
            <a:rPr lang="es-419" sz="2400" b="1" dirty="0" smtClean="0">
              <a:solidFill>
                <a:srgbClr val="800000"/>
              </a:solidFill>
            </a:rPr>
            <a:t>Primero</a:t>
          </a:r>
          <a:endParaRPr lang="es-ES" sz="2400" b="1" dirty="0">
            <a:solidFill>
              <a:srgbClr val="800000"/>
            </a:solidFill>
          </a:endParaRPr>
        </a:p>
      </dgm:t>
    </dgm:pt>
    <dgm:pt modelId="{0862A835-53A1-45DC-A36B-C8FF7CAF3A8F}" type="parTrans" cxnId="{FC7FD977-24A2-483B-90F1-71310124ED59}">
      <dgm:prSet/>
      <dgm:spPr/>
      <dgm:t>
        <a:bodyPr/>
        <a:lstStyle/>
        <a:p>
          <a:endParaRPr lang="es-ES"/>
        </a:p>
      </dgm:t>
    </dgm:pt>
    <dgm:pt modelId="{965AC33D-3685-4C3D-BE6C-26C1D8382620}" type="sibTrans" cxnId="{FC7FD977-24A2-483B-90F1-71310124ED59}">
      <dgm:prSet/>
      <dgm:spPr/>
      <dgm:t>
        <a:bodyPr/>
        <a:lstStyle/>
        <a:p>
          <a:endParaRPr lang="es-ES"/>
        </a:p>
      </dgm:t>
    </dgm:pt>
    <dgm:pt modelId="{7FB3C7AA-65CC-4176-B637-0B8154534CFC}">
      <dgm:prSet phldrT="[Texto]" custT="1"/>
      <dgm:spPr/>
      <dgm:t>
        <a:bodyPr/>
        <a:lstStyle/>
        <a:p>
          <a:r>
            <a:rPr lang="es-419" sz="2400" b="1" dirty="0" smtClean="0">
              <a:solidFill>
                <a:srgbClr val="800000"/>
              </a:solidFill>
            </a:rPr>
            <a:t>Segundo</a:t>
          </a:r>
          <a:endParaRPr lang="es-ES" sz="2400" b="1" dirty="0">
            <a:solidFill>
              <a:srgbClr val="800000"/>
            </a:solidFill>
          </a:endParaRPr>
        </a:p>
      </dgm:t>
    </dgm:pt>
    <dgm:pt modelId="{3D2E2300-FC7F-4FE4-B0D4-F35C600DAA18}" type="parTrans" cxnId="{5602AA2B-10B0-426E-9306-D35F3E9D2BF3}">
      <dgm:prSet/>
      <dgm:spPr/>
      <dgm:t>
        <a:bodyPr/>
        <a:lstStyle/>
        <a:p>
          <a:endParaRPr lang="es-ES"/>
        </a:p>
      </dgm:t>
    </dgm:pt>
    <dgm:pt modelId="{C74F7CE9-D96E-499A-BD3E-425E42D193A6}" type="sibTrans" cxnId="{5602AA2B-10B0-426E-9306-D35F3E9D2BF3}">
      <dgm:prSet/>
      <dgm:spPr/>
      <dgm:t>
        <a:bodyPr/>
        <a:lstStyle/>
        <a:p>
          <a:endParaRPr lang="es-ES"/>
        </a:p>
      </dgm:t>
    </dgm:pt>
    <dgm:pt modelId="{7BDB70CD-D38A-46C7-A9C9-B3E37AEAF15F}">
      <dgm:prSet phldrT="[Texto]" custT="1"/>
      <dgm:spPr/>
      <dgm:t>
        <a:bodyPr/>
        <a:lstStyle/>
        <a:p>
          <a:r>
            <a:rPr lang="es-419" sz="2400" b="1" dirty="0" smtClean="0">
              <a:solidFill>
                <a:srgbClr val="800000"/>
              </a:solidFill>
            </a:rPr>
            <a:t>Tercero</a:t>
          </a:r>
          <a:r>
            <a:rPr lang="es-419" sz="3200" dirty="0" smtClean="0"/>
            <a:t> </a:t>
          </a:r>
          <a:endParaRPr lang="es-ES" sz="3200" dirty="0"/>
        </a:p>
      </dgm:t>
    </dgm:pt>
    <dgm:pt modelId="{87AE4FFE-6423-43A2-9E47-AA58E194AB1C}" type="parTrans" cxnId="{2DC3C197-F6E4-4178-8C15-E2308A372290}">
      <dgm:prSet/>
      <dgm:spPr/>
      <dgm:t>
        <a:bodyPr/>
        <a:lstStyle/>
        <a:p>
          <a:endParaRPr lang="es-ES"/>
        </a:p>
      </dgm:t>
    </dgm:pt>
    <dgm:pt modelId="{68738655-81CE-4C96-951E-8A9665A02A6B}" type="sibTrans" cxnId="{2DC3C197-F6E4-4178-8C15-E2308A372290}">
      <dgm:prSet/>
      <dgm:spPr/>
      <dgm:t>
        <a:bodyPr/>
        <a:lstStyle/>
        <a:p>
          <a:endParaRPr lang="es-ES"/>
        </a:p>
      </dgm:t>
    </dgm:pt>
    <dgm:pt modelId="{C0E5B9CF-9B9A-440A-8668-58007E45E759}">
      <dgm:prSet phldrT="[Texto]" custT="1"/>
      <dgm:spPr/>
      <dgm:t>
        <a:bodyPr/>
        <a:lstStyle/>
        <a:p>
          <a:r>
            <a:rPr lang="es-419" sz="2000" dirty="0" smtClean="0"/>
            <a:t>Se suman todos los puntajes.</a:t>
          </a:r>
          <a:endParaRPr lang="es-ES" sz="2000" dirty="0"/>
        </a:p>
      </dgm:t>
    </dgm:pt>
    <dgm:pt modelId="{DB9647E5-B794-4D68-95F8-33BCC6304B1E}" type="parTrans" cxnId="{00BC8EE1-5BBD-4F8A-9B71-E19ED5F98D4F}">
      <dgm:prSet/>
      <dgm:spPr/>
      <dgm:t>
        <a:bodyPr/>
        <a:lstStyle/>
        <a:p>
          <a:endParaRPr lang="es-ES"/>
        </a:p>
      </dgm:t>
    </dgm:pt>
    <dgm:pt modelId="{6F9FD808-1DE7-404F-8F0B-D94110535CDB}" type="sibTrans" cxnId="{00BC8EE1-5BBD-4F8A-9B71-E19ED5F98D4F}">
      <dgm:prSet/>
      <dgm:spPr/>
      <dgm:t>
        <a:bodyPr/>
        <a:lstStyle/>
        <a:p>
          <a:endParaRPr lang="es-ES"/>
        </a:p>
      </dgm:t>
    </dgm:pt>
    <dgm:pt modelId="{35A9ABC3-DB33-4162-B80C-16D40AD1AB31}">
      <dgm:prSet phldrT="[Texto]" custT="1"/>
      <dgm:spPr/>
      <dgm:t>
        <a:bodyPr/>
        <a:lstStyle/>
        <a:p>
          <a:r>
            <a:rPr lang="es-419" sz="2400" b="1" dirty="0" smtClean="0">
              <a:solidFill>
                <a:srgbClr val="800000"/>
              </a:solidFill>
            </a:rPr>
            <a:t>Cuarto</a:t>
          </a:r>
          <a:endParaRPr lang="es-ES" sz="2400" b="1" dirty="0">
            <a:solidFill>
              <a:srgbClr val="800000"/>
            </a:solidFill>
          </a:endParaRPr>
        </a:p>
      </dgm:t>
    </dgm:pt>
    <dgm:pt modelId="{8802BBFF-6992-46F2-BA51-72B372BE230B}" type="parTrans" cxnId="{69694EF2-87DD-49A3-8B11-C28118A62942}">
      <dgm:prSet/>
      <dgm:spPr/>
      <dgm:t>
        <a:bodyPr/>
        <a:lstStyle/>
        <a:p>
          <a:endParaRPr lang="es-ES"/>
        </a:p>
      </dgm:t>
    </dgm:pt>
    <dgm:pt modelId="{371425E8-95C5-4550-9D8C-C878F80D14DF}" type="sibTrans" cxnId="{69694EF2-87DD-49A3-8B11-C28118A62942}">
      <dgm:prSet/>
      <dgm:spPr/>
      <dgm:t>
        <a:bodyPr/>
        <a:lstStyle/>
        <a:p>
          <a:endParaRPr lang="es-ES"/>
        </a:p>
      </dgm:t>
    </dgm:pt>
    <dgm:pt modelId="{9B7357CC-7883-4E44-BE3D-82A478D5EF6E}">
      <dgm:prSet phldrT="[Texto]" custT="1"/>
      <dgm:spPr/>
      <dgm:t>
        <a:bodyPr/>
        <a:lstStyle/>
        <a:p>
          <a:r>
            <a:rPr lang="es-419" sz="2000" dirty="0" smtClean="0"/>
            <a:t>La Idea con el mayor puntaje será la elegida.</a:t>
          </a:r>
          <a:endParaRPr lang="es-ES" sz="2000" dirty="0"/>
        </a:p>
      </dgm:t>
    </dgm:pt>
    <dgm:pt modelId="{E850A37F-A7DA-42F1-B34E-014225DEFC3D}" type="parTrans" cxnId="{5E87A5A6-F500-4B1B-935B-470F266381A9}">
      <dgm:prSet/>
      <dgm:spPr/>
      <dgm:t>
        <a:bodyPr/>
        <a:lstStyle/>
        <a:p>
          <a:endParaRPr lang="es-ES"/>
        </a:p>
      </dgm:t>
    </dgm:pt>
    <dgm:pt modelId="{7A589FD1-76C5-4A81-9873-68D3C2BB9516}" type="sibTrans" cxnId="{5E87A5A6-F500-4B1B-935B-470F266381A9}">
      <dgm:prSet/>
      <dgm:spPr/>
      <dgm:t>
        <a:bodyPr/>
        <a:lstStyle/>
        <a:p>
          <a:endParaRPr lang="es-ES"/>
        </a:p>
      </dgm:t>
    </dgm:pt>
    <dgm:pt modelId="{5FB71745-9390-451B-BA0D-013AB41FC8E3}">
      <dgm:prSet phldrT="[Texto]" custT="1"/>
      <dgm:spPr/>
      <dgm:t>
        <a:bodyPr/>
        <a:lstStyle/>
        <a:p>
          <a:r>
            <a:rPr lang="es-419" sz="2000" dirty="0" smtClean="0"/>
            <a:t>Colocamos las ideas que hallan obtenido más “SI”</a:t>
          </a:r>
          <a:endParaRPr lang="es-ES" sz="2000" dirty="0"/>
        </a:p>
      </dgm:t>
    </dgm:pt>
    <dgm:pt modelId="{EE03A5C1-3141-4CEE-918A-4C4EEDC559C3}" type="sibTrans" cxnId="{1A3B38EF-7555-40BF-B222-2EDD3E0E2A20}">
      <dgm:prSet/>
      <dgm:spPr/>
      <dgm:t>
        <a:bodyPr/>
        <a:lstStyle/>
        <a:p>
          <a:endParaRPr lang="es-ES"/>
        </a:p>
      </dgm:t>
    </dgm:pt>
    <dgm:pt modelId="{D8AFDA92-25E4-481F-B426-D48E38C0031C}" type="parTrans" cxnId="{1A3B38EF-7555-40BF-B222-2EDD3E0E2A20}">
      <dgm:prSet/>
      <dgm:spPr/>
      <dgm:t>
        <a:bodyPr/>
        <a:lstStyle/>
        <a:p>
          <a:endParaRPr lang="es-ES"/>
        </a:p>
      </dgm:t>
    </dgm:pt>
    <dgm:pt modelId="{BA609656-6878-48D0-9095-987DF9716D73}">
      <dgm:prSet phldrT="[Texto]" custT="1"/>
      <dgm:spPr/>
      <dgm:t>
        <a:bodyPr/>
        <a:lstStyle/>
        <a:p>
          <a:r>
            <a:rPr lang="es-ES" sz="2000" dirty="0" smtClean="0"/>
            <a:t>Se</a:t>
          </a:r>
          <a:r>
            <a:rPr lang="es-419" sz="2000" dirty="0" smtClean="0"/>
            <a:t> asigna puntaje a cada una de las preguntas. </a:t>
          </a:r>
          <a:endParaRPr lang="es-ES" sz="2000" dirty="0"/>
        </a:p>
      </dgm:t>
    </dgm:pt>
    <dgm:pt modelId="{644DC70A-EC4A-4805-A8F8-F071D971C05A}" type="parTrans" cxnId="{D0C0F1BB-69A2-4D16-8639-C9E5BA8B3ABA}">
      <dgm:prSet/>
      <dgm:spPr/>
      <dgm:t>
        <a:bodyPr/>
        <a:lstStyle/>
        <a:p>
          <a:endParaRPr lang="es-ES"/>
        </a:p>
      </dgm:t>
    </dgm:pt>
    <dgm:pt modelId="{4D23271B-111C-4FFF-AA6E-027510BBFA9B}" type="sibTrans" cxnId="{D0C0F1BB-69A2-4D16-8639-C9E5BA8B3ABA}">
      <dgm:prSet/>
      <dgm:spPr/>
      <dgm:t>
        <a:bodyPr/>
        <a:lstStyle/>
        <a:p>
          <a:endParaRPr lang="es-ES"/>
        </a:p>
      </dgm:t>
    </dgm:pt>
    <dgm:pt modelId="{6161BBE0-BEC1-46FA-A344-EED6D3B25F62}" type="pres">
      <dgm:prSet presAssocID="{B55AB8D0-07A3-45D9-9BB0-F7F2E3E615B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DA323CD-0612-47A0-9581-2EB7DDC6B6ED}" type="pres">
      <dgm:prSet presAssocID="{2859E742-BF53-409C-A803-9994A241A756}" presName="linNode" presStyleCnt="0"/>
      <dgm:spPr/>
    </dgm:pt>
    <dgm:pt modelId="{D523626D-F372-4D96-86C2-1836627032E7}" type="pres">
      <dgm:prSet presAssocID="{2859E742-BF53-409C-A803-9994A241A756}" presName="parentShp" presStyleLbl="node1" presStyleIdx="0" presStyleCnt="4" custScaleX="621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0B55B8-2C26-42C0-962B-6BFE197FB03D}" type="pres">
      <dgm:prSet presAssocID="{2859E742-BF53-409C-A803-9994A241A756}" presName="childShp" presStyleLbl="bgAccFollowNode1" presStyleIdx="0" presStyleCnt="4" custScaleY="56824" custLinFactNeighborY="-12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130F50-C4F7-4805-A078-A50F1B1BF2E2}" type="pres">
      <dgm:prSet presAssocID="{965AC33D-3685-4C3D-BE6C-26C1D8382620}" presName="spacing" presStyleCnt="0"/>
      <dgm:spPr/>
    </dgm:pt>
    <dgm:pt modelId="{1684AE43-EAAF-4A27-8E8A-FD2433F48AC1}" type="pres">
      <dgm:prSet presAssocID="{7FB3C7AA-65CC-4176-B637-0B8154534CFC}" presName="linNode" presStyleCnt="0"/>
      <dgm:spPr/>
    </dgm:pt>
    <dgm:pt modelId="{4A487E45-FE6A-45B7-9576-152665F9D961}" type="pres">
      <dgm:prSet presAssocID="{7FB3C7AA-65CC-4176-B637-0B8154534CFC}" presName="parentShp" presStyleLbl="node1" presStyleIdx="1" presStyleCnt="4" custScaleX="62667" custLinFactNeighborX="-1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68AD02-C9E9-45E2-8782-C3FA1B2C545C}" type="pres">
      <dgm:prSet presAssocID="{7FB3C7AA-65CC-4176-B637-0B8154534CFC}" presName="childShp" presStyleLbl="bgAccFollowNode1" presStyleIdx="1" presStyleCnt="4" custScaleX="99906" custScaleY="519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0A9B99-F632-4F82-ABD3-0E027E7D1B36}" type="pres">
      <dgm:prSet presAssocID="{C74F7CE9-D96E-499A-BD3E-425E42D193A6}" presName="spacing" presStyleCnt="0"/>
      <dgm:spPr/>
    </dgm:pt>
    <dgm:pt modelId="{A85F70A7-B279-4BCC-9F52-D4CB05663DF5}" type="pres">
      <dgm:prSet presAssocID="{7BDB70CD-D38A-46C7-A9C9-B3E37AEAF15F}" presName="linNode" presStyleCnt="0"/>
      <dgm:spPr/>
    </dgm:pt>
    <dgm:pt modelId="{BFB42F4D-3AEF-494C-A3BC-00BB14CE3DCB}" type="pres">
      <dgm:prSet presAssocID="{7BDB70CD-D38A-46C7-A9C9-B3E37AEAF15F}" presName="parentShp" presStyleLbl="node1" presStyleIdx="2" presStyleCnt="4" custScaleX="626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47D65D-89B6-4202-8AE3-535899CC3172}" type="pres">
      <dgm:prSet presAssocID="{7BDB70CD-D38A-46C7-A9C9-B3E37AEAF15F}" presName="childShp" presStyleLbl="bgAccFollowNode1" presStyleIdx="2" presStyleCnt="4" custScaleY="522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6BBE3F-6CD5-41FE-BD6E-E166C48AC995}" type="pres">
      <dgm:prSet presAssocID="{68738655-81CE-4C96-951E-8A9665A02A6B}" presName="spacing" presStyleCnt="0"/>
      <dgm:spPr/>
    </dgm:pt>
    <dgm:pt modelId="{8A024553-9857-4175-BFD3-FBA5B53DFE75}" type="pres">
      <dgm:prSet presAssocID="{35A9ABC3-DB33-4162-B80C-16D40AD1AB31}" presName="linNode" presStyleCnt="0"/>
      <dgm:spPr/>
    </dgm:pt>
    <dgm:pt modelId="{31353586-B5E6-41FA-8BF9-965C8DD847C5}" type="pres">
      <dgm:prSet presAssocID="{35A9ABC3-DB33-4162-B80C-16D40AD1AB31}" presName="parentShp" presStyleLbl="node1" presStyleIdx="3" presStyleCnt="4" custScaleX="626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87CFBB-4C25-4FEE-B32E-D6BE1AC10E8A}" type="pres">
      <dgm:prSet presAssocID="{35A9ABC3-DB33-4162-B80C-16D40AD1AB31}" presName="childShp" presStyleLbl="bgAccFollowNode1" presStyleIdx="3" presStyleCnt="4" custScaleY="57427" custLinFactNeighborY="14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0BC8EE1-5BBD-4F8A-9B71-E19ED5F98D4F}" srcId="{7BDB70CD-D38A-46C7-A9C9-B3E37AEAF15F}" destId="{C0E5B9CF-9B9A-440A-8668-58007E45E759}" srcOrd="0" destOrd="0" parTransId="{DB9647E5-B794-4D68-95F8-33BCC6304B1E}" sibTransId="{6F9FD808-1DE7-404F-8F0B-D94110535CDB}"/>
    <dgm:cxn modelId="{49022CC8-1822-4432-BD94-4A53B220FABC}" type="presOf" srcId="{5FB71745-9390-451B-BA0D-013AB41FC8E3}" destId="{940B55B8-2C26-42C0-962B-6BFE197FB03D}" srcOrd="0" destOrd="0" presId="urn:microsoft.com/office/officeart/2005/8/layout/vList6"/>
    <dgm:cxn modelId="{69694EF2-87DD-49A3-8B11-C28118A62942}" srcId="{B55AB8D0-07A3-45D9-9BB0-F7F2E3E615B7}" destId="{35A9ABC3-DB33-4162-B80C-16D40AD1AB31}" srcOrd="3" destOrd="0" parTransId="{8802BBFF-6992-46F2-BA51-72B372BE230B}" sibTransId="{371425E8-95C5-4550-9D8C-C878F80D14DF}"/>
    <dgm:cxn modelId="{5E87A5A6-F500-4B1B-935B-470F266381A9}" srcId="{35A9ABC3-DB33-4162-B80C-16D40AD1AB31}" destId="{9B7357CC-7883-4E44-BE3D-82A478D5EF6E}" srcOrd="0" destOrd="0" parTransId="{E850A37F-A7DA-42F1-B34E-014225DEFC3D}" sibTransId="{7A589FD1-76C5-4A81-9873-68D3C2BB9516}"/>
    <dgm:cxn modelId="{5602AA2B-10B0-426E-9306-D35F3E9D2BF3}" srcId="{B55AB8D0-07A3-45D9-9BB0-F7F2E3E615B7}" destId="{7FB3C7AA-65CC-4176-B637-0B8154534CFC}" srcOrd="1" destOrd="0" parTransId="{3D2E2300-FC7F-4FE4-B0D4-F35C600DAA18}" sibTransId="{C74F7CE9-D96E-499A-BD3E-425E42D193A6}"/>
    <dgm:cxn modelId="{34B06893-F94C-4196-8015-54CE80D1FA76}" type="presOf" srcId="{7FB3C7AA-65CC-4176-B637-0B8154534CFC}" destId="{4A487E45-FE6A-45B7-9576-152665F9D961}" srcOrd="0" destOrd="0" presId="urn:microsoft.com/office/officeart/2005/8/layout/vList6"/>
    <dgm:cxn modelId="{2DC3C197-F6E4-4178-8C15-E2308A372290}" srcId="{B55AB8D0-07A3-45D9-9BB0-F7F2E3E615B7}" destId="{7BDB70CD-D38A-46C7-A9C9-B3E37AEAF15F}" srcOrd="2" destOrd="0" parTransId="{87AE4FFE-6423-43A2-9E47-AA58E194AB1C}" sibTransId="{68738655-81CE-4C96-951E-8A9665A02A6B}"/>
    <dgm:cxn modelId="{D0C0F1BB-69A2-4D16-8639-C9E5BA8B3ABA}" srcId="{7FB3C7AA-65CC-4176-B637-0B8154534CFC}" destId="{BA609656-6878-48D0-9095-987DF9716D73}" srcOrd="0" destOrd="0" parTransId="{644DC70A-EC4A-4805-A8F8-F071D971C05A}" sibTransId="{4D23271B-111C-4FFF-AA6E-027510BBFA9B}"/>
    <dgm:cxn modelId="{8E1CC5BA-E410-411D-8965-EEBF91F53DA9}" type="presOf" srcId="{C0E5B9CF-9B9A-440A-8668-58007E45E759}" destId="{2547D65D-89B6-4202-8AE3-535899CC3172}" srcOrd="0" destOrd="0" presId="urn:microsoft.com/office/officeart/2005/8/layout/vList6"/>
    <dgm:cxn modelId="{45C3B848-4F56-4723-81F9-7E753C9D43C1}" type="presOf" srcId="{2859E742-BF53-409C-A803-9994A241A756}" destId="{D523626D-F372-4D96-86C2-1836627032E7}" srcOrd="0" destOrd="0" presId="urn:microsoft.com/office/officeart/2005/8/layout/vList6"/>
    <dgm:cxn modelId="{835583AB-D0CE-4A86-AE5F-6EEAA92463CE}" type="presOf" srcId="{7BDB70CD-D38A-46C7-A9C9-B3E37AEAF15F}" destId="{BFB42F4D-3AEF-494C-A3BC-00BB14CE3DCB}" srcOrd="0" destOrd="0" presId="urn:microsoft.com/office/officeart/2005/8/layout/vList6"/>
    <dgm:cxn modelId="{A433784F-9DDC-4A75-AA99-46B310F76049}" type="presOf" srcId="{B55AB8D0-07A3-45D9-9BB0-F7F2E3E615B7}" destId="{6161BBE0-BEC1-46FA-A344-EED6D3B25F62}" srcOrd="0" destOrd="0" presId="urn:microsoft.com/office/officeart/2005/8/layout/vList6"/>
    <dgm:cxn modelId="{264F7B28-6605-4FFD-A5C1-E42F5529B96B}" type="presOf" srcId="{35A9ABC3-DB33-4162-B80C-16D40AD1AB31}" destId="{31353586-B5E6-41FA-8BF9-965C8DD847C5}" srcOrd="0" destOrd="0" presId="urn:microsoft.com/office/officeart/2005/8/layout/vList6"/>
    <dgm:cxn modelId="{617FA643-978C-46A6-A623-7F737D27C75E}" type="presOf" srcId="{BA609656-6878-48D0-9095-987DF9716D73}" destId="{B968AD02-C9E9-45E2-8782-C3FA1B2C545C}" srcOrd="0" destOrd="0" presId="urn:microsoft.com/office/officeart/2005/8/layout/vList6"/>
    <dgm:cxn modelId="{FC7FD977-24A2-483B-90F1-71310124ED59}" srcId="{B55AB8D0-07A3-45D9-9BB0-F7F2E3E615B7}" destId="{2859E742-BF53-409C-A803-9994A241A756}" srcOrd="0" destOrd="0" parTransId="{0862A835-53A1-45DC-A36B-C8FF7CAF3A8F}" sibTransId="{965AC33D-3685-4C3D-BE6C-26C1D8382620}"/>
    <dgm:cxn modelId="{1A3B38EF-7555-40BF-B222-2EDD3E0E2A20}" srcId="{2859E742-BF53-409C-A803-9994A241A756}" destId="{5FB71745-9390-451B-BA0D-013AB41FC8E3}" srcOrd="0" destOrd="0" parTransId="{D8AFDA92-25E4-481F-B426-D48E38C0031C}" sibTransId="{EE03A5C1-3141-4CEE-918A-4C4EEDC559C3}"/>
    <dgm:cxn modelId="{6046B511-2002-4E1A-B5E2-6C34DB2DEEF7}" type="presOf" srcId="{9B7357CC-7883-4E44-BE3D-82A478D5EF6E}" destId="{0D87CFBB-4C25-4FEE-B32E-D6BE1AC10E8A}" srcOrd="0" destOrd="0" presId="urn:microsoft.com/office/officeart/2005/8/layout/vList6"/>
    <dgm:cxn modelId="{D13FAA7B-EC38-4E06-8918-E312D1D10BCA}" type="presParOf" srcId="{6161BBE0-BEC1-46FA-A344-EED6D3B25F62}" destId="{1DA323CD-0612-47A0-9581-2EB7DDC6B6ED}" srcOrd="0" destOrd="0" presId="urn:microsoft.com/office/officeart/2005/8/layout/vList6"/>
    <dgm:cxn modelId="{7B4E3996-1C56-400A-B019-E0D26289BA2C}" type="presParOf" srcId="{1DA323CD-0612-47A0-9581-2EB7DDC6B6ED}" destId="{D523626D-F372-4D96-86C2-1836627032E7}" srcOrd="0" destOrd="0" presId="urn:microsoft.com/office/officeart/2005/8/layout/vList6"/>
    <dgm:cxn modelId="{A065B269-7BD7-4D9F-B37F-E5D12D9747FF}" type="presParOf" srcId="{1DA323CD-0612-47A0-9581-2EB7DDC6B6ED}" destId="{940B55B8-2C26-42C0-962B-6BFE197FB03D}" srcOrd="1" destOrd="0" presId="urn:microsoft.com/office/officeart/2005/8/layout/vList6"/>
    <dgm:cxn modelId="{15429E2F-D604-4575-AEE7-AAC81CB1F548}" type="presParOf" srcId="{6161BBE0-BEC1-46FA-A344-EED6D3B25F62}" destId="{F1130F50-C4F7-4805-A078-A50F1B1BF2E2}" srcOrd="1" destOrd="0" presId="urn:microsoft.com/office/officeart/2005/8/layout/vList6"/>
    <dgm:cxn modelId="{B58FAD68-8A8B-47FC-B060-4DC9041D3D8E}" type="presParOf" srcId="{6161BBE0-BEC1-46FA-A344-EED6D3B25F62}" destId="{1684AE43-EAAF-4A27-8E8A-FD2433F48AC1}" srcOrd="2" destOrd="0" presId="urn:microsoft.com/office/officeart/2005/8/layout/vList6"/>
    <dgm:cxn modelId="{9B09A046-373E-420E-A830-5EFA20C5BDBB}" type="presParOf" srcId="{1684AE43-EAAF-4A27-8E8A-FD2433F48AC1}" destId="{4A487E45-FE6A-45B7-9576-152665F9D961}" srcOrd="0" destOrd="0" presId="urn:microsoft.com/office/officeart/2005/8/layout/vList6"/>
    <dgm:cxn modelId="{4042957B-7E0C-468C-B2CB-6540F767F89A}" type="presParOf" srcId="{1684AE43-EAAF-4A27-8E8A-FD2433F48AC1}" destId="{B968AD02-C9E9-45E2-8782-C3FA1B2C545C}" srcOrd="1" destOrd="0" presId="urn:microsoft.com/office/officeart/2005/8/layout/vList6"/>
    <dgm:cxn modelId="{1EE337A1-DD08-4D6E-BE98-B4BFCDE0169C}" type="presParOf" srcId="{6161BBE0-BEC1-46FA-A344-EED6D3B25F62}" destId="{230A9B99-F632-4F82-ABD3-0E027E7D1B36}" srcOrd="3" destOrd="0" presId="urn:microsoft.com/office/officeart/2005/8/layout/vList6"/>
    <dgm:cxn modelId="{A9735246-D297-4761-8B63-07EDBEC603AE}" type="presParOf" srcId="{6161BBE0-BEC1-46FA-A344-EED6D3B25F62}" destId="{A85F70A7-B279-4BCC-9F52-D4CB05663DF5}" srcOrd="4" destOrd="0" presId="urn:microsoft.com/office/officeart/2005/8/layout/vList6"/>
    <dgm:cxn modelId="{25EED016-3CEB-4E74-81FA-8F41938EDDEF}" type="presParOf" srcId="{A85F70A7-B279-4BCC-9F52-D4CB05663DF5}" destId="{BFB42F4D-3AEF-494C-A3BC-00BB14CE3DCB}" srcOrd="0" destOrd="0" presId="urn:microsoft.com/office/officeart/2005/8/layout/vList6"/>
    <dgm:cxn modelId="{E0F97FA9-C650-4945-A237-0F3D47EF3776}" type="presParOf" srcId="{A85F70A7-B279-4BCC-9F52-D4CB05663DF5}" destId="{2547D65D-89B6-4202-8AE3-535899CC3172}" srcOrd="1" destOrd="0" presId="urn:microsoft.com/office/officeart/2005/8/layout/vList6"/>
    <dgm:cxn modelId="{DB06D5A6-29D9-4B14-B70A-9110D5CB26EC}" type="presParOf" srcId="{6161BBE0-BEC1-46FA-A344-EED6D3B25F62}" destId="{BE6BBE3F-6CD5-41FE-BD6E-E166C48AC995}" srcOrd="5" destOrd="0" presId="urn:microsoft.com/office/officeart/2005/8/layout/vList6"/>
    <dgm:cxn modelId="{543D381C-0F32-4026-BAED-E66CB5837EE6}" type="presParOf" srcId="{6161BBE0-BEC1-46FA-A344-EED6D3B25F62}" destId="{8A024553-9857-4175-BFD3-FBA5B53DFE75}" srcOrd="6" destOrd="0" presId="urn:microsoft.com/office/officeart/2005/8/layout/vList6"/>
    <dgm:cxn modelId="{D77094F8-73F3-4B3F-AA2B-F5B75B23DF84}" type="presParOf" srcId="{8A024553-9857-4175-BFD3-FBA5B53DFE75}" destId="{31353586-B5E6-41FA-8BF9-965C8DD847C5}" srcOrd="0" destOrd="0" presId="urn:microsoft.com/office/officeart/2005/8/layout/vList6"/>
    <dgm:cxn modelId="{E1F6185B-79A7-4342-B330-55319206F130}" type="presParOf" srcId="{8A024553-9857-4175-BFD3-FBA5B53DFE75}" destId="{0D87CFBB-4C25-4FEE-B32E-D6BE1AC10E8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="" xmlns:a16="http://schemas.microsoft.com/office/drawing/2014/main" id="{194FFE89-DD1A-434A-B46E-FC01616819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="" xmlns:a16="http://schemas.microsoft.com/office/drawing/2014/main" id="{705BBA22-1009-4062-B497-20D4D1F420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9C358C0-C44C-498D-A1E1-DE48B4230B7D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="" xmlns:a16="http://schemas.microsoft.com/office/drawing/2014/main" id="{265305A3-EF7C-4109-870C-75957F87F8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="" xmlns:a16="http://schemas.microsoft.com/office/drawing/2014/main" id="{A65183E6-2BF7-4148-8288-DCAD651FB9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6FCA6C9-E2E2-4922-B1A7-E6462166C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59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92B87-2711-4A81-9AC1-A41D13AFD163}" type="datetime1">
              <a:rPr lang="es-ES" smtClean="0"/>
              <a:pPr/>
              <a:t>08/09/2020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C70E52-1238-4A7F-867E-2F90BFCA0D60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458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068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es-ES" smtClean="0"/>
              <a:t>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10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contenido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685801" y="1869601"/>
            <a:ext cx="10840914" cy="3921600"/>
          </a:xfrm>
        </p:spPr>
        <p:txBody>
          <a:bodyPr rtlCol="0" anchor="t" anchorCtr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5A875F-DB28-47A3-B233-AE90953A4C2F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328F7C25-BFB6-430F-87B6-7D0D2C7493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rtlCol="0" anchor="ctr">
            <a:normAutofit/>
          </a:bodyPr>
          <a:lstStyle>
            <a:lvl1pPr algn="l">
              <a:defRPr sz="3000" b="0" cap="none"/>
            </a:lvl1pPr>
          </a:lstStyle>
          <a:p>
            <a:pPr rtl="0"/>
            <a:r>
              <a:rPr lang="es-ES" noProof="0"/>
              <a:t>HAGA CLIC PARA EDITAR EL ESTILO DEL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800" y="3733800"/>
            <a:ext cx="10840914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10F2B1-137D-48ED-B846-E20121F25F24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272521-D72B-45A2-BB47-303F6C508A18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53C4D8-4D48-47AD-A259-4591EE207F79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6500" y="2716272"/>
            <a:ext cx="8683625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476500" y="5137736"/>
            <a:ext cx="8683625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6CD81CBB-62C7-4F8E-AEC7-7A4F0B4CF6CC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2450" y="1874308"/>
            <a:ext cx="3814235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4648200" y="0"/>
            <a:ext cx="754380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52450" y="3134308"/>
            <a:ext cx="3814235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00EC1B-E4EA-4822-A9F2-AAC0132F43E9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y descripción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elestia-R1---OverlayContentHD.png">
            <a:extLst>
              <a:ext uri="{FF2B5EF4-FFF2-40B4-BE49-F238E27FC236}">
                <a16:creationId xmlns=""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799" y="1881824"/>
            <a:ext cx="10840914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3E3AFF-339C-4F7B-ABD8-A38473E2AAE7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=""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6192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2" name="Marcador de posición de texto 2">
            <a:extLst>
              <a:ext uri="{FF2B5EF4-FFF2-40B4-BE49-F238E27FC236}">
                <a16:creationId xmlns=""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85799" y="2914650"/>
            <a:ext cx="10840914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texto 5">
            <a:extLst>
              <a:ext uri="{FF2B5EF4-FFF2-40B4-BE49-F238E27FC236}">
                <a16:creationId xmlns=""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65366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1" name="Marcador de texto 5">
            <a:extLst>
              <a:ext uri="{FF2B5EF4-FFF2-40B4-BE49-F238E27FC236}">
                <a16:creationId xmlns=""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48424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=""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2308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=""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99250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="" xmlns:a16="http://schemas.microsoft.com/office/drawing/2014/main" id="{CC5A0CF1-9FE7-4149-97DC-5221639144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85849" y="2255967"/>
            <a:ext cx="6610351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93099E-070E-4F11-9E43-E7B99BD7B7B1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 a la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57974" y="995968"/>
            <a:ext cx="4848225" cy="1260000"/>
          </a:xfrm>
        </p:spPr>
        <p:txBody>
          <a:bodyPr rtlCol="0" anchor="ctr" anchorCtr="0">
            <a:normAutofit/>
          </a:bodyPr>
          <a:lstStyle>
            <a:lvl1pPr algn="l">
              <a:defRPr sz="30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657974" y="2255968"/>
            <a:ext cx="4848225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D044B3-D076-41BB-B91D-905F9D086EE1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uadro de texto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Cuadro de texto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rtlCol="0"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EDITAR EL ESTILO DEL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426408" y="3352800"/>
            <a:ext cx="9339184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=""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857375" y="4021138"/>
            <a:ext cx="8486775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6AC8E0-E2AD-44D4-9067-0CD3D27E4510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elestia-R1---OverlayContentHD.png">
            <a:extLst>
              <a:ext uri="{FF2B5EF4-FFF2-40B4-BE49-F238E27FC236}">
                <a16:creationId xmlns=""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799" y="1869599"/>
            <a:ext cx="5202071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98270" y="1869599"/>
            <a:ext cx="5228444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70B842-B03E-4EFF-9BE0-3671D92A3061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2" name="Conector recto 11">
            <a:extLst>
              <a:ext uri="{FF2B5EF4-FFF2-40B4-BE49-F238E27FC236}">
                <a16:creationId xmlns="" xmlns:a16="http://schemas.microsoft.com/office/drawing/2014/main" id="{8031B0A9-3E16-4C5B-A6CE-045BCB91A0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5E56E-DA2E-48A3-A054-1F67F05D1277}" type="datetime1">
              <a:rPr lang="es-ES" noProof="0" smtClean="0"/>
              <a:t>08/09/2020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0" name="Conector recto 9">
            <a:extLst>
              <a:ext uri="{FF2B5EF4-FFF2-40B4-BE49-F238E27FC236}">
                <a16:creationId xmlns="" xmlns:a16="http://schemas.microsoft.com/office/drawing/2014/main" id="{E8539E0A-8009-4A6E-A7A1-5AEFA52206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9657A2AD-8DA6-45D8-9D11-A65B94625B0A}" type="datetime1">
              <a:rPr lang="es-ES" noProof="0" smtClean="0"/>
              <a:t>08/09/2020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/>
          <p:cNvSpPr txBox="1"/>
          <p:nvPr/>
        </p:nvSpPr>
        <p:spPr>
          <a:xfrm>
            <a:off x="5796721" y="4713512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419" sz="2400" b="1" dirty="0" smtClean="0"/>
              <a:t>INDENTIFICANDO   OPORTUNIDADES   DE EMPRENDIMIENTOS</a:t>
            </a:r>
            <a:endParaRPr lang="es-ES" sz="2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7134896" y="5847008"/>
            <a:ext cx="4566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sz="1600" b="1" dirty="0" smtClean="0"/>
              <a:t>ECO. JUAN MORÓN A.</a:t>
            </a:r>
            <a:endParaRPr lang="es-ES" sz="1600" b="1" dirty="0"/>
          </a:p>
        </p:txBody>
      </p:sp>
      <p:pic>
        <p:nvPicPr>
          <p:cNvPr id="1026" name="Picture 2" descr="7 pasos para escoger la mejor idea de negocio – Emprendedoras en 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383" y="476518"/>
            <a:ext cx="8652418" cy="3974477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1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52291" y="759849"/>
            <a:ext cx="6645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 smtClean="0"/>
              <a:t>PASO 1  : GENERACIÓN DE IDEAS DE NEGOCIOS </a:t>
            </a:r>
            <a:endParaRPr lang="es-ES" sz="2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1655379" y="1481957"/>
            <a:ext cx="4840014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s-419" b="1" dirty="0" smtClean="0">
              <a:solidFill>
                <a:srgbClr val="700000"/>
              </a:solidFill>
            </a:endParaRPr>
          </a:p>
          <a:p>
            <a:r>
              <a:rPr lang="es-419" b="1" dirty="0">
                <a:solidFill>
                  <a:srgbClr val="700000"/>
                </a:solidFill>
              </a:rPr>
              <a:t>E</a:t>
            </a:r>
            <a:r>
              <a:rPr lang="es-419" b="1" dirty="0" smtClean="0">
                <a:solidFill>
                  <a:srgbClr val="700000"/>
                </a:solidFill>
              </a:rPr>
              <a:t>. BUSQUEDA EN INTERNET</a:t>
            </a:r>
          </a:p>
          <a:p>
            <a:endParaRPr lang="es-419" dirty="0" smtClean="0">
              <a:solidFill>
                <a:srgbClr val="7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2807594" y="3928056"/>
            <a:ext cx="2060620" cy="100455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BUSCAR </a:t>
            </a:r>
            <a:endParaRPr lang="es-ES" dirty="0"/>
          </a:p>
        </p:txBody>
      </p:sp>
      <p:sp>
        <p:nvSpPr>
          <p:cNvPr id="5" name="Elipse 4"/>
          <p:cNvSpPr/>
          <p:nvPr/>
        </p:nvSpPr>
        <p:spPr>
          <a:xfrm>
            <a:off x="6774287" y="3116690"/>
            <a:ext cx="3541690" cy="69545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“</a:t>
            </a:r>
            <a:r>
              <a:rPr lang="es-ES" dirty="0" smtClean="0"/>
              <a:t>Ideas</a:t>
            </a:r>
            <a:r>
              <a:rPr lang="es-419" dirty="0" smtClean="0"/>
              <a:t> de Negocios”</a:t>
            </a:r>
            <a:endParaRPr lang="es-ES" dirty="0"/>
          </a:p>
        </p:txBody>
      </p:sp>
      <p:sp>
        <p:nvSpPr>
          <p:cNvPr id="6" name="Elipse 5"/>
          <p:cNvSpPr/>
          <p:nvPr/>
        </p:nvSpPr>
        <p:spPr>
          <a:xfrm>
            <a:off x="6746381" y="4093340"/>
            <a:ext cx="3541690" cy="69545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“</a:t>
            </a:r>
            <a:r>
              <a:rPr lang="es-ES" dirty="0" smtClean="0"/>
              <a:t>Negocios para Emprendedores</a:t>
            </a:r>
            <a:r>
              <a:rPr lang="es-419" dirty="0" smtClean="0"/>
              <a:t>”</a:t>
            </a:r>
            <a:endParaRPr lang="es-ES" dirty="0"/>
          </a:p>
        </p:txBody>
      </p:sp>
      <p:sp>
        <p:nvSpPr>
          <p:cNvPr id="7" name="Elipse 6"/>
          <p:cNvSpPr/>
          <p:nvPr/>
        </p:nvSpPr>
        <p:spPr>
          <a:xfrm>
            <a:off x="6746381" y="5097889"/>
            <a:ext cx="3541690" cy="69545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“</a:t>
            </a:r>
            <a:r>
              <a:rPr lang="es-ES" dirty="0" smtClean="0"/>
              <a:t>Planes de Negocios</a:t>
            </a:r>
            <a:r>
              <a:rPr lang="es-419" dirty="0" smtClean="0"/>
              <a:t>”</a:t>
            </a:r>
            <a:endParaRPr lang="es-ES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10</a:t>
            </a:fld>
            <a:endParaRPr lang="es-ES" noProof="0"/>
          </a:p>
        </p:txBody>
      </p:sp>
      <p:cxnSp>
        <p:nvCxnSpPr>
          <p:cNvPr id="10" name="Conector recto de flecha 9"/>
          <p:cNvCxnSpPr/>
          <p:nvPr/>
        </p:nvCxnSpPr>
        <p:spPr>
          <a:xfrm flipV="1">
            <a:off x="4868214" y="3454400"/>
            <a:ext cx="1878167" cy="889000"/>
          </a:xfrm>
          <a:prstGeom prst="straightConnector1">
            <a:avLst/>
          </a:prstGeom>
          <a:ln w="28575">
            <a:solidFill>
              <a:srgbClr val="CCFF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4868214" y="4406900"/>
            <a:ext cx="1878167" cy="12700"/>
          </a:xfrm>
          <a:prstGeom prst="straightConnector1">
            <a:avLst/>
          </a:prstGeom>
          <a:ln w="28575">
            <a:solidFill>
              <a:srgbClr val="CCFF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4868214" y="4483100"/>
            <a:ext cx="1878167" cy="952500"/>
          </a:xfrm>
          <a:prstGeom prst="straightConnector1">
            <a:avLst/>
          </a:prstGeom>
          <a:ln w="28575">
            <a:solidFill>
              <a:srgbClr val="CCFF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3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28800" y="721212"/>
            <a:ext cx="8126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b="1" dirty="0" smtClean="0">
                <a:solidFill>
                  <a:srgbClr val="FFFF00"/>
                </a:solidFill>
              </a:rPr>
              <a:t>PASO 2  : IDENTIFICANDO LA MEJOR IDEA DE NEGOCIOS </a:t>
            </a:r>
            <a:endParaRPr lang="es-ES" sz="2400" b="1" dirty="0">
              <a:solidFill>
                <a:srgbClr val="FFFF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45477" y="1442431"/>
            <a:ext cx="6800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 smtClean="0">
                <a:solidFill>
                  <a:srgbClr val="FFFF00"/>
                </a:solidFill>
              </a:rPr>
              <a:t>METODOLOGIA DE MACRO y MICRO FILTRACION</a:t>
            </a:r>
            <a:endParaRPr lang="es-ES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36564330"/>
              </p:ext>
            </p:extLst>
          </p:nvPr>
        </p:nvGraphicFramePr>
        <p:xfrm>
          <a:off x="1285018" y="2107981"/>
          <a:ext cx="9580451" cy="4326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11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856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254113"/>
              </p:ext>
            </p:extLst>
          </p:nvPr>
        </p:nvGraphicFramePr>
        <p:xfrm>
          <a:off x="2021985" y="1918955"/>
          <a:ext cx="8718994" cy="374775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320872"/>
                <a:gridCol w="532979"/>
                <a:gridCol w="573977"/>
                <a:gridCol w="573977"/>
                <a:gridCol w="587644"/>
                <a:gridCol w="560311"/>
                <a:gridCol w="601310"/>
                <a:gridCol w="560311"/>
                <a:gridCol w="560311"/>
                <a:gridCol w="423651"/>
                <a:gridCol w="423651"/>
              </a:tblGrid>
              <a:tr h="326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PREGUNTAS ORIENTADORAS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IDEA 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IDEA 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IDEA 3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IDEA 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. . .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01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SI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NO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SI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NO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SI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NO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SI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NO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smtClean="0">
                          <a:effectLst/>
                        </a:rPr>
                        <a:t>La Idea </a:t>
                      </a:r>
                      <a:r>
                        <a:rPr lang="es-ES" sz="1400" u="none" strike="noStrike" dirty="0">
                          <a:effectLst/>
                        </a:rPr>
                        <a:t>satisface alguna necesidad?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Existe mercado para el bien o servicio?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Existe demanda para el bien o Servicio?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Quieres realizar este emprendimiento?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Es posible producir Bs/</a:t>
                      </a:r>
                      <a:r>
                        <a:rPr lang="es-ES" sz="1400" u="none" strike="noStrike" dirty="0" err="1">
                          <a:effectLst/>
                        </a:rPr>
                        <a:t>Ss</a:t>
                      </a:r>
                      <a:r>
                        <a:rPr lang="es-ES" sz="1400" u="none" strike="noStrike" dirty="0">
                          <a:effectLst/>
                        </a:rPr>
                        <a:t> en tu localidad?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Este emprendimiento te dará </a:t>
                      </a:r>
                      <a:r>
                        <a:rPr lang="es-ES" sz="1400" u="none" strike="noStrike" dirty="0" smtClean="0">
                          <a:effectLst/>
                        </a:rPr>
                        <a:t>ganancias</a:t>
                      </a:r>
                      <a:r>
                        <a:rPr lang="es-ES" sz="1400" u="none" strike="noStrike" dirty="0">
                          <a:effectLst/>
                        </a:rPr>
                        <a:t>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smtClean="0">
                          <a:effectLst/>
                        </a:rPr>
                        <a:t>Existen </a:t>
                      </a:r>
                      <a:r>
                        <a:rPr lang="es-ES" sz="1400" u="none" strike="noStrike" dirty="0">
                          <a:effectLst/>
                        </a:rPr>
                        <a:t>insumos necesarios en tu </a:t>
                      </a:r>
                      <a:r>
                        <a:rPr lang="es-ES" sz="1400" u="none" strike="noStrike" dirty="0" smtClean="0">
                          <a:effectLst/>
                        </a:rPr>
                        <a:t>localidad</a:t>
                      </a:r>
                      <a:r>
                        <a:rPr lang="es-ES" sz="1400" u="none" strike="noStrike" dirty="0">
                          <a:effectLst/>
                        </a:rPr>
                        <a:t>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ctr" fontAlgn="b"/>
                      <a:r>
                        <a:rPr lang="es-419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TOTALES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034862" y="5680691"/>
            <a:ext cx="8417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00" b="1" dirty="0" smtClean="0"/>
              <a:t>Fuente: MINEDU, IDEAS  Y PLAN DE NEGOCIOS, Lima - Perú, pág. 17</a:t>
            </a:r>
            <a:endParaRPr lang="es-ES" sz="10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822028" y="1135117"/>
            <a:ext cx="698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b="1" dirty="0" smtClean="0"/>
              <a:t>MACRO FILTRACION DE UNA IDEA</a:t>
            </a:r>
            <a:endParaRPr lang="es-ES" sz="2400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12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5033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584713"/>
              </p:ext>
            </p:extLst>
          </p:nvPr>
        </p:nvGraphicFramePr>
        <p:xfrm>
          <a:off x="2021985" y="1918955"/>
          <a:ext cx="8718994" cy="426189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320872"/>
                <a:gridCol w="532979"/>
                <a:gridCol w="573977"/>
                <a:gridCol w="573977"/>
                <a:gridCol w="587644"/>
                <a:gridCol w="560311"/>
                <a:gridCol w="601310"/>
                <a:gridCol w="560311"/>
                <a:gridCol w="560311"/>
                <a:gridCol w="423651"/>
                <a:gridCol w="423651"/>
              </a:tblGrid>
              <a:tr h="326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PREGUNTAS ORIENTADORAS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IDEA 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IDEA 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IDEA 3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IDEA 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>
                          <a:effectLst/>
                        </a:rPr>
                        <a:t>. . .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01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SI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NO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SI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NO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SI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NO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SI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</a:rPr>
                        <a:t>NO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smtClean="0">
                          <a:effectLst/>
                        </a:rPr>
                        <a:t>La Idea </a:t>
                      </a:r>
                      <a:r>
                        <a:rPr lang="es-ES" sz="1400" u="none" strike="noStrike" dirty="0">
                          <a:effectLst/>
                        </a:rPr>
                        <a:t>satisface alguna necesidad?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Existe mercado para el bien o servicio?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Existe demanda para el bien o Servicio?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Quieres realizar este emprendimiento?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Es posible producir Bs/</a:t>
                      </a:r>
                      <a:r>
                        <a:rPr lang="es-ES" sz="1400" u="none" strike="noStrike" dirty="0" err="1">
                          <a:effectLst/>
                        </a:rPr>
                        <a:t>Ss</a:t>
                      </a:r>
                      <a:r>
                        <a:rPr lang="es-ES" sz="1400" u="none" strike="noStrike" dirty="0">
                          <a:effectLst/>
                        </a:rPr>
                        <a:t> en tu localidad?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Este emprendimiento te dará </a:t>
                      </a:r>
                      <a:r>
                        <a:rPr lang="es-ES" sz="1400" u="none" strike="noStrike" dirty="0" smtClean="0">
                          <a:effectLst/>
                        </a:rPr>
                        <a:t>ganancias</a:t>
                      </a:r>
                      <a:r>
                        <a:rPr lang="es-ES" sz="1400" u="none" strike="noStrike" dirty="0">
                          <a:effectLst/>
                        </a:rPr>
                        <a:t>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smtClean="0">
                          <a:effectLst/>
                        </a:rPr>
                        <a:t>Existen </a:t>
                      </a:r>
                      <a:r>
                        <a:rPr lang="es-ES" sz="1400" u="none" strike="noStrike" dirty="0">
                          <a:effectLst/>
                        </a:rPr>
                        <a:t>insumos necesarios en tu </a:t>
                      </a:r>
                      <a:r>
                        <a:rPr lang="es-ES" sz="1400" u="none" strike="noStrike" dirty="0" smtClean="0">
                          <a:effectLst/>
                        </a:rPr>
                        <a:t>localidad</a:t>
                      </a:r>
                      <a:r>
                        <a:rPr lang="es-ES" sz="1400" u="none" strike="noStrike" dirty="0">
                          <a:effectLst/>
                        </a:rPr>
                        <a:t>?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1017">
                <a:tc>
                  <a:txBody>
                    <a:bodyPr/>
                    <a:lstStyle/>
                    <a:p>
                      <a:pPr algn="ctr" fontAlgn="b"/>
                      <a:r>
                        <a:rPr lang="es-419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TOTALES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822028" y="1135117"/>
            <a:ext cx="698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b="1" dirty="0" smtClean="0"/>
              <a:t>MACRO FILTRACION DE UNA IDEA</a:t>
            </a:r>
            <a:endParaRPr lang="es-ES" sz="2400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13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342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4399330"/>
              </p:ext>
            </p:extLst>
          </p:nvPr>
        </p:nvGraphicFramePr>
        <p:xfrm>
          <a:off x="1285018" y="2107981"/>
          <a:ext cx="9580451" cy="4326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3731378" y="1029167"/>
            <a:ext cx="4729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419" sz="2400" b="1" dirty="0"/>
              <a:t>MICRO FILTRACION DE UNA IDEA</a:t>
            </a:r>
            <a:endParaRPr lang="es-ES" sz="24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14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3704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22028" y="898632"/>
            <a:ext cx="698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b="1" dirty="0" smtClean="0"/>
              <a:t>MICRO FILTRACION DE UNA IDEA</a:t>
            </a:r>
            <a:endParaRPr lang="es-ES" sz="24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247156"/>
              </p:ext>
            </p:extLst>
          </p:nvPr>
        </p:nvGraphicFramePr>
        <p:xfrm>
          <a:off x="914400" y="1860329"/>
          <a:ext cx="7740862" cy="360197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064461"/>
                <a:gridCol w="1225467"/>
                <a:gridCol w="1225467"/>
                <a:gridCol w="1225467"/>
              </a:tblGrid>
              <a:tr h="56033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PREGUNTAS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IDEA 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IDEA 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IDEA </a:t>
                      </a:r>
                      <a:r>
                        <a:rPr lang="es-ES" sz="1600" b="1" u="none" strike="noStrike" dirty="0" smtClean="0">
                          <a:effectLst/>
                        </a:rPr>
                        <a:t>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Existe disponibilidad de Insumos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Existe demanda insatisfecha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2677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Hay disponibilidad de mano de obra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Es aceptable el nivel de salario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Existe tecnología disponible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Hay conocimientos para cuestionar el proyecto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</a:rPr>
                        <a:t>TOTAL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761201"/>
              </p:ext>
            </p:extLst>
          </p:nvPr>
        </p:nvGraphicFramePr>
        <p:xfrm>
          <a:off x="9080947" y="2580002"/>
          <a:ext cx="2844800" cy="22250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84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dirty="0" smtClean="0"/>
                        <a:t>TABLA DE CALIFICACION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smtClean="0"/>
                        <a:t>5   Muy</a:t>
                      </a:r>
                      <a:r>
                        <a:rPr lang="es-419" baseline="0" dirty="0" smtClean="0"/>
                        <a:t> Bueno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419" dirty="0" smtClean="0"/>
                        <a:t>4   Bueno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smtClean="0"/>
                        <a:t>3    R</a:t>
                      </a:r>
                      <a:r>
                        <a:rPr lang="es-ES" dirty="0" smtClean="0"/>
                        <a:t>e</a:t>
                      </a:r>
                      <a:r>
                        <a:rPr lang="es-419" dirty="0" smtClean="0"/>
                        <a:t>gular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419" dirty="0" smtClean="0"/>
                        <a:t>2    Malo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smtClean="0"/>
                        <a:t>1    Muy Malo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948744" y="5488423"/>
            <a:ext cx="380356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900" b="1" dirty="0"/>
              <a:t>Fuente: MINEDU, IDEAS  Y PLAN DE NEGOCIOS, Lima - Perú, pág. 19</a:t>
            </a:r>
            <a:endParaRPr lang="es-ES" sz="900" b="1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15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668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22028" y="898632"/>
            <a:ext cx="6984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b="1" dirty="0" smtClean="0"/>
              <a:t>MICRO FILTRACION DE UNA IDEA</a:t>
            </a:r>
            <a:endParaRPr lang="es-ES" sz="24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339893"/>
              </p:ext>
            </p:extLst>
          </p:nvPr>
        </p:nvGraphicFramePr>
        <p:xfrm>
          <a:off x="914400" y="1860329"/>
          <a:ext cx="7740862" cy="360197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064461"/>
                <a:gridCol w="1225467"/>
                <a:gridCol w="1225467"/>
                <a:gridCol w="1225467"/>
              </a:tblGrid>
              <a:tr h="56033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PREGUNTAS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IDEA 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IDEA 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IDEA </a:t>
                      </a:r>
                      <a:r>
                        <a:rPr lang="es-ES" sz="1600" b="1" u="none" strike="noStrike" dirty="0" smtClean="0">
                          <a:effectLst/>
                        </a:rPr>
                        <a:t>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Existe disponibilidad de Insumos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Existe demanda insatisfecha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2677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Hay disponibilidad de mano de obra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Es aceptable el nivel de salario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Existe tecnología disponible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Hay conocimientos para cuestionar el proyecto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55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</a:rPr>
                        <a:t>TOTAL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</a:rPr>
                        <a:t> </a:t>
                      </a:r>
                      <a:r>
                        <a:rPr lang="es-ES" sz="1600" b="1" u="none" strike="noStrike" dirty="0" smtClean="0">
                          <a:effectLst/>
                        </a:rPr>
                        <a:t>16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r>
                        <a:rPr lang="es-E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19</a:t>
                      </a:r>
                      <a:r>
                        <a:rPr lang="es-ES" sz="1600" b="1" u="none" strike="noStrike" dirty="0"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35033"/>
              </p:ext>
            </p:extLst>
          </p:nvPr>
        </p:nvGraphicFramePr>
        <p:xfrm>
          <a:off x="9080947" y="2580002"/>
          <a:ext cx="2844800" cy="22250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84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419" dirty="0" smtClean="0"/>
                        <a:t>TABLA DE CALIFICACION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smtClean="0"/>
                        <a:t>5   Muy</a:t>
                      </a:r>
                      <a:r>
                        <a:rPr lang="es-419" baseline="0" dirty="0" smtClean="0"/>
                        <a:t> Bueno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lain" startAt="4"/>
                      </a:pPr>
                      <a:r>
                        <a:rPr lang="es-419" dirty="0" smtClean="0"/>
                        <a:t>Bueno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smtClean="0"/>
                        <a:t>3    R</a:t>
                      </a:r>
                      <a:r>
                        <a:rPr lang="es-ES" dirty="0" smtClean="0"/>
                        <a:t>e</a:t>
                      </a:r>
                      <a:r>
                        <a:rPr lang="es-419" dirty="0" smtClean="0"/>
                        <a:t>gular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419" dirty="0" smtClean="0"/>
                        <a:t>2    Malo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419" dirty="0" smtClean="0"/>
                        <a:t>1    Muy Malo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16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43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052291" y="746970"/>
            <a:ext cx="6645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 smtClean="0"/>
              <a:t>PASO 3  : ANALISIS FODA </a:t>
            </a:r>
            <a:endParaRPr lang="es-ES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743200" y="1970468"/>
            <a:ext cx="3129566" cy="147732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700000"/>
                </a:solidFill>
              </a:rPr>
              <a:t>FORTALEZAS</a:t>
            </a:r>
          </a:p>
          <a:p>
            <a:endParaRPr lang="es-419" dirty="0"/>
          </a:p>
          <a:p>
            <a:pPr algn="ctr"/>
            <a:r>
              <a:rPr lang="es-419" b="1" dirty="0" smtClean="0"/>
              <a:t>INTERNAS</a:t>
            </a:r>
          </a:p>
          <a:p>
            <a:endParaRPr lang="es-419" dirty="0"/>
          </a:p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6527445" y="1981199"/>
            <a:ext cx="3129566" cy="1477328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700000"/>
                </a:solidFill>
              </a:rPr>
              <a:t>OPORTUNIDADES</a:t>
            </a:r>
          </a:p>
          <a:p>
            <a:endParaRPr lang="es-419" dirty="0"/>
          </a:p>
          <a:p>
            <a:pPr algn="ctr"/>
            <a:r>
              <a:rPr lang="es-419" b="1" dirty="0" smtClean="0"/>
              <a:t>EXTERNAS</a:t>
            </a:r>
          </a:p>
          <a:p>
            <a:endParaRPr lang="es-419" dirty="0"/>
          </a:p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741052" y="3964547"/>
            <a:ext cx="3129566" cy="1477328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FFFF00"/>
                </a:solidFill>
              </a:rPr>
              <a:t>DEBILIDADES</a:t>
            </a:r>
          </a:p>
          <a:p>
            <a:endParaRPr lang="es-419" dirty="0"/>
          </a:p>
          <a:p>
            <a:pPr algn="ctr"/>
            <a:r>
              <a:rPr lang="es-419" b="1" dirty="0" smtClean="0"/>
              <a:t>INTERNAS</a:t>
            </a:r>
          </a:p>
          <a:p>
            <a:endParaRPr lang="es-419" dirty="0"/>
          </a:p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6540323" y="3977427"/>
            <a:ext cx="3129566" cy="1477328"/>
          </a:xfrm>
          <a:prstGeom prst="rect">
            <a:avLst/>
          </a:prstGeom>
          <a:solidFill>
            <a:srgbClr val="00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FFFF00"/>
                </a:solidFill>
              </a:rPr>
              <a:t>AMENAZAS</a:t>
            </a:r>
          </a:p>
          <a:p>
            <a:endParaRPr lang="es-419" dirty="0"/>
          </a:p>
          <a:p>
            <a:pPr algn="ctr"/>
            <a:r>
              <a:rPr lang="es-419" b="1" dirty="0" smtClean="0"/>
              <a:t>EXTERNAS</a:t>
            </a:r>
          </a:p>
          <a:p>
            <a:endParaRPr lang="es-419" dirty="0"/>
          </a:p>
          <a:p>
            <a:endParaRPr lang="es-ES" dirty="0"/>
          </a:p>
        </p:txBody>
      </p:sp>
      <p:sp>
        <p:nvSpPr>
          <p:cNvPr id="8" name="Flecha cuádruple 7"/>
          <p:cNvSpPr/>
          <p:nvPr/>
        </p:nvSpPr>
        <p:spPr>
          <a:xfrm>
            <a:off x="2099259" y="1545464"/>
            <a:ext cx="8165206" cy="4404575"/>
          </a:xfrm>
          <a:prstGeom prst="quadArrow">
            <a:avLst>
              <a:gd name="adj1" fmla="val 1059"/>
              <a:gd name="adj2" fmla="val 4863"/>
              <a:gd name="adj3" fmla="val 8667"/>
            </a:avLst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17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038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37135" y="746970"/>
            <a:ext cx="8622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 smtClean="0"/>
              <a:t>PASO 4  : CONTRASTACIÓN: IDEA  vs  REALIDAD</a:t>
            </a:r>
            <a:endParaRPr lang="es-ES" sz="2400" b="1" dirty="0"/>
          </a:p>
        </p:txBody>
      </p:sp>
      <p:sp>
        <p:nvSpPr>
          <p:cNvPr id="3" name="Elipse 2"/>
          <p:cNvSpPr/>
          <p:nvPr/>
        </p:nvSpPr>
        <p:spPr>
          <a:xfrm>
            <a:off x="2150772" y="2846231"/>
            <a:ext cx="2279560" cy="1017431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IDEA</a:t>
            </a:r>
          </a:p>
          <a:p>
            <a:pPr algn="ctr"/>
            <a:r>
              <a:rPr lang="es-419" dirty="0" smtClean="0"/>
              <a:t>(Yo Pienso)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7248664" y="2856962"/>
            <a:ext cx="2279560" cy="1017431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REALIDAD</a:t>
            </a:r>
          </a:p>
        </p:txBody>
      </p:sp>
      <p:sp>
        <p:nvSpPr>
          <p:cNvPr id="5" name="Flecha curvada hacia abajo 4"/>
          <p:cNvSpPr/>
          <p:nvPr/>
        </p:nvSpPr>
        <p:spPr>
          <a:xfrm>
            <a:off x="3744685" y="1930397"/>
            <a:ext cx="4412343" cy="711200"/>
          </a:xfrm>
          <a:prstGeom prst="curvedDownArrow">
            <a:avLst>
              <a:gd name="adj1" fmla="val 25000"/>
              <a:gd name="adj2" fmla="val 50000"/>
              <a:gd name="adj3" fmla="val 22959"/>
            </a:avLst>
          </a:prstGeom>
          <a:solidFill>
            <a:srgbClr val="6699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Flecha curvada hacia abajo 5"/>
          <p:cNvSpPr/>
          <p:nvPr/>
        </p:nvSpPr>
        <p:spPr>
          <a:xfrm rot="10800000">
            <a:off x="3715657" y="4034969"/>
            <a:ext cx="4412343" cy="711200"/>
          </a:xfrm>
          <a:prstGeom prst="curvedDownArrow">
            <a:avLst>
              <a:gd name="adj1" fmla="val 25000"/>
              <a:gd name="adj2" fmla="val 50000"/>
              <a:gd name="adj3" fmla="val 229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Flecha abajo 8"/>
          <p:cNvSpPr/>
          <p:nvPr/>
        </p:nvSpPr>
        <p:spPr>
          <a:xfrm>
            <a:off x="5776687" y="3439886"/>
            <a:ext cx="435428" cy="1756227"/>
          </a:xfrm>
          <a:prstGeom prst="downArrow">
            <a:avLst>
              <a:gd name="adj1" fmla="val 8824"/>
              <a:gd name="adj2" fmla="val 7647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redondeado 9"/>
          <p:cNvSpPr/>
          <p:nvPr/>
        </p:nvSpPr>
        <p:spPr>
          <a:xfrm>
            <a:off x="4833258" y="5297716"/>
            <a:ext cx="2371864" cy="711200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SONDEO DE MERCADO</a:t>
            </a:r>
            <a:endParaRPr lang="es-ES" b="1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4811485" y="6139541"/>
            <a:ext cx="2371864" cy="529769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INFORMACION </a:t>
            </a:r>
            <a:endParaRPr lang="es-ES" b="1" dirty="0"/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7358743" y="6400800"/>
            <a:ext cx="986971" cy="14514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3650341" y="6408059"/>
            <a:ext cx="986971" cy="14514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redondeado 14"/>
          <p:cNvSpPr/>
          <p:nvPr/>
        </p:nvSpPr>
        <p:spPr>
          <a:xfrm>
            <a:off x="8519887" y="6139541"/>
            <a:ext cx="2278742" cy="529769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CARACTERISTICAS</a:t>
            </a:r>
            <a:endParaRPr lang="es-ES" b="1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1299028" y="6161314"/>
            <a:ext cx="2278742" cy="529769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NECESIDADES</a:t>
            </a:r>
            <a:endParaRPr lang="es-ES" b="1" dirty="0"/>
          </a:p>
        </p:txBody>
      </p:sp>
      <p:sp>
        <p:nvSpPr>
          <p:cNvPr id="17" name="Marcador de número de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18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7476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19</a:t>
            </a:fld>
            <a:endParaRPr lang="es-ES" noProof="0"/>
          </a:p>
        </p:txBody>
      </p:sp>
      <p:sp>
        <p:nvSpPr>
          <p:cNvPr id="3" name="CuadroTexto 2"/>
          <p:cNvSpPr txBox="1"/>
          <p:nvPr/>
        </p:nvSpPr>
        <p:spPr>
          <a:xfrm>
            <a:off x="3155323" y="1030307"/>
            <a:ext cx="6053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000" b="1" dirty="0" smtClean="0">
                <a:solidFill>
                  <a:srgbClr val="FFFF00"/>
                </a:solidFill>
              </a:rPr>
              <a:t>METODOLOGIA    CANVAS</a:t>
            </a:r>
            <a:endParaRPr lang="es-ES" sz="2000" b="1" dirty="0">
              <a:solidFill>
                <a:srgbClr val="FFFF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501900" y="2197100"/>
            <a:ext cx="302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Autores :</a:t>
            </a:r>
          </a:p>
          <a:p>
            <a:r>
              <a:rPr lang="es-419" sz="2000" dirty="0" smtClean="0"/>
              <a:t>Alexander Osterwalder</a:t>
            </a:r>
          </a:p>
          <a:p>
            <a:r>
              <a:rPr lang="es-419" sz="2000" dirty="0" smtClean="0"/>
              <a:t>Ives Pigneur</a:t>
            </a:r>
            <a:r>
              <a:rPr lang="es-419" dirty="0" smtClean="0"/>
              <a:t> </a:t>
            </a:r>
          </a:p>
          <a:p>
            <a:endParaRPr lang="es-419" dirty="0"/>
          </a:p>
          <a:p>
            <a:r>
              <a:rPr lang="es-419" dirty="0" smtClean="0"/>
              <a:t>2011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6553200" y="2146300"/>
            <a:ext cx="3213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T</a:t>
            </a:r>
            <a:r>
              <a:rPr lang="es-419" sz="2000" b="1" dirty="0" smtClean="0"/>
              <a:t>esis :</a:t>
            </a:r>
          </a:p>
          <a:p>
            <a:endParaRPr lang="es-419" sz="2000" b="1" dirty="0"/>
          </a:p>
          <a:p>
            <a:r>
              <a:rPr lang="es-419" sz="2000" b="1" dirty="0" smtClean="0"/>
              <a:t>Generación de un Modelo de Negocios</a:t>
            </a:r>
            <a:endParaRPr lang="es-ES" sz="2000" b="1" dirty="0"/>
          </a:p>
        </p:txBody>
      </p:sp>
      <p:sp>
        <p:nvSpPr>
          <p:cNvPr id="8" name="Flecha abajo 7"/>
          <p:cNvSpPr/>
          <p:nvPr/>
        </p:nvSpPr>
        <p:spPr>
          <a:xfrm>
            <a:off x="7353300" y="3771900"/>
            <a:ext cx="1270000" cy="393700"/>
          </a:xfrm>
          <a:prstGeom prst="downArrow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6223000" y="4762500"/>
            <a:ext cx="3543300" cy="646331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</a:t>
            </a:r>
            <a:r>
              <a:rPr lang="es-419" dirty="0" smtClean="0"/>
              <a:t>REAR VALOR PARA LOS CLIENTES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4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11394" y="1996225"/>
            <a:ext cx="3760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000" b="1" dirty="0" smtClean="0"/>
              <a:t>CONTENIDO </a:t>
            </a:r>
            <a:endParaRPr lang="es-ES" sz="20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364828" y="2853559"/>
            <a:ext cx="81350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419" dirty="0" smtClean="0"/>
              <a:t>Visualización “La N</a:t>
            </a:r>
            <a:r>
              <a:rPr lang="es-ES" dirty="0" smtClean="0"/>
              <a:t>i</a:t>
            </a:r>
            <a:r>
              <a:rPr lang="es-419" dirty="0" smtClean="0"/>
              <a:t>ña de la Paleta”</a:t>
            </a:r>
          </a:p>
          <a:p>
            <a:pPr marL="342900" indent="-342900">
              <a:buAutoNum type="arabicPeriod"/>
            </a:pPr>
            <a:r>
              <a:rPr lang="es-419" dirty="0" smtClean="0"/>
              <a:t>Identificando Ideas de Proyectos</a:t>
            </a:r>
          </a:p>
          <a:p>
            <a:pPr marL="342900" indent="-342900">
              <a:buAutoNum type="arabicPeriod"/>
            </a:pPr>
            <a:r>
              <a:rPr lang="es-419" dirty="0" smtClean="0"/>
              <a:t>Selección de Ideas </a:t>
            </a:r>
          </a:p>
          <a:p>
            <a:pPr marL="342900" indent="-342900">
              <a:buAutoNum type="arabicPeriod"/>
            </a:pPr>
            <a:r>
              <a:rPr lang="es-419" dirty="0" smtClean="0"/>
              <a:t>Aplicación de CANVAS</a:t>
            </a:r>
          </a:p>
          <a:p>
            <a:pPr marL="342900" indent="-342900">
              <a:buAutoNum type="arabicPeriod"/>
            </a:pPr>
            <a:r>
              <a:rPr lang="es-419" dirty="0" smtClean="0"/>
              <a:t>Escenarios de Mercado para Emprendimientos Pre y P</a:t>
            </a:r>
            <a:r>
              <a:rPr lang="es-ES" dirty="0" smtClean="0"/>
              <a:t>o</a:t>
            </a:r>
            <a:r>
              <a:rPr lang="es-419" dirty="0" smtClean="0"/>
              <a:t>st Covid – 19</a:t>
            </a:r>
          </a:p>
          <a:p>
            <a:pPr marL="342900" indent="-342900">
              <a:buAutoNum type="arabicPeriod"/>
            </a:pPr>
            <a:r>
              <a:rPr lang="es-419" dirty="0" smtClean="0"/>
              <a:t>Oportunidadades de Emprendimientos Post Covid - 19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2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69707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20</a:t>
            </a:fld>
            <a:endParaRPr lang="es-ES" noProof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511997"/>
              </p:ext>
            </p:extLst>
          </p:nvPr>
        </p:nvGraphicFramePr>
        <p:xfrm>
          <a:off x="812800" y="1447800"/>
          <a:ext cx="10337800" cy="317944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302209"/>
                <a:gridCol w="1992295"/>
                <a:gridCol w="2014433"/>
                <a:gridCol w="1992295"/>
                <a:gridCol w="2036568"/>
              </a:tblGrid>
              <a:tr h="1206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419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PROBLEMA</a:t>
                      </a: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SOLUCIÓN</a:t>
                      </a:r>
                    </a:p>
                    <a:p>
                      <a:pPr algn="ctr" fontAlgn="b"/>
                      <a:endParaRPr lang="es-ES" sz="11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ES" sz="11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PROPOSICIÓN DE VALOR</a:t>
                      </a: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842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VENTAJA</a:t>
                      </a:r>
                    </a:p>
                    <a:p>
                      <a:pPr algn="ctr" fontAlgn="b"/>
                      <a:endParaRPr lang="es-ES" sz="11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ES" sz="11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endParaRPr lang="es-ES" sz="16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419" sz="16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419" sz="16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ES" sz="16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CLIENTES</a:t>
                      </a: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2065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r>
                        <a:rPr lang="es-ES" sz="1600" u="none" strike="noStrike" dirty="0" smtClean="0">
                          <a:effectLst/>
                        </a:rPr>
                        <a:t>METRICA</a:t>
                      </a:r>
                      <a:r>
                        <a:rPr lang="es-ES" sz="1600" u="none" strike="noStrike" baseline="0" dirty="0" smtClean="0">
                          <a:effectLst/>
                        </a:rPr>
                        <a:t> CLAVE</a:t>
                      </a:r>
                      <a:endParaRPr lang="es-ES" sz="16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419" sz="16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ES" sz="16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419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b"/>
                      <a:r>
                        <a:rPr lang="es-419" sz="1600" u="none" strike="noStrike" dirty="0" smtClean="0">
                          <a:effectLst/>
                        </a:rPr>
                        <a:t>CANALES</a:t>
                      </a:r>
                      <a:endParaRPr lang="es-ES" sz="16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419" sz="16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ES" sz="16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ES" sz="16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33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12800" y="4635500"/>
            <a:ext cx="5156200" cy="16619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600" b="1" dirty="0" smtClean="0"/>
              <a:t>COSTOS</a:t>
            </a:r>
          </a:p>
          <a:p>
            <a:endParaRPr lang="es-419" sz="800" b="1" dirty="0" smtClean="0"/>
          </a:p>
          <a:p>
            <a:endParaRPr lang="es-419" sz="2200" dirty="0"/>
          </a:p>
          <a:p>
            <a:endParaRPr lang="es-419" dirty="0" smtClean="0"/>
          </a:p>
          <a:p>
            <a:endParaRPr lang="es-419" dirty="0"/>
          </a:p>
          <a:p>
            <a:endParaRPr lang="es-419" sz="2000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5981700" y="4635500"/>
            <a:ext cx="5156200" cy="1661993"/>
          </a:xfrm>
          <a:prstGeom prst="rect">
            <a:avLst/>
          </a:prstGeom>
          <a:solidFill>
            <a:srgbClr val="339933"/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419" sz="1600" b="1" dirty="0" smtClean="0"/>
              <a:t>INGRESOS</a:t>
            </a:r>
          </a:p>
          <a:p>
            <a:endParaRPr lang="es-419" dirty="0"/>
          </a:p>
          <a:p>
            <a:endParaRPr lang="es-419" sz="1600" dirty="0"/>
          </a:p>
          <a:p>
            <a:endParaRPr lang="es-419" sz="1400" dirty="0"/>
          </a:p>
          <a:p>
            <a:endParaRPr lang="es-419" dirty="0" smtClean="0"/>
          </a:p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3155323" y="712807"/>
            <a:ext cx="6053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000" b="1" dirty="0" smtClean="0">
                <a:solidFill>
                  <a:srgbClr val="FFFF00"/>
                </a:solidFill>
              </a:rPr>
              <a:t>METODOLOGIA    CANVAS</a:t>
            </a:r>
            <a:endParaRPr lang="es-E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8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21</a:t>
            </a:fld>
            <a:endParaRPr lang="es-ES" noProof="0"/>
          </a:p>
        </p:txBody>
      </p:sp>
      <p:sp>
        <p:nvSpPr>
          <p:cNvPr id="3" name="CuadroTexto 2"/>
          <p:cNvSpPr txBox="1"/>
          <p:nvPr/>
        </p:nvSpPr>
        <p:spPr>
          <a:xfrm>
            <a:off x="1429555" y="1648496"/>
            <a:ext cx="1854558" cy="1957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8834908" y="1828800"/>
            <a:ext cx="1764406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FFFF00"/>
                </a:solidFill>
              </a:rPr>
              <a:t>CLIENTES</a:t>
            </a:r>
          </a:p>
          <a:p>
            <a:endParaRPr lang="es-419" dirty="0"/>
          </a:p>
          <a:p>
            <a:r>
              <a:rPr lang="es-419" dirty="0" smtClean="0"/>
              <a:t>Personas con diestas bajas en calorías</a:t>
            </a:r>
          </a:p>
          <a:p>
            <a:endParaRPr lang="es-419" dirty="0"/>
          </a:p>
          <a:p>
            <a:endParaRPr lang="es-419" dirty="0" smtClean="0"/>
          </a:p>
          <a:p>
            <a:endParaRPr lang="es-419" dirty="0" smtClean="0"/>
          </a:p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710736" y="1826652"/>
            <a:ext cx="1764406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FFFF00"/>
                </a:solidFill>
              </a:rPr>
              <a:t>PROBLEMAS</a:t>
            </a:r>
          </a:p>
          <a:p>
            <a:r>
              <a:rPr lang="es-419" dirty="0" smtClean="0"/>
              <a:t>Los Edulcorantes actuales contienen demasiados químicos</a:t>
            </a:r>
          </a:p>
          <a:p>
            <a:endParaRPr lang="es-419" dirty="0" smtClean="0"/>
          </a:p>
          <a:p>
            <a:endParaRPr lang="es-419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5160128" y="1837383"/>
            <a:ext cx="1764406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FFFF00"/>
                </a:solidFill>
              </a:rPr>
              <a:t>P</a:t>
            </a:r>
            <a:r>
              <a:rPr lang="es-ES" b="1" dirty="0" smtClean="0">
                <a:solidFill>
                  <a:srgbClr val="FFFF00"/>
                </a:solidFill>
              </a:rPr>
              <a:t>ROPOSICION DE VALOR</a:t>
            </a:r>
            <a:endParaRPr lang="es-419" b="1" dirty="0" smtClean="0">
              <a:solidFill>
                <a:srgbClr val="FFFF00"/>
              </a:solidFill>
            </a:endParaRPr>
          </a:p>
          <a:p>
            <a:r>
              <a:rPr lang="es-419" dirty="0" smtClean="0"/>
              <a:t>Pueden seguir consumiendo dulces pero con menos calorías. Además producto natural</a:t>
            </a:r>
          </a:p>
          <a:p>
            <a:endParaRPr lang="es-419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3580330" y="1837383"/>
            <a:ext cx="1506828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FFFF00"/>
                </a:solidFill>
              </a:rPr>
              <a:t>SOLUCIÓN</a:t>
            </a:r>
          </a:p>
          <a:p>
            <a:pPr marL="285750" indent="-285750">
              <a:buFontTx/>
              <a:buChar char="-"/>
            </a:pPr>
            <a:r>
              <a:rPr lang="es-419" sz="1400" dirty="0" smtClean="0"/>
              <a:t>Natural</a:t>
            </a:r>
          </a:p>
          <a:p>
            <a:pPr marL="285750" indent="-285750">
              <a:buFontTx/>
              <a:buChar char="-"/>
            </a:pPr>
            <a:r>
              <a:rPr lang="es-419" sz="1400" dirty="0" smtClean="0"/>
              <a:t>Poco procesado</a:t>
            </a:r>
          </a:p>
          <a:p>
            <a:pPr marL="285750" indent="-285750">
              <a:buFontTx/>
              <a:buChar char="-"/>
            </a:pPr>
            <a:r>
              <a:rPr lang="es-419" sz="1400" dirty="0" smtClean="0"/>
              <a:t>Bajo Calorías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029722" y="3174637"/>
            <a:ext cx="171930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FFFF00"/>
                </a:solidFill>
              </a:rPr>
              <a:t>CANALES</a:t>
            </a:r>
          </a:p>
          <a:p>
            <a:pPr marL="285750" indent="-285750">
              <a:buFontTx/>
              <a:buChar char="-"/>
            </a:pPr>
            <a:r>
              <a:rPr lang="es-419" dirty="0" smtClean="0"/>
              <a:t>Internet</a:t>
            </a:r>
          </a:p>
          <a:p>
            <a:pPr marL="285750" indent="-285750">
              <a:buFontTx/>
              <a:buChar char="-"/>
            </a:pPr>
            <a:r>
              <a:rPr lang="es-419" dirty="0" smtClean="0"/>
              <a:t>Delivery</a:t>
            </a:r>
          </a:p>
          <a:p>
            <a:pPr marL="285750" indent="-285750">
              <a:buFontTx/>
              <a:buChar char="-"/>
            </a:pPr>
            <a:endParaRPr lang="es-419" dirty="0" smtClean="0"/>
          </a:p>
        </p:txBody>
      </p:sp>
      <p:sp>
        <p:nvSpPr>
          <p:cNvPr id="9" name="CuadroTexto 8"/>
          <p:cNvSpPr txBox="1"/>
          <p:nvPr/>
        </p:nvSpPr>
        <p:spPr>
          <a:xfrm>
            <a:off x="6106726" y="4449915"/>
            <a:ext cx="44947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FFFF00"/>
                </a:solidFill>
              </a:rPr>
              <a:t>INGRESOS</a:t>
            </a:r>
          </a:p>
          <a:p>
            <a:r>
              <a:rPr lang="es-419" dirty="0" smtClean="0"/>
              <a:t>Venta Online, desarrollo talleres, webinars, venta libros, eboks</a:t>
            </a:r>
            <a:endParaRPr lang="es-419" dirty="0"/>
          </a:p>
          <a:p>
            <a:endParaRPr lang="es-ES" b="1" dirty="0">
              <a:solidFill>
                <a:srgbClr val="FFFF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710735" y="4447767"/>
            <a:ext cx="435520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FFFF00"/>
                </a:solidFill>
              </a:rPr>
              <a:t>COSTOS</a:t>
            </a:r>
          </a:p>
          <a:p>
            <a:r>
              <a:rPr lang="es-ES" dirty="0" smtClean="0"/>
              <a:t>T</a:t>
            </a:r>
            <a:r>
              <a:rPr lang="es-419" dirty="0" smtClean="0"/>
              <a:t>odos los conceptos. Internet, mantenimiento de la web, producción de libros</a:t>
            </a:r>
            <a:r>
              <a:rPr lang="es-ES" dirty="0" smtClean="0"/>
              <a:t>, impuestos, </a:t>
            </a:r>
            <a:r>
              <a:rPr lang="es-ES" dirty="0" err="1" smtClean="0"/>
              <a:t>etc</a:t>
            </a:r>
            <a:endParaRPr lang="es-419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578182" y="3097369"/>
            <a:ext cx="150682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FFFF00"/>
                </a:solidFill>
              </a:rPr>
              <a:t>METRICA CLAVE</a:t>
            </a:r>
          </a:p>
          <a:p>
            <a:r>
              <a:rPr lang="es-419" sz="1400" dirty="0" smtClean="0"/>
              <a:t>Tráfico Web, Captación de clientes,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016843" y="1835235"/>
            <a:ext cx="1732189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b="1" dirty="0" smtClean="0">
                <a:solidFill>
                  <a:srgbClr val="FFFF00"/>
                </a:solidFill>
              </a:rPr>
              <a:t>VENTAJA ESP</a:t>
            </a:r>
          </a:p>
          <a:p>
            <a:r>
              <a:rPr lang="es-ES" sz="1400" dirty="0" smtClean="0"/>
              <a:t>Oferta</a:t>
            </a:r>
            <a:r>
              <a:rPr lang="es-419" sz="1400" dirty="0" smtClean="0"/>
              <a:t> de recetas, cursos, envíos exclusivos para suscriptores</a:t>
            </a:r>
          </a:p>
        </p:txBody>
      </p:sp>
      <p:sp>
        <p:nvSpPr>
          <p:cNvPr id="13" name="CuadroTexto 12"/>
          <p:cNvSpPr txBox="1"/>
          <p:nvPr/>
        </p:nvSpPr>
        <p:spPr>
          <a:xfrm flipH="1">
            <a:off x="2786263" y="1090151"/>
            <a:ext cx="6756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 smtClean="0"/>
              <a:t>Ejemplo : Caso de Venta de Stevia vía Online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7258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22</a:t>
            </a:fld>
            <a:endParaRPr lang="es-ES" noProof="0"/>
          </a:p>
        </p:txBody>
      </p:sp>
      <p:sp>
        <p:nvSpPr>
          <p:cNvPr id="3" name="CuadroTexto 2"/>
          <p:cNvSpPr txBox="1"/>
          <p:nvPr/>
        </p:nvSpPr>
        <p:spPr>
          <a:xfrm>
            <a:off x="3373825" y="788274"/>
            <a:ext cx="7267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 smtClean="0">
                <a:solidFill>
                  <a:srgbClr val="FFFF00"/>
                </a:solidFill>
              </a:rPr>
              <a:t>5. ESCENARIOS PRE COVID - 19</a:t>
            </a:r>
            <a:endParaRPr lang="es-ES" sz="2400" b="1" dirty="0">
              <a:solidFill>
                <a:srgbClr val="FFFF00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2191407" y="2992119"/>
            <a:ext cx="2963917" cy="160808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ESCENARIO ECONÓMICO</a:t>
            </a:r>
          </a:p>
          <a:p>
            <a:pPr algn="ctr"/>
            <a:r>
              <a:rPr lang="es-419" dirty="0" smtClean="0"/>
              <a:t>PRE COVID - 19</a:t>
            </a:r>
            <a:endParaRPr lang="es-ES" dirty="0"/>
          </a:p>
        </p:txBody>
      </p:sp>
      <p:sp>
        <p:nvSpPr>
          <p:cNvPr id="6" name="Elipse 5"/>
          <p:cNvSpPr/>
          <p:nvPr/>
        </p:nvSpPr>
        <p:spPr>
          <a:xfrm>
            <a:off x="7315200" y="3271234"/>
            <a:ext cx="2073499" cy="10947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dirty="0" smtClean="0"/>
              <a:t>LIMITACIONES PERSONALES</a:t>
            </a:r>
            <a:endParaRPr lang="es-ES" sz="1400" dirty="0"/>
          </a:p>
        </p:txBody>
      </p:sp>
      <p:sp>
        <p:nvSpPr>
          <p:cNvPr id="8" name="Elipse 7"/>
          <p:cNvSpPr/>
          <p:nvPr/>
        </p:nvSpPr>
        <p:spPr>
          <a:xfrm>
            <a:off x="6581104" y="2653046"/>
            <a:ext cx="3556165" cy="2382592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derecha 8"/>
          <p:cNvSpPr/>
          <p:nvPr/>
        </p:nvSpPr>
        <p:spPr>
          <a:xfrm>
            <a:off x="5525036" y="3181081"/>
            <a:ext cx="540913" cy="1236372"/>
          </a:xfrm>
          <a:prstGeom prst="rightArrow">
            <a:avLst/>
          </a:prstGeom>
          <a:solidFill>
            <a:srgbClr val="3399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23</a:t>
            </a:fld>
            <a:endParaRPr lang="es-ES" noProof="0"/>
          </a:p>
        </p:txBody>
      </p:sp>
      <p:sp>
        <p:nvSpPr>
          <p:cNvPr id="3" name="CuadroTexto 2"/>
          <p:cNvSpPr txBox="1"/>
          <p:nvPr/>
        </p:nvSpPr>
        <p:spPr>
          <a:xfrm>
            <a:off x="3373825" y="788274"/>
            <a:ext cx="7267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 smtClean="0">
                <a:solidFill>
                  <a:srgbClr val="FFFF00"/>
                </a:solidFill>
              </a:rPr>
              <a:t>5. ESCENARIOS POST COVID - 19</a:t>
            </a:r>
            <a:endParaRPr lang="es-ES" sz="2400" b="1" dirty="0">
              <a:solidFill>
                <a:srgbClr val="FFFF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2191407" y="2992119"/>
            <a:ext cx="2963917" cy="160808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ESCENARIO ECONÓMICO</a:t>
            </a:r>
          </a:p>
          <a:p>
            <a:pPr algn="ctr"/>
            <a:r>
              <a:rPr lang="es-419" dirty="0" smtClean="0"/>
              <a:t>POST  COVID - 19</a:t>
            </a:r>
            <a:endParaRPr lang="es-ES" dirty="0"/>
          </a:p>
        </p:txBody>
      </p:sp>
      <p:sp>
        <p:nvSpPr>
          <p:cNvPr id="5" name="Elipse 4"/>
          <p:cNvSpPr/>
          <p:nvPr/>
        </p:nvSpPr>
        <p:spPr>
          <a:xfrm>
            <a:off x="7315200" y="3271234"/>
            <a:ext cx="2073499" cy="10947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dirty="0" smtClean="0"/>
              <a:t>LIMITACIONES PERSONALES</a:t>
            </a:r>
            <a:endParaRPr lang="es-ES" sz="1400" dirty="0"/>
          </a:p>
        </p:txBody>
      </p:sp>
      <p:sp>
        <p:nvSpPr>
          <p:cNvPr id="6" name="Elipse 5"/>
          <p:cNvSpPr/>
          <p:nvPr/>
        </p:nvSpPr>
        <p:spPr>
          <a:xfrm>
            <a:off x="6581104" y="2653046"/>
            <a:ext cx="3556165" cy="2382592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lecha derecha 6"/>
          <p:cNvSpPr/>
          <p:nvPr/>
        </p:nvSpPr>
        <p:spPr>
          <a:xfrm>
            <a:off x="5525036" y="3181081"/>
            <a:ext cx="540913" cy="1236372"/>
          </a:xfrm>
          <a:prstGeom prst="rightArrow">
            <a:avLst/>
          </a:prstGeom>
          <a:solidFill>
            <a:srgbClr val="3399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8358389" y="4819145"/>
            <a:ext cx="25757" cy="10793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096259" y="6040192"/>
            <a:ext cx="2498502" cy="646331"/>
          </a:xfrm>
          <a:prstGeom prst="rect">
            <a:avLst/>
          </a:prstGeom>
          <a:solidFill>
            <a:srgbClr val="3399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s-419" dirty="0" smtClean="0"/>
              <a:t>PRECARIZACION DEL TRABAJO</a:t>
            </a:r>
            <a:endParaRPr lang="es-ES" dirty="0"/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9388699" y="4600202"/>
            <a:ext cx="1146219" cy="7058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9929611" y="5396247"/>
            <a:ext cx="2047741" cy="540913"/>
          </a:xfrm>
          <a:prstGeom prst="rect">
            <a:avLst/>
          </a:prstGeom>
          <a:solidFill>
            <a:srgbClr val="3399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CAIDA INVERSION</a:t>
            </a:r>
            <a:endParaRPr lang="es-ES" dirty="0"/>
          </a:p>
        </p:txBody>
      </p:sp>
      <p:cxnSp>
        <p:nvCxnSpPr>
          <p:cNvPr id="15" name="Conector recto de flecha 14"/>
          <p:cNvCxnSpPr/>
          <p:nvPr/>
        </p:nvCxnSpPr>
        <p:spPr>
          <a:xfrm flipH="1">
            <a:off x="5640946" y="4600202"/>
            <a:ext cx="1674254" cy="12983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4582725" y="6012287"/>
            <a:ext cx="2047741" cy="540913"/>
          </a:xfrm>
          <a:prstGeom prst="rect">
            <a:avLst/>
          </a:prstGeom>
          <a:solidFill>
            <a:srgbClr val="3399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RELACIONES SOCIALES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80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24</a:t>
            </a:fld>
            <a:endParaRPr lang="es-ES" noProof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xmlns="" id="{4DFF7C70-BE47-4D26-B686-B1107BC046D6}"/>
              </a:ext>
            </a:extLst>
          </p:cNvPr>
          <p:cNvSpPr txBox="1">
            <a:spLocks/>
          </p:cNvSpPr>
          <p:nvPr/>
        </p:nvSpPr>
        <p:spPr>
          <a:xfrm>
            <a:off x="1163514" y="874679"/>
            <a:ext cx="10363200" cy="76683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PE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Emprendimientos post COVID-19</a:t>
            </a:r>
            <a:endParaRPr lang="es-PE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27EC031B-71A7-4F20-A31C-05AA69320CFE}"/>
              </a:ext>
            </a:extLst>
          </p:cNvPr>
          <p:cNvSpPr txBox="1">
            <a:spLocks/>
          </p:cNvSpPr>
          <p:nvPr/>
        </p:nvSpPr>
        <p:spPr>
          <a:xfrm>
            <a:off x="905289" y="2106625"/>
            <a:ext cx="10363200" cy="2674384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es-PE" sz="2000" dirty="0" smtClean="0"/>
              <a:t>Se han identificado oportunidades sectoriales que se desprenden luego de la etapa de aislamiento social producto de las medidas adoptadas por el COVID-19.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es-PE" sz="2000" dirty="0" smtClean="0"/>
              <a:t>El o la participante seleccionará una de ellas y las clasificará como un emprendimiento de Oportunidad o un emprendimiento de subsistencia  o  una oportunidad laboral.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es-PE" sz="2000" dirty="0" smtClean="0"/>
              <a:t>Tomando como referencia el video de la niña y la piña propondrá la estrategia a seguir para viabilizar la idea de negocio identificada.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es-PE" sz="2000" dirty="0" smtClean="0"/>
              <a:t>Algunas de las ideas se pueden proponer para ser implementadas como persona o como institución (MCC)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259520" y="6135148"/>
            <a:ext cx="3807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dirty="0" smtClean="0"/>
              <a:t>Aporte</a:t>
            </a:r>
            <a:r>
              <a:rPr lang="es-419" sz="1200" b="1" dirty="0" smtClean="0"/>
              <a:t> del Sr. Fernando Silva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415885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25</a:t>
            </a:fld>
            <a:endParaRPr lang="es-ES" noProof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D88E902D-A7CE-45C8-BB95-C8EAE43ED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881968"/>
              </p:ext>
            </p:extLst>
          </p:nvPr>
        </p:nvGraphicFramePr>
        <p:xfrm>
          <a:off x="735495" y="1023274"/>
          <a:ext cx="10721009" cy="5303104"/>
        </p:xfrm>
        <a:graphic>
          <a:graphicData uri="http://schemas.openxmlformats.org/drawingml/2006/table">
            <a:tbl>
              <a:tblPr/>
              <a:tblGrid>
                <a:gridCol w="543340">
                  <a:extLst>
                    <a:ext uri="{9D8B030D-6E8A-4147-A177-3AD203B41FA5}">
                      <a16:colId xmlns:a16="http://schemas.microsoft.com/office/drawing/2014/main" xmlns="" val="2347935186"/>
                    </a:ext>
                  </a:extLst>
                </a:gridCol>
                <a:gridCol w="4651513">
                  <a:extLst>
                    <a:ext uri="{9D8B030D-6E8A-4147-A177-3AD203B41FA5}">
                      <a16:colId xmlns:a16="http://schemas.microsoft.com/office/drawing/2014/main" xmlns="" val="1486005646"/>
                    </a:ext>
                  </a:extLst>
                </a:gridCol>
                <a:gridCol w="1911396">
                  <a:extLst>
                    <a:ext uri="{9D8B030D-6E8A-4147-A177-3AD203B41FA5}">
                      <a16:colId xmlns:a16="http://schemas.microsoft.com/office/drawing/2014/main" xmlns="" val="2554869856"/>
                    </a:ext>
                  </a:extLst>
                </a:gridCol>
                <a:gridCol w="1859952">
                  <a:extLst>
                    <a:ext uri="{9D8B030D-6E8A-4147-A177-3AD203B41FA5}">
                      <a16:colId xmlns:a16="http://schemas.microsoft.com/office/drawing/2014/main" xmlns="" val="1447269757"/>
                    </a:ext>
                  </a:extLst>
                </a:gridCol>
                <a:gridCol w="1754808">
                  <a:extLst>
                    <a:ext uri="{9D8B030D-6E8A-4147-A177-3AD203B41FA5}">
                      <a16:colId xmlns:a16="http://schemas.microsoft.com/office/drawing/2014/main" xmlns="" val="639745844"/>
                    </a:ext>
                  </a:extLst>
                </a:gridCol>
              </a:tblGrid>
              <a:tr h="42715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P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SALUD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0846685"/>
                  </a:ext>
                </a:extLst>
              </a:tr>
              <a:tr h="558587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IDEA DE EMPRENDIMIENTO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</a:t>
                      </a:r>
                      <a:r>
                        <a:rPr lang="es-P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r>
                        <a:rPr lang="es-P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OPORTUNIDAD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</a:t>
                      </a:r>
                      <a:r>
                        <a:rPr lang="es-P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SUBSISTENCIA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OPORTUNIDAD LABORAL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6588579"/>
                  </a:ext>
                </a:extLst>
              </a:tr>
              <a:tr h="59541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Venta al por menor de mascarillas, guantes, gel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antibacterial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, alcohol, lejía donde cuenten con registro sanitario.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0641086"/>
                  </a:ext>
                </a:extLst>
              </a:tr>
              <a:tr h="110647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Venta de cascos con micas para la protección de la cara, lentes transparentes para protección de los ojos , mallas para cubrir el cabello y trajes de plástico para los trabajadores del sector salud.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2193550"/>
                  </a:ext>
                </a:extLst>
              </a:tr>
              <a:tr h="59541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Realizar desinfección de hospitales, clínicas, viviendas y empresas a través de la fumigación.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1987913"/>
                  </a:ext>
                </a:extLst>
              </a:tr>
              <a:tr h="83253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Tomar muestras a domicilio a través de las pruebas rápidas e hisopado teniendo previamente conocimientos de enfermería.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5148204"/>
                  </a:ext>
                </a:extLst>
              </a:tr>
              <a:tr h="59541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Atención de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call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-center en los hospitales y clínicas ante posibles casos de Covid-19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886079"/>
                  </a:ext>
                </a:extLst>
              </a:tr>
              <a:tr h="59212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Implementación del servicio de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telesalud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 del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Essalud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249583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DFBD1DB-AC18-4F86-A5EE-D1A658CAAC7A}"/>
              </a:ext>
            </a:extLst>
          </p:cNvPr>
          <p:cNvSpPr txBox="1"/>
          <p:nvPr/>
        </p:nvSpPr>
        <p:spPr>
          <a:xfrm>
            <a:off x="782791" y="386681"/>
            <a:ext cx="996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Identifique la oportunidad y marque con un X a cuál puede corresponder</a:t>
            </a:r>
            <a:r>
              <a:rPr lang="es-PE" sz="2000" dirty="0"/>
              <a:t>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259520" y="6289696"/>
            <a:ext cx="3807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dirty="0" smtClean="0"/>
              <a:t>Aporte</a:t>
            </a:r>
            <a:r>
              <a:rPr lang="es-419" sz="1200" b="1" dirty="0" smtClean="0"/>
              <a:t> del Sr. Fernando Silva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96298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26</a:t>
            </a:fld>
            <a:endParaRPr lang="es-ES" noProof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DFBD1DB-AC18-4F86-A5EE-D1A658CAAC7A}"/>
              </a:ext>
            </a:extLst>
          </p:cNvPr>
          <p:cNvSpPr txBox="1"/>
          <p:nvPr/>
        </p:nvSpPr>
        <p:spPr>
          <a:xfrm>
            <a:off x="735495" y="276319"/>
            <a:ext cx="8666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/>
              <a:t>Identifique la oportunidad y marque con un X a cuál puede corresponder: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682C6403-62FA-48EB-BD9B-110700060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444377"/>
              </p:ext>
            </p:extLst>
          </p:nvPr>
        </p:nvGraphicFramePr>
        <p:xfrm>
          <a:off x="481633" y="632030"/>
          <a:ext cx="11228734" cy="6108968"/>
        </p:xfrm>
        <a:graphic>
          <a:graphicData uri="http://schemas.openxmlformats.org/drawingml/2006/table">
            <a:tbl>
              <a:tblPr/>
              <a:tblGrid>
                <a:gridCol w="414160">
                  <a:extLst>
                    <a:ext uri="{9D8B030D-6E8A-4147-A177-3AD203B41FA5}">
                      <a16:colId xmlns:a16="http://schemas.microsoft.com/office/drawing/2014/main" xmlns="" val="143715215"/>
                    </a:ext>
                  </a:extLst>
                </a:gridCol>
                <a:gridCol w="5398990">
                  <a:extLst>
                    <a:ext uri="{9D8B030D-6E8A-4147-A177-3AD203B41FA5}">
                      <a16:colId xmlns:a16="http://schemas.microsoft.com/office/drawing/2014/main" xmlns="" val="2982502536"/>
                    </a:ext>
                  </a:extLst>
                </a:gridCol>
                <a:gridCol w="1816677">
                  <a:extLst>
                    <a:ext uri="{9D8B030D-6E8A-4147-A177-3AD203B41FA5}">
                      <a16:colId xmlns:a16="http://schemas.microsoft.com/office/drawing/2014/main" xmlns="" val="3131653862"/>
                    </a:ext>
                  </a:extLst>
                </a:gridCol>
                <a:gridCol w="1856579">
                  <a:extLst>
                    <a:ext uri="{9D8B030D-6E8A-4147-A177-3AD203B41FA5}">
                      <a16:colId xmlns:a16="http://schemas.microsoft.com/office/drawing/2014/main" xmlns="" val="1827284917"/>
                    </a:ext>
                  </a:extLst>
                </a:gridCol>
                <a:gridCol w="1742328">
                  <a:extLst>
                    <a:ext uri="{9D8B030D-6E8A-4147-A177-3AD203B41FA5}">
                      <a16:colId xmlns:a16="http://schemas.microsoft.com/office/drawing/2014/main" xmlns="" val="90537416"/>
                    </a:ext>
                  </a:extLst>
                </a:gridCol>
              </a:tblGrid>
              <a:tr h="2556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EDUCACIÓN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4700707"/>
                  </a:ext>
                </a:extLst>
              </a:tr>
              <a:tr h="421287"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IDEA DE EMPRENDIMIENTO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</a:t>
                      </a:r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</a:t>
                      </a:r>
                      <a:r>
                        <a:rPr lang="es-PE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OPORTUNIDAD 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</a:t>
                      </a:r>
                      <a:r>
                        <a:rPr lang="es-P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SUBSISTENCIA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OPORTUNIDAD LABORAL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7658687"/>
                  </a:ext>
                </a:extLst>
              </a:tr>
              <a:tr h="48015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Dar capacitación sobre programas digitales a docentes y padres de familia.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4643011"/>
                  </a:ext>
                </a:extLst>
              </a:tr>
              <a:tr h="71563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Dar capacitación psicológica a niños y padres de familia para que sepan sobrellevar el aislamiento durante y después. del sector salud.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2767263"/>
                  </a:ext>
                </a:extLst>
              </a:tr>
              <a:tr h="48015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Dictar cursos online para todas las edades ( idiomas, cocina, aeróbicos, etc ).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224130"/>
                  </a:ext>
                </a:extLst>
              </a:tr>
              <a:tr h="791425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Dar tutoría a través del seguimiento constante para niños y adolescentes que se encuentren llevando clases virtuales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772911"/>
                  </a:ext>
                </a:extLst>
              </a:tr>
              <a:tr h="48015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Reforzamiento académico a estudiantes que presenten dificultades en su aprendizaje ( matemática, ciencia, letras, etc).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8038409"/>
                  </a:ext>
                </a:extLst>
              </a:tr>
              <a:tr h="65749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Posibilidad de cambiar los tipos de evaluación de admisión a las universidades, por competencia y no por conocimientos.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1030605"/>
                  </a:ext>
                </a:extLst>
              </a:tr>
              <a:tr h="48015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Virtualización de las bibliotecas públicas. Analizar este servicio y su futuro próximo.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890733"/>
                  </a:ext>
                </a:extLst>
              </a:tr>
              <a:tr h="48015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Servicios de evaluaciones virtuales para atender servicios como recertificación docente u otros.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5179749"/>
                  </a:ext>
                </a:extLst>
              </a:tr>
              <a:tr h="71563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Venta de cursos virtuales sobre gestión de procesos, gestión de proyectos, licitaciones con el estado, reinserción laboral, etc.; con certificación en convenio con una universidad.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8379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22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27</a:t>
            </a:fld>
            <a:endParaRPr lang="es-ES" noProof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F1909C05-1E50-4035-930F-E79ABDE24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077449"/>
              </p:ext>
            </p:extLst>
          </p:nvPr>
        </p:nvGraphicFramePr>
        <p:xfrm>
          <a:off x="683315" y="920061"/>
          <a:ext cx="10825370" cy="5017877"/>
        </p:xfrm>
        <a:graphic>
          <a:graphicData uri="http://schemas.openxmlformats.org/drawingml/2006/table">
            <a:tbl>
              <a:tblPr/>
              <a:tblGrid>
                <a:gridCol w="668407">
                  <a:extLst>
                    <a:ext uri="{9D8B030D-6E8A-4147-A177-3AD203B41FA5}">
                      <a16:colId xmlns:a16="http://schemas.microsoft.com/office/drawing/2014/main" xmlns="" val="974812106"/>
                    </a:ext>
                  </a:extLst>
                </a:gridCol>
                <a:gridCol w="4479235">
                  <a:extLst>
                    <a:ext uri="{9D8B030D-6E8A-4147-A177-3AD203B41FA5}">
                      <a16:colId xmlns:a16="http://schemas.microsoft.com/office/drawing/2014/main" xmlns="" val="252007861"/>
                    </a:ext>
                  </a:extLst>
                </a:gridCol>
                <a:gridCol w="1921455">
                  <a:extLst>
                    <a:ext uri="{9D8B030D-6E8A-4147-A177-3AD203B41FA5}">
                      <a16:colId xmlns:a16="http://schemas.microsoft.com/office/drawing/2014/main" xmlns="" val="3654690801"/>
                    </a:ext>
                  </a:extLst>
                </a:gridCol>
                <a:gridCol w="1937760">
                  <a:extLst>
                    <a:ext uri="{9D8B030D-6E8A-4147-A177-3AD203B41FA5}">
                      <a16:colId xmlns:a16="http://schemas.microsoft.com/office/drawing/2014/main" xmlns="" val="3134876609"/>
                    </a:ext>
                  </a:extLst>
                </a:gridCol>
                <a:gridCol w="1818513">
                  <a:extLst>
                    <a:ext uri="{9D8B030D-6E8A-4147-A177-3AD203B41FA5}">
                      <a16:colId xmlns:a16="http://schemas.microsoft.com/office/drawing/2014/main" xmlns="" val="3086774667"/>
                    </a:ext>
                  </a:extLst>
                </a:gridCol>
              </a:tblGrid>
              <a:tr h="49526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P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INMOBILIARIO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9484824"/>
                  </a:ext>
                </a:extLst>
              </a:tr>
              <a:tr h="471683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IDEA DE EMPRENDIMIENTO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</a:t>
                      </a:r>
                      <a:r>
                        <a:rPr lang="es-P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</a:t>
                      </a:r>
                      <a:r>
                        <a:rPr lang="es-P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OPORTUNIDAD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</a:t>
                      </a:r>
                      <a:r>
                        <a:rPr lang="es-P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SUBSISTENCIA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OPORTUNIDAD LABORAL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3379089"/>
                  </a:ext>
                </a:extLst>
              </a:tr>
              <a:tr h="87432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Servicios de limpieza constante en viviendas, condominios, etc.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0695538"/>
                  </a:ext>
                </a:extLst>
              </a:tr>
              <a:tr h="85374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Arreglos de bienes en los departamentos (sanitarios, campana extractora, cocinas, thermas, pintado, refacción de paredes y pisos, cortinas).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9989726"/>
                  </a:ext>
                </a:extLst>
              </a:tr>
              <a:tr h="104737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Cuidado de personas de la tercera edad que tienen que estar aislados por temor a posibles contagios.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97396"/>
                  </a:ext>
                </a:extLst>
              </a:tr>
              <a:tr h="124996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Servicios de mantenimiento y desinfección para oficinas, hoteles, centros de estética, restaurantes, tiendas, supermercados, etc.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6113951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9088983" y="5987543"/>
            <a:ext cx="21020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1200" b="1" dirty="0"/>
              <a:t>Aporte</a:t>
            </a:r>
            <a:r>
              <a:rPr lang="es-419" sz="1200" b="1" dirty="0"/>
              <a:t> del Sr. Fernando Silva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41116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28</a:t>
            </a:fld>
            <a:endParaRPr lang="es-ES" noProof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90969AD-9F3A-47D4-A2D9-176DA6039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831749"/>
              </p:ext>
            </p:extLst>
          </p:nvPr>
        </p:nvGraphicFramePr>
        <p:xfrm>
          <a:off x="581438" y="698651"/>
          <a:ext cx="11029123" cy="5460698"/>
        </p:xfrm>
        <a:graphic>
          <a:graphicData uri="http://schemas.openxmlformats.org/drawingml/2006/table">
            <a:tbl>
              <a:tblPr/>
              <a:tblGrid>
                <a:gridCol w="875038">
                  <a:extLst>
                    <a:ext uri="{9D8B030D-6E8A-4147-A177-3AD203B41FA5}">
                      <a16:colId xmlns:a16="http://schemas.microsoft.com/office/drawing/2014/main" xmlns="" val="1912596499"/>
                    </a:ext>
                  </a:extLst>
                </a:gridCol>
                <a:gridCol w="4705785">
                  <a:extLst>
                    <a:ext uri="{9D8B030D-6E8A-4147-A177-3AD203B41FA5}">
                      <a16:colId xmlns:a16="http://schemas.microsoft.com/office/drawing/2014/main" xmlns="" val="436330869"/>
                    </a:ext>
                  </a:extLst>
                </a:gridCol>
                <a:gridCol w="1773141">
                  <a:extLst>
                    <a:ext uri="{9D8B030D-6E8A-4147-A177-3AD203B41FA5}">
                      <a16:colId xmlns:a16="http://schemas.microsoft.com/office/drawing/2014/main" xmlns="" val="2848848544"/>
                    </a:ext>
                  </a:extLst>
                </a:gridCol>
                <a:gridCol w="1895915">
                  <a:extLst>
                    <a:ext uri="{9D8B030D-6E8A-4147-A177-3AD203B41FA5}">
                      <a16:colId xmlns:a16="http://schemas.microsoft.com/office/drawing/2014/main" xmlns="" val="4169328178"/>
                    </a:ext>
                  </a:extLst>
                </a:gridCol>
                <a:gridCol w="1779244">
                  <a:extLst>
                    <a:ext uri="{9D8B030D-6E8A-4147-A177-3AD203B41FA5}">
                      <a16:colId xmlns:a16="http://schemas.microsoft.com/office/drawing/2014/main" xmlns="" val="159756281"/>
                    </a:ext>
                  </a:extLst>
                </a:gridCol>
              </a:tblGrid>
              <a:tr h="32647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P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SERVICIOS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9222800"/>
                  </a:ext>
                </a:extLst>
              </a:tr>
              <a:tr h="310931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IDEA DE EMPRENDIMIENTO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</a:t>
                      </a:r>
                      <a:r>
                        <a:rPr lang="es-P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</a:t>
                      </a:r>
                      <a:r>
                        <a:rPr lang="es-PE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OPORTUNIDAD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</a:t>
                      </a:r>
                      <a:r>
                        <a:rPr lang="es-P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SUBSISTENCIA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OPORTUNIDAD LABORAL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079264"/>
                  </a:ext>
                </a:extLst>
              </a:tr>
              <a:tr h="56278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Realizar servicios de limpieza constante en las habitaciones de los huéspedes tanto al interior como al exterior de los hoteles.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8559917"/>
                  </a:ext>
                </a:extLst>
              </a:tr>
              <a:tr h="56278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Realizar servicios de abastecimiento de alimentos, prendas de vestir, útiles de aseo para los huéspedes a través del servicio de llevarlos a su habitación.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2449881"/>
                  </a:ext>
                </a:extLst>
              </a:tr>
              <a:tr h="56278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Brindar apoyo a las empresas para que puedan llevar un correcto protocolo sanitario.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0713579"/>
                  </a:ext>
                </a:extLst>
              </a:tr>
              <a:tr h="96388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Conformar pequeñas empresas para ofrecer servicios de delivery a la población en cualquier rubro a nivel nacional.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3400790"/>
                  </a:ext>
                </a:extLst>
              </a:tr>
              <a:tr h="56278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Realizar servicios de delivery a condominios, viviendas, centros de trabajo, oficinas ,etc.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6449108"/>
                  </a:ext>
                </a:extLst>
              </a:tr>
              <a:tr h="1243725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Promocionar a través de las redes sociales (Facebook,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Instagam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, </a:t>
                      </a:r>
                      <a:r>
                        <a:rPr lang="es-P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Whatsapp</a:t>
                      </a:r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</a:rPr>
                        <a:t>) sorteos o precios cómodos para visitas a lugares turísticos manteniendo siempre protocolos sanitarios.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519343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9262410" y="6176725"/>
            <a:ext cx="21020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1200" b="1" dirty="0"/>
              <a:t>Aporte</a:t>
            </a:r>
            <a:r>
              <a:rPr lang="es-419" sz="1200" b="1" dirty="0"/>
              <a:t> del Sr. Fernando Silva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9541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672114" y="493486"/>
            <a:ext cx="4760686" cy="711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800" b="1" dirty="0" smtClean="0">
                <a:solidFill>
                  <a:srgbClr val="FFFF00"/>
                </a:solidFill>
              </a:rPr>
              <a:t>PLAN DE ACCIÓN</a:t>
            </a:r>
            <a:endParaRPr lang="es-ES" sz="2800" b="1" dirty="0">
              <a:solidFill>
                <a:srgbClr val="FFFF00"/>
              </a:solidFill>
            </a:endParaRPr>
          </a:p>
        </p:txBody>
      </p:sp>
      <p:cxnSp>
        <p:nvCxnSpPr>
          <p:cNvPr id="4" name="Conector recto de flecha 3"/>
          <p:cNvCxnSpPr/>
          <p:nvPr/>
        </p:nvCxnSpPr>
        <p:spPr>
          <a:xfrm flipV="1">
            <a:off x="1785257" y="1611093"/>
            <a:ext cx="8548914" cy="145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/>
          <p:cNvSpPr/>
          <p:nvPr/>
        </p:nvSpPr>
        <p:spPr>
          <a:xfrm>
            <a:off x="1306286" y="1727203"/>
            <a:ext cx="1654628" cy="4934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HOY</a:t>
            </a:r>
            <a:endParaRPr lang="es-ES" b="1" dirty="0"/>
          </a:p>
        </p:txBody>
      </p:sp>
      <p:sp>
        <p:nvSpPr>
          <p:cNvPr id="7" name="Rectángulo 6"/>
          <p:cNvSpPr/>
          <p:nvPr/>
        </p:nvSpPr>
        <p:spPr>
          <a:xfrm>
            <a:off x="8788405" y="1734459"/>
            <a:ext cx="1654628" cy="4934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FUTURO</a:t>
            </a:r>
            <a:endParaRPr lang="es-ES" b="1" dirty="0"/>
          </a:p>
        </p:txBody>
      </p:sp>
      <p:pic>
        <p:nvPicPr>
          <p:cNvPr id="12292" name="Picture 4" descr="ᐈ Hombre pensando caricatura imágenes de stock, dibujos hombre pensando  dibujo | descargar en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65" y="2394857"/>
            <a:ext cx="3226254" cy="260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Pequeño Personaje Viendo El Gran Interrogante Sobre Un Fondo Blanco Fotos,  Retratos, Imágenes Y Fotografía De Archivo Libres De Derecho. Image 8896113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408" y="2409369"/>
            <a:ext cx="3211740" cy="259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recto de flecha 8"/>
          <p:cNvCxnSpPr/>
          <p:nvPr/>
        </p:nvCxnSpPr>
        <p:spPr>
          <a:xfrm flipV="1">
            <a:off x="3933373" y="3657579"/>
            <a:ext cx="4034969" cy="27239"/>
          </a:xfrm>
          <a:prstGeom prst="straightConnector1">
            <a:avLst/>
          </a:prstGeom>
          <a:ln w="38100"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4499431" y="4455877"/>
            <a:ext cx="2786743" cy="5225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>
                <a:solidFill>
                  <a:srgbClr val="FFFF00"/>
                </a:solidFill>
              </a:rPr>
              <a:t>EMPRENDIMIENTOS</a:t>
            </a:r>
            <a:endParaRPr lang="es-ES" b="1" dirty="0">
              <a:solidFill>
                <a:srgbClr val="FFFF00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630057" y="2960914"/>
            <a:ext cx="2569029" cy="46445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000" b="1" dirty="0" smtClean="0"/>
              <a:t>PLAN DE ACCION</a:t>
            </a:r>
            <a:endParaRPr lang="es-ES" sz="2000" b="1" dirty="0"/>
          </a:p>
        </p:txBody>
      </p:sp>
      <p:sp>
        <p:nvSpPr>
          <p:cNvPr id="16" name="Flecha abajo 15"/>
          <p:cNvSpPr/>
          <p:nvPr/>
        </p:nvSpPr>
        <p:spPr>
          <a:xfrm>
            <a:off x="5326746" y="3831771"/>
            <a:ext cx="1161143" cy="62410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 abajo 19"/>
          <p:cNvSpPr/>
          <p:nvPr/>
        </p:nvSpPr>
        <p:spPr>
          <a:xfrm>
            <a:off x="5319492" y="5014685"/>
            <a:ext cx="1161143" cy="624106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3773719" y="5936343"/>
            <a:ext cx="4335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 smtClean="0"/>
              <a:t>PROCESOS CON MAYORES NIVELES DE CERTEZA</a:t>
            </a:r>
            <a:endParaRPr lang="es-ES" b="1" dirty="0"/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29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083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213935" y="2506709"/>
            <a:ext cx="2443655" cy="1450428"/>
          </a:xfrm>
          <a:prstGeom prst="ellipse">
            <a:avLst/>
          </a:prstGeom>
          <a:solidFill>
            <a:srgbClr val="0070C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LAS NECESIDADES </a:t>
            </a:r>
            <a:endParaRPr lang="es-ES" dirty="0"/>
          </a:p>
        </p:txBody>
      </p:sp>
      <p:sp>
        <p:nvSpPr>
          <p:cNvPr id="5" name="Elipse 4"/>
          <p:cNvSpPr/>
          <p:nvPr/>
        </p:nvSpPr>
        <p:spPr>
          <a:xfrm>
            <a:off x="4666595" y="2680118"/>
            <a:ext cx="1970691" cy="1292772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000" b="1" dirty="0" smtClean="0">
                <a:solidFill>
                  <a:srgbClr val="FFC000"/>
                </a:solidFill>
              </a:rPr>
              <a:t>QUÉ</a:t>
            </a:r>
            <a:endParaRPr lang="es-ES" sz="2000" b="1" dirty="0">
              <a:solidFill>
                <a:srgbClr val="FFC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128344" y="930166"/>
            <a:ext cx="82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 smtClean="0"/>
              <a:t>IDENTIFICANDO OPORTUNIDADES DE EMPRENDIMIENTO </a:t>
            </a:r>
            <a:endParaRPr lang="es-ES" dirty="0"/>
          </a:p>
        </p:txBody>
      </p:sp>
      <p:cxnSp>
        <p:nvCxnSpPr>
          <p:cNvPr id="9" name="Conector recto 8"/>
          <p:cNvCxnSpPr/>
          <p:nvPr/>
        </p:nvCxnSpPr>
        <p:spPr>
          <a:xfrm>
            <a:off x="5675586" y="4083257"/>
            <a:ext cx="283780" cy="252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H="1">
            <a:off x="5675586" y="4335506"/>
            <a:ext cx="283780" cy="173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5675586" y="4508920"/>
            <a:ext cx="0" cy="362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7819690" y="2522471"/>
            <a:ext cx="2475196" cy="1434653"/>
          </a:xfrm>
          <a:prstGeom prst="ellipse">
            <a:avLst/>
          </a:prstGeom>
          <a:solidFill>
            <a:srgbClr val="0070C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ACTIVIDADES ECONOMICAS</a:t>
            </a:r>
            <a:endParaRPr lang="es-ES" dirty="0"/>
          </a:p>
        </p:txBody>
      </p:sp>
      <p:sp>
        <p:nvSpPr>
          <p:cNvPr id="19" name="Nube 18"/>
          <p:cNvSpPr/>
          <p:nvPr/>
        </p:nvSpPr>
        <p:spPr>
          <a:xfrm>
            <a:off x="4666595" y="4950358"/>
            <a:ext cx="1970691" cy="1355834"/>
          </a:xfrm>
          <a:prstGeom prst="cloud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PENSAR </a:t>
            </a:r>
            <a:endParaRPr lang="es-ES" b="1" dirty="0"/>
          </a:p>
        </p:txBody>
      </p:sp>
      <p:sp>
        <p:nvSpPr>
          <p:cNvPr id="21" name="Explosión 2 20"/>
          <p:cNvSpPr/>
          <p:nvPr/>
        </p:nvSpPr>
        <p:spPr>
          <a:xfrm>
            <a:off x="8071945" y="4650825"/>
            <a:ext cx="2222941" cy="1797269"/>
          </a:xfrm>
          <a:prstGeom prst="irregularSeal2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>
                <a:solidFill>
                  <a:srgbClr val="C00000"/>
                </a:solidFill>
              </a:rPr>
              <a:t>IDEAS</a:t>
            </a:r>
            <a:endParaRPr lang="es-ES" b="1" dirty="0">
              <a:solidFill>
                <a:srgbClr val="C00000"/>
              </a:solidFill>
            </a:endParaRPr>
          </a:p>
        </p:txBody>
      </p:sp>
      <p:cxnSp>
        <p:nvCxnSpPr>
          <p:cNvPr id="26" name="Conector recto de flecha 25"/>
          <p:cNvCxnSpPr/>
          <p:nvPr/>
        </p:nvCxnSpPr>
        <p:spPr>
          <a:xfrm>
            <a:off x="6826469" y="5596759"/>
            <a:ext cx="1245476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V="1">
            <a:off x="9049407" y="4004422"/>
            <a:ext cx="7881" cy="69370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echa curvada hacia abajo 29"/>
          <p:cNvSpPr/>
          <p:nvPr/>
        </p:nvSpPr>
        <p:spPr>
          <a:xfrm>
            <a:off x="3541688" y="1906073"/>
            <a:ext cx="4919732" cy="616398"/>
          </a:xfrm>
          <a:prstGeom prst="curvedDownArrow">
            <a:avLst>
              <a:gd name="adj1" fmla="val 20887"/>
              <a:gd name="adj2" fmla="val 98951"/>
              <a:gd name="adj3" fmla="val 37536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1" name="Marcador de número de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0986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8" grpId="0" animBg="1"/>
      <p:bldP spid="19" grpId="0" animBg="1"/>
      <p:bldP spid="21" grpId="0" animBg="1"/>
      <p:bldP spid="3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672114" y="493486"/>
            <a:ext cx="4760686" cy="711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800" b="1" dirty="0" smtClean="0">
                <a:solidFill>
                  <a:srgbClr val="FFFF00"/>
                </a:solidFill>
              </a:rPr>
              <a:t>PLAN DE ACCIÓN</a:t>
            </a:r>
            <a:endParaRPr lang="es-ES" sz="2800" b="1" dirty="0">
              <a:solidFill>
                <a:srgbClr val="FFFF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30</a:t>
            </a:fld>
            <a:endParaRPr lang="es-ES" noProof="0"/>
          </a:p>
        </p:txBody>
      </p:sp>
      <p:sp>
        <p:nvSpPr>
          <p:cNvPr id="5" name="Elipse 4"/>
          <p:cNvSpPr/>
          <p:nvPr/>
        </p:nvSpPr>
        <p:spPr>
          <a:xfrm>
            <a:off x="4876800" y="3091536"/>
            <a:ext cx="2496457" cy="2278743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PLAN DE ACCIÓN</a:t>
            </a:r>
            <a:endParaRPr lang="es-ES" dirty="0"/>
          </a:p>
        </p:txBody>
      </p:sp>
      <p:sp>
        <p:nvSpPr>
          <p:cNvPr id="6" name="Llamada ovalada 5"/>
          <p:cNvSpPr/>
          <p:nvPr/>
        </p:nvSpPr>
        <p:spPr>
          <a:xfrm>
            <a:off x="6502400" y="1770742"/>
            <a:ext cx="2206172" cy="1001486"/>
          </a:xfrm>
          <a:prstGeom prst="wedgeEllipseCallout">
            <a:avLst>
              <a:gd name="adj1" fmla="val -39649"/>
              <a:gd name="adj2" fmla="val 90502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Define</a:t>
            </a:r>
            <a:r>
              <a:rPr lang="es-419" dirty="0" smtClean="0"/>
              <a:t> Responsabilidades</a:t>
            </a:r>
            <a:endParaRPr lang="es-ES" dirty="0"/>
          </a:p>
        </p:txBody>
      </p:sp>
      <p:sp>
        <p:nvSpPr>
          <p:cNvPr id="7" name="Llamada ovalada 6"/>
          <p:cNvSpPr/>
          <p:nvPr/>
        </p:nvSpPr>
        <p:spPr>
          <a:xfrm>
            <a:off x="8193309" y="3505200"/>
            <a:ext cx="2206172" cy="1001486"/>
          </a:xfrm>
          <a:prstGeom prst="wedgeEllipseCallout">
            <a:avLst>
              <a:gd name="adj1" fmla="val -82412"/>
              <a:gd name="adj2" fmla="val 25285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Clarifia Prioridades</a:t>
            </a:r>
            <a:endParaRPr lang="es-ES" dirty="0"/>
          </a:p>
        </p:txBody>
      </p:sp>
      <p:sp>
        <p:nvSpPr>
          <p:cNvPr id="8" name="Llamada ovalada 7"/>
          <p:cNvSpPr/>
          <p:nvPr/>
        </p:nvSpPr>
        <p:spPr>
          <a:xfrm>
            <a:off x="7511140" y="5435599"/>
            <a:ext cx="2206172" cy="1001486"/>
          </a:xfrm>
          <a:prstGeom prst="wedgeEllipseCallout">
            <a:avLst>
              <a:gd name="adj1" fmla="val -75175"/>
              <a:gd name="adj2" fmla="val -83412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Delimitan Tareas</a:t>
            </a:r>
            <a:endParaRPr lang="es-ES" dirty="0"/>
          </a:p>
        </p:txBody>
      </p:sp>
      <p:sp>
        <p:nvSpPr>
          <p:cNvPr id="9" name="Llamada ovalada 8"/>
          <p:cNvSpPr/>
          <p:nvPr/>
        </p:nvSpPr>
        <p:spPr>
          <a:xfrm>
            <a:off x="2779486" y="5566228"/>
            <a:ext cx="2206172" cy="1001486"/>
          </a:xfrm>
          <a:prstGeom prst="wedgeEllipseCallout">
            <a:avLst>
              <a:gd name="adj1" fmla="val 71534"/>
              <a:gd name="adj2" fmla="val -8630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Uso Racional de R</a:t>
            </a:r>
            <a:r>
              <a:rPr lang="es-ES" dirty="0" smtClean="0"/>
              <a:t>e</a:t>
            </a:r>
            <a:r>
              <a:rPr lang="es-419" dirty="0" smtClean="0"/>
              <a:t>cursos </a:t>
            </a:r>
            <a:endParaRPr lang="es-ES" dirty="0"/>
          </a:p>
        </p:txBody>
      </p:sp>
      <p:sp>
        <p:nvSpPr>
          <p:cNvPr id="10" name="Llamada ovalada 9"/>
          <p:cNvSpPr/>
          <p:nvPr/>
        </p:nvSpPr>
        <p:spPr>
          <a:xfrm>
            <a:off x="1705425" y="3606800"/>
            <a:ext cx="2206172" cy="1001486"/>
          </a:xfrm>
          <a:prstGeom prst="wedgeEllipseCallout">
            <a:avLst>
              <a:gd name="adj1" fmla="val 89298"/>
              <a:gd name="adj2" fmla="val -802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Ordena el Proceso</a:t>
            </a:r>
            <a:endParaRPr lang="es-ES" dirty="0"/>
          </a:p>
        </p:txBody>
      </p:sp>
      <p:sp>
        <p:nvSpPr>
          <p:cNvPr id="11" name="Llamada ovalada 10"/>
          <p:cNvSpPr/>
          <p:nvPr/>
        </p:nvSpPr>
        <p:spPr>
          <a:xfrm>
            <a:off x="2692398" y="1690914"/>
            <a:ext cx="2206172" cy="1001486"/>
          </a:xfrm>
          <a:prstGeom prst="wedgeEllipseCallout">
            <a:avLst>
              <a:gd name="adj1" fmla="val 66930"/>
              <a:gd name="adj2" fmla="val 110792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Define</a:t>
            </a:r>
            <a:r>
              <a:rPr lang="es-419" dirty="0" smtClean="0"/>
              <a:t> Tiempos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659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31</a:t>
            </a:fld>
            <a:endParaRPr lang="es-ES" noProof="0"/>
          </a:p>
        </p:txBody>
      </p:sp>
      <p:sp>
        <p:nvSpPr>
          <p:cNvPr id="3" name="Rectángulo redondeado 2"/>
          <p:cNvSpPr/>
          <p:nvPr/>
        </p:nvSpPr>
        <p:spPr>
          <a:xfrm>
            <a:off x="3817255" y="493486"/>
            <a:ext cx="4760686" cy="711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800" b="1" dirty="0" smtClean="0">
                <a:solidFill>
                  <a:srgbClr val="FFFF00"/>
                </a:solidFill>
              </a:rPr>
              <a:t>PLAN DE ACCIÓN</a:t>
            </a:r>
            <a:endParaRPr lang="es-ES" sz="2800" b="1" dirty="0">
              <a:solidFill>
                <a:srgbClr val="FFFF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570517" y="1494970"/>
            <a:ext cx="5660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H</a:t>
            </a:r>
            <a:r>
              <a:rPr lang="es-419" sz="2000" b="1" dirty="0" smtClean="0"/>
              <a:t>erramienta de planificación que se emplea para la gestión y control de tareas o de proyectos.</a:t>
            </a:r>
            <a:endParaRPr lang="es-ES" sz="2000" b="1" dirty="0"/>
          </a:p>
        </p:txBody>
      </p:sp>
      <p:sp>
        <p:nvSpPr>
          <p:cNvPr id="5" name="Rectángulo redondeado 4"/>
          <p:cNvSpPr/>
          <p:nvPr/>
        </p:nvSpPr>
        <p:spPr>
          <a:xfrm>
            <a:off x="2757714" y="3458349"/>
            <a:ext cx="2931886" cy="369455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ANÁLISIS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2764971" y="4060692"/>
            <a:ext cx="2931886" cy="369455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OBJETIVOS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2750460" y="4699321"/>
            <a:ext cx="2931886" cy="369455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ACTIVIDADES</a:t>
            </a:r>
            <a:endParaRPr lang="es-ES" dirty="0"/>
          </a:p>
        </p:txBody>
      </p:sp>
      <p:sp>
        <p:nvSpPr>
          <p:cNvPr id="8" name="Rectángulo redondeado 7"/>
          <p:cNvSpPr/>
          <p:nvPr/>
        </p:nvSpPr>
        <p:spPr>
          <a:xfrm>
            <a:off x="4826002" y="5337950"/>
            <a:ext cx="2931886" cy="369455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RESPONSABILIDADES</a:t>
            </a:r>
            <a:endParaRPr lang="es-ES" dirty="0"/>
          </a:p>
        </p:txBody>
      </p:sp>
      <p:sp>
        <p:nvSpPr>
          <p:cNvPr id="9" name="Rectángulo redondeado 8"/>
          <p:cNvSpPr/>
          <p:nvPr/>
        </p:nvSpPr>
        <p:spPr>
          <a:xfrm>
            <a:off x="6741886" y="3465609"/>
            <a:ext cx="2931886" cy="369455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RECURSOS</a:t>
            </a:r>
            <a:endParaRPr lang="es-ES" dirty="0"/>
          </a:p>
        </p:txBody>
      </p:sp>
      <p:sp>
        <p:nvSpPr>
          <p:cNvPr id="10" name="Rectángulo redondeado 9"/>
          <p:cNvSpPr/>
          <p:nvPr/>
        </p:nvSpPr>
        <p:spPr>
          <a:xfrm>
            <a:off x="6741887" y="4075206"/>
            <a:ext cx="2931886" cy="369455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PLAZOS</a:t>
            </a:r>
            <a:endParaRPr lang="es-ES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6756399" y="4684803"/>
            <a:ext cx="2931886" cy="369455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AJUSTES - CONTROL</a:t>
            </a:r>
            <a:endParaRPr lang="es-ES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4673599" y="2583545"/>
            <a:ext cx="2931886" cy="406400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000" b="1" dirty="0" smtClean="0"/>
              <a:t>Componentes :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6935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32</a:t>
            </a:fld>
            <a:endParaRPr lang="es-ES" noProof="0"/>
          </a:p>
        </p:txBody>
      </p:sp>
      <p:sp>
        <p:nvSpPr>
          <p:cNvPr id="3" name="CuadroTexto 2"/>
          <p:cNvSpPr txBox="1"/>
          <p:nvPr/>
        </p:nvSpPr>
        <p:spPr>
          <a:xfrm>
            <a:off x="3534229" y="856345"/>
            <a:ext cx="5109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000" b="1" dirty="0" smtClean="0">
                <a:solidFill>
                  <a:srgbClr val="FFFF00"/>
                </a:solidFill>
              </a:rPr>
              <a:t>CONSTRUCCION DE OBJETIVOS PARA LOS </a:t>
            </a:r>
          </a:p>
          <a:p>
            <a:pPr algn="ctr"/>
            <a:r>
              <a:rPr lang="es-419" sz="2000" b="1" dirty="0" smtClean="0">
                <a:solidFill>
                  <a:srgbClr val="FFFF00"/>
                </a:solidFill>
              </a:rPr>
              <a:t>PLANES DE ACCIÓN</a:t>
            </a:r>
            <a:endParaRPr lang="es-ES" sz="2000" b="1" dirty="0">
              <a:solidFill>
                <a:srgbClr val="FFFF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1674585" y="2438400"/>
            <a:ext cx="2046514" cy="9579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>
                <a:solidFill>
                  <a:srgbClr val="C00000"/>
                </a:solidFill>
              </a:rPr>
              <a:t>OBJETIVOS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5" name="Llamada de nube 4"/>
          <p:cNvSpPr/>
          <p:nvPr/>
        </p:nvSpPr>
        <p:spPr>
          <a:xfrm>
            <a:off x="6667500" y="2191658"/>
            <a:ext cx="3889829" cy="1625600"/>
          </a:xfrm>
          <a:prstGeom prst="cloudCallout">
            <a:avLst>
              <a:gd name="adj1" fmla="val -98818"/>
              <a:gd name="adj2" fmla="val -625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C00000"/>
                </a:solidFill>
              </a:rPr>
              <a:t>Aquello</a:t>
            </a:r>
            <a:r>
              <a:rPr lang="es-419" sz="2000" b="1" dirty="0" smtClean="0">
                <a:solidFill>
                  <a:srgbClr val="C00000"/>
                </a:solidFill>
              </a:rPr>
              <a:t> que queremos alcanzar </a:t>
            </a: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6" name="Cerrar llave 5"/>
          <p:cNvSpPr/>
          <p:nvPr/>
        </p:nvSpPr>
        <p:spPr>
          <a:xfrm rot="5400000">
            <a:off x="5074557" y="2195284"/>
            <a:ext cx="508000" cy="3708402"/>
          </a:xfrm>
          <a:prstGeom prst="rightBrace">
            <a:avLst>
              <a:gd name="adj1" fmla="val 42619"/>
              <a:gd name="adj2" fmla="val 50000"/>
            </a:avLst>
          </a:prstGeom>
          <a:ln w="28575"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4243614" y="4644571"/>
            <a:ext cx="2264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b="1" dirty="0" smtClean="0">
                <a:solidFill>
                  <a:srgbClr val="FFFF00"/>
                </a:solidFill>
              </a:rPr>
              <a:t>OBJETIVOS</a:t>
            </a:r>
          </a:p>
          <a:p>
            <a:pPr algn="ctr"/>
            <a:endParaRPr lang="es-419" sz="2400" b="1" dirty="0">
              <a:solidFill>
                <a:srgbClr val="FFFF00"/>
              </a:solidFill>
            </a:endParaRPr>
          </a:p>
          <a:p>
            <a:pPr algn="ctr"/>
            <a:r>
              <a:rPr lang="es-419" sz="2400" b="1" dirty="0" smtClean="0">
                <a:solidFill>
                  <a:srgbClr val="FFFF00"/>
                </a:solidFill>
              </a:rPr>
              <a:t> SMART</a:t>
            </a:r>
            <a:endParaRPr lang="es-E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2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33</a:t>
            </a:fld>
            <a:endParaRPr lang="es-ES" noProof="0"/>
          </a:p>
        </p:txBody>
      </p:sp>
      <p:sp>
        <p:nvSpPr>
          <p:cNvPr id="3" name="CuadroTexto 2"/>
          <p:cNvSpPr txBox="1"/>
          <p:nvPr/>
        </p:nvSpPr>
        <p:spPr>
          <a:xfrm>
            <a:off x="3991429" y="711202"/>
            <a:ext cx="5109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000" b="1" dirty="0" smtClean="0">
                <a:solidFill>
                  <a:srgbClr val="FFFF00"/>
                </a:solidFill>
              </a:rPr>
              <a:t>CONSTRUCCION DE OBJETIVOS PARA LOS </a:t>
            </a:r>
          </a:p>
          <a:p>
            <a:pPr algn="ctr"/>
            <a:r>
              <a:rPr lang="es-419" sz="2000" b="1" dirty="0" smtClean="0">
                <a:solidFill>
                  <a:srgbClr val="FFFF00"/>
                </a:solidFill>
              </a:rPr>
              <a:t>PLANES DE ACCIÓN</a:t>
            </a:r>
            <a:endParaRPr lang="es-ES" sz="2000" b="1" dirty="0">
              <a:solidFill>
                <a:srgbClr val="FFFF00"/>
              </a:solidFill>
            </a:endParaRPr>
          </a:p>
        </p:txBody>
      </p:sp>
      <p:sp>
        <p:nvSpPr>
          <p:cNvPr id="7" name="Flecha derecha 6"/>
          <p:cNvSpPr/>
          <p:nvPr/>
        </p:nvSpPr>
        <p:spPr>
          <a:xfrm>
            <a:off x="4136573" y="2090053"/>
            <a:ext cx="624114" cy="127725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1683660" y="2148112"/>
            <a:ext cx="2177142" cy="116114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>
                <a:solidFill>
                  <a:srgbClr val="700000"/>
                </a:solidFill>
              </a:rPr>
              <a:t>OBJETIVOS</a:t>
            </a:r>
            <a:endParaRPr lang="es-ES" b="1" dirty="0">
              <a:solidFill>
                <a:srgbClr val="7000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181602" y="2351312"/>
            <a:ext cx="2307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 smtClean="0"/>
              <a:t>S M A R T</a:t>
            </a:r>
            <a:endParaRPr lang="es-ES" sz="2800" b="1" dirty="0"/>
          </a:p>
        </p:txBody>
      </p:sp>
      <p:cxnSp>
        <p:nvCxnSpPr>
          <p:cNvPr id="11" name="Conector angular 10"/>
          <p:cNvCxnSpPr/>
          <p:nvPr/>
        </p:nvCxnSpPr>
        <p:spPr>
          <a:xfrm>
            <a:off x="6574974" y="2874532"/>
            <a:ext cx="798287" cy="434723"/>
          </a:xfrm>
          <a:prstGeom prst="bentConnector3">
            <a:avLst>
              <a:gd name="adj1" fmla="val 90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r 15"/>
          <p:cNvCxnSpPr>
            <a:stCxn id="9" idx="2"/>
          </p:cNvCxnSpPr>
          <p:nvPr/>
        </p:nvCxnSpPr>
        <p:spPr>
          <a:xfrm rot="16200000" flipH="1">
            <a:off x="6390270" y="2819750"/>
            <a:ext cx="928209" cy="103777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/>
          <p:nvPr/>
        </p:nvCxnSpPr>
        <p:spPr>
          <a:xfrm rot="16200000" flipH="1">
            <a:off x="5958116" y="2910815"/>
            <a:ext cx="1451433" cy="1378861"/>
          </a:xfrm>
          <a:prstGeom prst="bentConnector3">
            <a:avLst>
              <a:gd name="adj1" fmla="val 101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/>
          <p:nvPr/>
        </p:nvCxnSpPr>
        <p:spPr>
          <a:xfrm rot="16200000" flipH="1">
            <a:off x="5502378" y="2992809"/>
            <a:ext cx="1974650" cy="1738088"/>
          </a:xfrm>
          <a:prstGeom prst="bentConnector3">
            <a:avLst>
              <a:gd name="adj1" fmla="val 99982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r 34"/>
          <p:cNvCxnSpPr/>
          <p:nvPr/>
        </p:nvCxnSpPr>
        <p:spPr>
          <a:xfrm rot="16200000" flipH="1">
            <a:off x="5152925" y="3019319"/>
            <a:ext cx="2365128" cy="2075544"/>
          </a:xfrm>
          <a:prstGeom prst="bentConnector3">
            <a:avLst>
              <a:gd name="adj1" fmla="val 100322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/>
          <p:cNvSpPr txBox="1"/>
          <p:nvPr/>
        </p:nvSpPr>
        <p:spPr>
          <a:xfrm>
            <a:off x="7445832" y="3614056"/>
            <a:ext cx="134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R</a:t>
            </a:r>
            <a:r>
              <a:rPr lang="es-419" b="1" dirty="0" smtClean="0">
                <a:solidFill>
                  <a:srgbClr val="FFFF00"/>
                </a:solidFill>
              </a:rPr>
              <a:t>EALISTI</a:t>
            </a:r>
            <a:r>
              <a:rPr lang="es-419" b="1" dirty="0" smtClean="0"/>
              <a:t>C</a:t>
            </a:r>
            <a:endParaRPr lang="es-ES" b="1" dirty="0"/>
          </a:p>
        </p:txBody>
      </p:sp>
      <p:sp>
        <p:nvSpPr>
          <p:cNvPr id="44" name="CuadroTexto 43"/>
          <p:cNvSpPr txBox="1"/>
          <p:nvPr/>
        </p:nvSpPr>
        <p:spPr>
          <a:xfrm>
            <a:off x="7438576" y="5058228"/>
            <a:ext cx="134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S</a:t>
            </a:r>
            <a:r>
              <a:rPr lang="es-419" b="1" dirty="0" smtClean="0">
                <a:solidFill>
                  <a:srgbClr val="FFFF00"/>
                </a:solidFill>
              </a:rPr>
              <a:t>PECIFI</a:t>
            </a:r>
            <a:r>
              <a:rPr lang="es-419" b="1" dirty="0" smtClean="0"/>
              <a:t>C</a:t>
            </a:r>
            <a:endParaRPr lang="es-ES" b="1" dirty="0"/>
          </a:p>
        </p:txBody>
      </p:sp>
      <p:sp>
        <p:nvSpPr>
          <p:cNvPr id="45" name="CuadroTexto 44"/>
          <p:cNvSpPr txBox="1"/>
          <p:nvPr/>
        </p:nvSpPr>
        <p:spPr>
          <a:xfrm>
            <a:off x="7431322" y="4122058"/>
            <a:ext cx="164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A</a:t>
            </a:r>
            <a:r>
              <a:rPr lang="es-419" b="1" dirty="0" smtClean="0">
                <a:solidFill>
                  <a:srgbClr val="FFFF00"/>
                </a:solidFill>
              </a:rPr>
              <a:t>TTAINABL</a:t>
            </a:r>
            <a:r>
              <a:rPr lang="es-419" b="1" dirty="0" smtClean="0"/>
              <a:t>E</a:t>
            </a:r>
            <a:endParaRPr lang="es-ES" b="1" dirty="0"/>
          </a:p>
        </p:txBody>
      </p:sp>
      <p:sp>
        <p:nvSpPr>
          <p:cNvPr id="46" name="CuadroTexto 45"/>
          <p:cNvSpPr txBox="1"/>
          <p:nvPr/>
        </p:nvSpPr>
        <p:spPr>
          <a:xfrm>
            <a:off x="7424061" y="3084284"/>
            <a:ext cx="134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T </a:t>
            </a:r>
            <a:r>
              <a:rPr lang="es-419" b="1" dirty="0" smtClean="0">
                <a:solidFill>
                  <a:srgbClr val="FFFF00"/>
                </a:solidFill>
              </a:rPr>
              <a:t>I M E</a:t>
            </a:r>
            <a:endParaRPr lang="es-ES" b="1" dirty="0">
              <a:solidFill>
                <a:srgbClr val="FFFF00"/>
              </a:solidFill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7445834" y="4630056"/>
            <a:ext cx="1695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M</a:t>
            </a:r>
            <a:r>
              <a:rPr lang="es-419" b="1" dirty="0" smtClean="0">
                <a:solidFill>
                  <a:srgbClr val="FFFF00"/>
                </a:solidFill>
              </a:rPr>
              <a:t>EASURABL</a:t>
            </a:r>
            <a:r>
              <a:rPr lang="es-419" b="1" dirty="0" smtClean="0"/>
              <a:t>E</a:t>
            </a:r>
            <a:endParaRPr lang="es-ES" b="1" dirty="0"/>
          </a:p>
        </p:txBody>
      </p:sp>
      <p:sp>
        <p:nvSpPr>
          <p:cNvPr id="48" name="CuadroTexto 47"/>
          <p:cNvSpPr txBox="1"/>
          <p:nvPr/>
        </p:nvSpPr>
        <p:spPr>
          <a:xfrm>
            <a:off x="8922623" y="3038245"/>
            <a:ext cx="41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=</a:t>
            </a:r>
            <a:endParaRPr lang="es-ES" sz="2400" b="1" dirty="0"/>
          </a:p>
        </p:txBody>
      </p:sp>
      <p:sp>
        <p:nvSpPr>
          <p:cNvPr id="49" name="CuadroTexto 48"/>
          <p:cNvSpPr txBox="1"/>
          <p:nvPr/>
        </p:nvSpPr>
        <p:spPr>
          <a:xfrm>
            <a:off x="8915369" y="3553501"/>
            <a:ext cx="41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=</a:t>
            </a:r>
            <a:endParaRPr lang="es-ES" sz="2400" b="1" dirty="0"/>
          </a:p>
        </p:txBody>
      </p:sp>
      <p:sp>
        <p:nvSpPr>
          <p:cNvPr id="50" name="CuadroTexto 49"/>
          <p:cNvSpPr txBox="1"/>
          <p:nvPr/>
        </p:nvSpPr>
        <p:spPr>
          <a:xfrm>
            <a:off x="8922622" y="4039728"/>
            <a:ext cx="41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=</a:t>
            </a:r>
            <a:endParaRPr lang="es-ES" sz="2400" b="1" dirty="0"/>
          </a:p>
        </p:txBody>
      </p:sp>
      <p:sp>
        <p:nvSpPr>
          <p:cNvPr id="51" name="CuadroTexto 50"/>
          <p:cNvSpPr txBox="1"/>
          <p:nvPr/>
        </p:nvSpPr>
        <p:spPr>
          <a:xfrm>
            <a:off x="8929880" y="4554989"/>
            <a:ext cx="41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=</a:t>
            </a:r>
            <a:endParaRPr lang="es-ES" sz="2400" b="1" dirty="0"/>
          </a:p>
        </p:txBody>
      </p:sp>
      <p:sp>
        <p:nvSpPr>
          <p:cNvPr id="52" name="CuadroTexto 51"/>
          <p:cNvSpPr txBox="1"/>
          <p:nvPr/>
        </p:nvSpPr>
        <p:spPr>
          <a:xfrm>
            <a:off x="8937139" y="5012185"/>
            <a:ext cx="41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=</a:t>
            </a:r>
            <a:endParaRPr lang="es-ES" sz="2400" b="1" dirty="0"/>
          </a:p>
        </p:txBody>
      </p:sp>
      <p:sp>
        <p:nvSpPr>
          <p:cNvPr id="53" name="CuadroTexto 52"/>
          <p:cNvSpPr txBox="1"/>
          <p:nvPr/>
        </p:nvSpPr>
        <p:spPr>
          <a:xfrm>
            <a:off x="9275492" y="3096305"/>
            <a:ext cx="1798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TEMPORALES</a:t>
            </a:r>
            <a:endParaRPr lang="es-ES" b="1" dirty="0"/>
          </a:p>
        </p:txBody>
      </p:sp>
      <p:sp>
        <p:nvSpPr>
          <p:cNvPr id="54" name="CuadroTexto 53"/>
          <p:cNvSpPr txBox="1"/>
          <p:nvPr/>
        </p:nvSpPr>
        <p:spPr>
          <a:xfrm>
            <a:off x="9282752" y="3626074"/>
            <a:ext cx="1798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REALISTAS</a:t>
            </a:r>
            <a:endParaRPr lang="es-ES" b="1" dirty="0"/>
          </a:p>
        </p:txBody>
      </p:sp>
      <p:sp>
        <p:nvSpPr>
          <p:cNvPr id="55" name="CuadroTexto 54"/>
          <p:cNvSpPr txBox="1"/>
          <p:nvPr/>
        </p:nvSpPr>
        <p:spPr>
          <a:xfrm>
            <a:off x="9260976" y="4112301"/>
            <a:ext cx="196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ALCANZABLES</a:t>
            </a:r>
            <a:endParaRPr lang="es-ES" b="1" dirty="0"/>
          </a:p>
        </p:txBody>
      </p:sp>
      <p:sp>
        <p:nvSpPr>
          <p:cNvPr id="56" name="CuadroTexto 55"/>
          <p:cNvSpPr txBox="1"/>
          <p:nvPr/>
        </p:nvSpPr>
        <p:spPr>
          <a:xfrm>
            <a:off x="9282750" y="4613045"/>
            <a:ext cx="1798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MEDIBLES</a:t>
            </a:r>
            <a:endParaRPr lang="es-ES" b="1" dirty="0"/>
          </a:p>
        </p:txBody>
      </p:sp>
      <p:sp>
        <p:nvSpPr>
          <p:cNvPr id="57" name="CuadroTexto 56"/>
          <p:cNvSpPr txBox="1"/>
          <p:nvPr/>
        </p:nvSpPr>
        <p:spPr>
          <a:xfrm>
            <a:off x="9290007" y="5070248"/>
            <a:ext cx="1798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ESPECIFICOS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5810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34</a:t>
            </a:fld>
            <a:endParaRPr lang="es-ES" noProof="0"/>
          </a:p>
        </p:txBody>
      </p:sp>
      <p:sp>
        <p:nvSpPr>
          <p:cNvPr id="3" name="CuadroTexto 2"/>
          <p:cNvSpPr txBox="1"/>
          <p:nvPr/>
        </p:nvSpPr>
        <p:spPr>
          <a:xfrm>
            <a:off x="3991429" y="711202"/>
            <a:ext cx="5109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000" b="1" dirty="0" smtClean="0">
                <a:solidFill>
                  <a:srgbClr val="FFFF00"/>
                </a:solidFill>
              </a:rPr>
              <a:t>CONSTRUCCION DE OBJETIVOS PARA LOS </a:t>
            </a:r>
          </a:p>
          <a:p>
            <a:pPr algn="ctr"/>
            <a:r>
              <a:rPr lang="es-419" sz="2000" b="1" dirty="0" smtClean="0">
                <a:solidFill>
                  <a:srgbClr val="FFFF00"/>
                </a:solidFill>
              </a:rPr>
              <a:t>PLANES DE ACCIÓN</a:t>
            </a:r>
            <a:endParaRPr lang="es-ES" sz="2000" b="1" dirty="0">
              <a:solidFill>
                <a:srgbClr val="FFFF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73943" y="2307771"/>
            <a:ext cx="2728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 smtClean="0"/>
              <a:t>EJEMPLO DE OBJETIVO NO SMART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5892800" y="2307771"/>
            <a:ext cx="3976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 smtClean="0"/>
              <a:t>Promover    el   desarrollo   de   la cultura ancestral de mi localidad</a:t>
            </a:r>
            <a:endParaRPr lang="es-ES" sz="20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966687" y="3795491"/>
            <a:ext cx="2728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 smtClean="0"/>
              <a:t>EJEMPLO DE OBJETIVO SMART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5885544" y="3809997"/>
            <a:ext cx="4187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 smtClean="0"/>
              <a:t>Incrementar en 25 % el flujo turístico de mi conunidad    para   promover el desarrollo   de la cultura ancestral de mi localidad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4921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35</a:t>
            </a:fld>
            <a:endParaRPr lang="es-ES" noProof="0"/>
          </a:p>
        </p:txBody>
      </p:sp>
      <p:sp>
        <p:nvSpPr>
          <p:cNvPr id="3" name="Rectángulo redondeado 2"/>
          <p:cNvSpPr/>
          <p:nvPr/>
        </p:nvSpPr>
        <p:spPr>
          <a:xfrm>
            <a:off x="3672114" y="666911"/>
            <a:ext cx="4760686" cy="711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800" b="1" dirty="0" smtClean="0">
                <a:solidFill>
                  <a:srgbClr val="FFFF00"/>
                </a:solidFill>
              </a:rPr>
              <a:t>PLAN DE ACCIÓN  - UNO</a:t>
            </a:r>
            <a:endParaRPr lang="es-ES" sz="2800" b="1" dirty="0">
              <a:solidFill>
                <a:srgbClr val="FFFF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699658" y="2274237"/>
            <a:ext cx="68942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419" sz="2000" dirty="0" smtClean="0"/>
              <a:t>Idea de Emprendimiento</a:t>
            </a:r>
          </a:p>
          <a:p>
            <a:pPr marL="342900" indent="-342900">
              <a:buAutoNum type="arabicPeriod"/>
            </a:pPr>
            <a:r>
              <a:rPr lang="es-419" sz="2000" dirty="0" smtClean="0"/>
              <a:t>Objetivos a Conseguir</a:t>
            </a:r>
          </a:p>
          <a:p>
            <a:pPr marL="342900" indent="-342900">
              <a:buAutoNum type="arabicPeriod"/>
            </a:pPr>
            <a:r>
              <a:rPr lang="es-419" sz="2000" dirty="0" smtClean="0"/>
              <a:t>Definición  Público Objetivo</a:t>
            </a:r>
            <a:endParaRPr lang="es-ES" sz="2000" dirty="0" smtClean="0"/>
          </a:p>
          <a:p>
            <a:pPr marL="342900" indent="-342900">
              <a:buAutoNum type="arabicPeriod"/>
            </a:pPr>
            <a:r>
              <a:rPr lang="es-419" sz="2000" dirty="0" smtClean="0"/>
              <a:t>R</a:t>
            </a:r>
            <a:r>
              <a:rPr lang="es-ES" sz="2000" dirty="0" smtClean="0"/>
              <a:t>e</a:t>
            </a:r>
            <a:r>
              <a:rPr lang="es-419" sz="2000" dirty="0" smtClean="0"/>
              <a:t>cursos para el desarrollo del Emprendimiento</a:t>
            </a:r>
          </a:p>
          <a:p>
            <a:pPr marL="342900" indent="-342900">
              <a:buAutoNum type="arabicPeriod"/>
            </a:pPr>
            <a:r>
              <a:rPr lang="es-419" sz="2000" dirty="0" smtClean="0"/>
              <a:t>Elaboración de un Cronograma </a:t>
            </a:r>
          </a:p>
          <a:p>
            <a:pPr marL="342900" indent="-342900">
              <a:buAutoNum type="arabicPeriod"/>
            </a:pPr>
            <a:r>
              <a:rPr lang="es-419" sz="2000" dirty="0" smtClean="0"/>
              <a:t>Ejecución del Plan de Acción</a:t>
            </a:r>
          </a:p>
          <a:p>
            <a:pPr marL="342900" indent="-342900">
              <a:buAutoNum type="arabicPeriod"/>
            </a:pPr>
            <a:r>
              <a:rPr lang="es-419" sz="2000" dirty="0" smtClean="0"/>
              <a:t>Proceso de E</a:t>
            </a:r>
            <a:r>
              <a:rPr lang="es-ES" sz="2000" dirty="0" smtClean="0"/>
              <a:t>v</a:t>
            </a:r>
            <a:r>
              <a:rPr lang="es-419" sz="2000" dirty="0" smtClean="0"/>
              <a:t>aluación 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492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36</a:t>
            </a:fld>
            <a:endParaRPr lang="es-ES" noProof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40060"/>
              </p:ext>
            </p:extLst>
          </p:nvPr>
        </p:nvGraphicFramePr>
        <p:xfrm>
          <a:off x="709441" y="1876097"/>
          <a:ext cx="10691144" cy="431975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70880"/>
                <a:gridCol w="1220102"/>
                <a:gridCol w="1326861"/>
                <a:gridCol w="1281108"/>
                <a:gridCol w="1281108"/>
                <a:gridCol w="1204851"/>
                <a:gridCol w="1586132"/>
                <a:gridCol w="1220102"/>
              </a:tblGrid>
              <a:tr h="3927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A dónde </a:t>
                      </a:r>
                      <a:r>
                        <a:rPr lang="es-ES" sz="1600" u="none" strike="noStrike" dirty="0" smtClean="0">
                          <a:effectLst/>
                        </a:rPr>
                        <a:t>queremos </a:t>
                      </a:r>
                      <a:r>
                        <a:rPr lang="es-ES" sz="1600" u="none" strike="noStrike" dirty="0">
                          <a:effectLst/>
                        </a:rPr>
                        <a:t>llegar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Objetivos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Qué?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Cómo?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Con qué?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Ordenar Cronológicamente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Quién ?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27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Inicio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Fin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270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Objetivo General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Objetivo Específico 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27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27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27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Objetivo Específico 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27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27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27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Objetivo Específico 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27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27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3672114" y="493486"/>
            <a:ext cx="4760686" cy="711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800" b="1" dirty="0" smtClean="0">
                <a:solidFill>
                  <a:srgbClr val="FFFF00"/>
                </a:solidFill>
              </a:rPr>
              <a:t>PLAN DE ACCIÓN  - UNO</a:t>
            </a:r>
            <a:endParaRPr lang="es-E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37</a:t>
            </a:fld>
            <a:endParaRPr lang="es-ES" noProof="0"/>
          </a:p>
        </p:txBody>
      </p:sp>
      <p:sp>
        <p:nvSpPr>
          <p:cNvPr id="3" name="Rectángulo redondeado 2"/>
          <p:cNvSpPr/>
          <p:nvPr/>
        </p:nvSpPr>
        <p:spPr>
          <a:xfrm>
            <a:off x="3672114" y="493486"/>
            <a:ext cx="4760686" cy="711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800" b="1" dirty="0" smtClean="0">
                <a:solidFill>
                  <a:srgbClr val="FFFF00"/>
                </a:solidFill>
              </a:rPr>
              <a:t>PLAN DE ACCIÓN  - DOS</a:t>
            </a:r>
            <a:endParaRPr lang="es-ES" sz="2800" b="1" dirty="0">
              <a:solidFill>
                <a:srgbClr val="FFFF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343955" y="2073500"/>
            <a:ext cx="70962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sz="2000" b="1" dirty="0" smtClean="0"/>
              <a:t>Idea</a:t>
            </a:r>
            <a:endParaRPr lang="es-419" sz="2000" b="1" dirty="0" smtClean="0"/>
          </a:p>
          <a:p>
            <a:pPr marL="342900" indent="-342900">
              <a:buAutoNum type="arabicPeriod"/>
            </a:pPr>
            <a:r>
              <a:rPr lang="es-419" sz="2000" b="1" dirty="0" smtClean="0"/>
              <a:t>Público Objetivo – Mercado</a:t>
            </a:r>
          </a:p>
          <a:p>
            <a:pPr marL="342900" indent="-342900">
              <a:buAutoNum type="arabicPeriod"/>
            </a:pPr>
            <a:r>
              <a:rPr lang="es-419" sz="2000" b="1" dirty="0" smtClean="0"/>
              <a:t>Objetivos</a:t>
            </a:r>
          </a:p>
          <a:p>
            <a:pPr marL="342900" indent="-342900">
              <a:buAutoNum type="arabicPeriod"/>
            </a:pPr>
            <a:r>
              <a:rPr lang="es-419" sz="2000" b="1" dirty="0" smtClean="0"/>
              <a:t>Estrategia</a:t>
            </a:r>
          </a:p>
          <a:p>
            <a:pPr marL="342900" indent="-342900">
              <a:buAutoNum type="arabicPeriod"/>
            </a:pPr>
            <a:r>
              <a:rPr lang="es-419" sz="2000" b="1" dirty="0" smtClean="0"/>
              <a:t>R</a:t>
            </a:r>
            <a:r>
              <a:rPr lang="es-ES" sz="2000" b="1" dirty="0" smtClean="0"/>
              <a:t>e</a:t>
            </a:r>
            <a:r>
              <a:rPr lang="es-419" sz="2000" b="1" dirty="0" smtClean="0"/>
              <a:t>cursos </a:t>
            </a:r>
          </a:p>
          <a:p>
            <a:pPr marL="342900" indent="-342900">
              <a:buAutoNum type="arabicPeriod"/>
            </a:pPr>
            <a:r>
              <a:rPr lang="es-419" sz="2000" b="1" dirty="0" smtClean="0"/>
              <a:t>Quién hace qué – R</a:t>
            </a:r>
            <a:r>
              <a:rPr lang="es-ES" sz="2000" b="1" dirty="0" smtClean="0"/>
              <a:t>e</a:t>
            </a:r>
            <a:r>
              <a:rPr lang="es-419" sz="2000" b="1" dirty="0" smtClean="0"/>
              <a:t>sponsabilidades</a:t>
            </a:r>
          </a:p>
          <a:p>
            <a:pPr marL="342900" indent="-342900">
              <a:buAutoNum type="arabicPeriod"/>
            </a:pPr>
            <a:r>
              <a:rPr lang="es-419" sz="2000" b="1" dirty="0" smtClean="0"/>
              <a:t>Hacer el Diagrama de Gantt</a:t>
            </a:r>
          </a:p>
          <a:p>
            <a:pPr marL="342900" indent="-342900">
              <a:buAutoNum type="arabicPeriod"/>
            </a:pPr>
            <a:r>
              <a:rPr lang="es-419" sz="2000" b="1" dirty="0" smtClean="0"/>
              <a:t>Ejecutar el Plan </a:t>
            </a:r>
          </a:p>
          <a:p>
            <a:pPr marL="342900" indent="-342900">
              <a:buAutoNum type="arabicPeriod"/>
            </a:pPr>
            <a:r>
              <a:rPr lang="es-419" sz="2000" b="1" dirty="0" smtClean="0"/>
              <a:t>Evaluar  </a:t>
            </a:r>
          </a:p>
          <a:p>
            <a:pPr marL="342900" indent="-342900"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08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38</a:t>
            </a:fld>
            <a:endParaRPr lang="es-ES" noProof="0"/>
          </a:p>
        </p:txBody>
      </p:sp>
      <p:sp>
        <p:nvSpPr>
          <p:cNvPr id="3" name="Rectángulo redondeado 2"/>
          <p:cNvSpPr/>
          <p:nvPr/>
        </p:nvSpPr>
        <p:spPr>
          <a:xfrm>
            <a:off x="3672114" y="493486"/>
            <a:ext cx="4760686" cy="711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800" b="1" dirty="0" smtClean="0">
                <a:solidFill>
                  <a:srgbClr val="FFFF00"/>
                </a:solidFill>
              </a:rPr>
              <a:t>PLAN DE ACCIÓN  - DOS</a:t>
            </a:r>
            <a:endParaRPr lang="es-E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370483"/>
              </p:ext>
            </p:extLst>
          </p:nvPr>
        </p:nvGraphicFramePr>
        <p:xfrm>
          <a:off x="553792" y="2019294"/>
          <a:ext cx="10972920" cy="432999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536386"/>
                <a:gridCol w="542542"/>
                <a:gridCol w="515415"/>
                <a:gridCol w="528980"/>
                <a:gridCol w="569669"/>
                <a:gridCol w="515415"/>
                <a:gridCol w="542542"/>
                <a:gridCol w="569669"/>
                <a:gridCol w="556106"/>
                <a:gridCol w="556106"/>
                <a:gridCol w="542542"/>
                <a:gridCol w="528980"/>
                <a:gridCol w="542542"/>
                <a:gridCol w="447599"/>
                <a:gridCol w="461161"/>
                <a:gridCol w="542542"/>
                <a:gridCol w="474724"/>
              </a:tblGrid>
              <a:tr h="309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ACTIVIDADES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MES  1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MES  2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MES  3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. .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92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SEM1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SEM2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SEM3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SEM 4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SEM1 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SEM2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SEM 3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SEM4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SEM 1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SEM2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SEM3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SEM4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ACTIVIDAD 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Tarea 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Tarea 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. . 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ACTIVIDAD  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Tarea 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Tarea 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. . .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28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7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39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120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2632841" y="3121572"/>
            <a:ext cx="1876097" cy="1040525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QUÉ </a:t>
            </a:r>
            <a:endParaRPr lang="es-ES" dirty="0"/>
          </a:p>
        </p:txBody>
      </p:sp>
      <p:sp>
        <p:nvSpPr>
          <p:cNvPr id="3" name="Llamada ovalada 2"/>
          <p:cNvSpPr/>
          <p:nvPr/>
        </p:nvSpPr>
        <p:spPr>
          <a:xfrm>
            <a:off x="5722886" y="1876105"/>
            <a:ext cx="4493173" cy="2159875"/>
          </a:xfrm>
          <a:prstGeom prst="wedgeEllipseCallout">
            <a:avLst>
              <a:gd name="adj1" fmla="val -69956"/>
              <a:gd name="adj2" fmla="val 30383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PENSAR </a:t>
            </a:r>
            <a:endParaRPr lang="es-ES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7984901" y="3657600"/>
            <a:ext cx="0" cy="1442434"/>
          </a:xfrm>
          <a:prstGeom prst="straightConnector1">
            <a:avLst/>
          </a:prstGeom>
          <a:ln w="57150">
            <a:solidFill>
              <a:srgbClr val="92D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xplosión 1 6"/>
          <p:cNvSpPr/>
          <p:nvPr/>
        </p:nvSpPr>
        <p:spPr>
          <a:xfrm>
            <a:off x="7018983" y="5241701"/>
            <a:ext cx="1996225" cy="1481071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>
                <a:solidFill>
                  <a:srgbClr val="C00000"/>
                </a:solidFill>
              </a:rPr>
              <a:t>IDEAS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128344" y="788497"/>
            <a:ext cx="82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 smtClean="0"/>
              <a:t>IDENTIFICANDO OPORTUNIDADES DE EMPRENDIMIENTO 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4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4436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21228" y="862884"/>
            <a:ext cx="8293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 smtClean="0">
                <a:solidFill>
                  <a:srgbClr val="FFFF00"/>
                </a:solidFill>
              </a:rPr>
              <a:t>IDENTIFICANDO OPORTUNIDADES DE EMPRENDIMIENTOS</a:t>
            </a:r>
            <a:endParaRPr lang="es-ES" sz="2400" b="1" dirty="0">
              <a:solidFill>
                <a:srgbClr val="FFFF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421229" y="1442432"/>
            <a:ext cx="6207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 smtClean="0">
                <a:solidFill>
                  <a:srgbClr val="FFFF00"/>
                </a:solidFill>
              </a:rPr>
              <a:t>METODOLOGIA  PARA IDENTIFICAR IDEAS</a:t>
            </a:r>
            <a:endParaRPr lang="es-ES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33770777"/>
              </p:ext>
            </p:extLst>
          </p:nvPr>
        </p:nvGraphicFramePr>
        <p:xfrm>
          <a:off x="2508522" y="2099255"/>
          <a:ext cx="6661239" cy="4464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5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601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052291" y="824244"/>
            <a:ext cx="6645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 smtClean="0">
                <a:solidFill>
                  <a:srgbClr val="FFFF00"/>
                </a:solidFill>
              </a:rPr>
              <a:t>PASO 1  : GENERACIÓN DE IDEAS DE NEGOCIOS </a:t>
            </a:r>
            <a:endParaRPr lang="es-ES" sz="2400" b="1" dirty="0">
              <a:solidFill>
                <a:srgbClr val="FFFF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23847" y="1686909"/>
            <a:ext cx="4840014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s-419" b="1" dirty="0">
              <a:solidFill>
                <a:srgbClr val="700000"/>
              </a:solidFill>
            </a:endParaRPr>
          </a:p>
          <a:p>
            <a:r>
              <a:rPr lang="es-419" b="1" dirty="0" smtClean="0">
                <a:solidFill>
                  <a:srgbClr val="700000"/>
                </a:solidFill>
              </a:rPr>
              <a:t>A. LLUVIA DE IDEAS</a:t>
            </a:r>
          </a:p>
          <a:p>
            <a:endParaRPr lang="es-419" dirty="0" smtClean="0">
              <a:solidFill>
                <a:srgbClr val="7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6</a:t>
            </a:fld>
            <a:endParaRPr lang="es-ES" noProof="0"/>
          </a:p>
        </p:txBody>
      </p:sp>
      <p:sp>
        <p:nvSpPr>
          <p:cNvPr id="2" name="Elipse 1"/>
          <p:cNvSpPr/>
          <p:nvPr/>
        </p:nvSpPr>
        <p:spPr>
          <a:xfrm>
            <a:off x="3606082" y="3631840"/>
            <a:ext cx="1390918" cy="862885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TEMA </a:t>
            </a:r>
            <a:endParaRPr lang="es-ES" b="1" dirty="0"/>
          </a:p>
        </p:txBody>
      </p:sp>
      <p:sp>
        <p:nvSpPr>
          <p:cNvPr id="7" name="Elipse 6"/>
          <p:cNvSpPr/>
          <p:nvPr/>
        </p:nvSpPr>
        <p:spPr>
          <a:xfrm>
            <a:off x="7377449" y="2135743"/>
            <a:ext cx="1390918" cy="862885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IDEA  1</a:t>
            </a:r>
            <a:endParaRPr lang="es-ES" b="1" dirty="0"/>
          </a:p>
        </p:txBody>
      </p:sp>
      <p:sp>
        <p:nvSpPr>
          <p:cNvPr id="8" name="Elipse 7"/>
          <p:cNvSpPr/>
          <p:nvPr/>
        </p:nvSpPr>
        <p:spPr>
          <a:xfrm>
            <a:off x="7388182" y="3189668"/>
            <a:ext cx="1390918" cy="862885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IDEA   2 </a:t>
            </a:r>
            <a:endParaRPr lang="es-ES" b="1" dirty="0"/>
          </a:p>
        </p:txBody>
      </p:sp>
      <p:sp>
        <p:nvSpPr>
          <p:cNvPr id="9" name="Elipse 8"/>
          <p:cNvSpPr/>
          <p:nvPr/>
        </p:nvSpPr>
        <p:spPr>
          <a:xfrm>
            <a:off x="7386032" y="4269344"/>
            <a:ext cx="1390918" cy="86288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IDEA   3 </a:t>
            </a:r>
            <a:endParaRPr lang="es-ES" b="1" dirty="0"/>
          </a:p>
        </p:txBody>
      </p:sp>
      <p:sp>
        <p:nvSpPr>
          <p:cNvPr id="10" name="Elipse 9"/>
          <p:cNvSpPr/>
          <p:nvPr/>
        </p:nvSpPr>
        <p:spPr>
          <a:xfrm>
            <a:off x="7383887" y="5567965"/>
            <a:ext cx="1390918" cy="862885"/>
          </a:xfrm>
          <a:prstGeom prst="ellipse">
            <a:avLst/>
          </a:prstGeom>
          <a:solidFill>
            <a:srgbClr val="66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IDEA   n </a:t>
            </a:r>
            <a:endParaRPr lang="es-ES" b="1" dirty="0"/>
          </a:p>
        </p:txBody>
      </p:sp>
      <p:cxnSp>
        <p:nvCxnSpPr>
          <p:cNvPr id="11" name="Conector recto de flecha 10"/>
          <p:cNvCxnSpPr>
            <a:endCxn id="7" idx="2"/>
          </p:cNvCxnSpPr>
          <p:nvPr/>
        </p:nvCxnSpPr>
        <p:spPr>
          <a:xfrm flipV="1">
            <a:off x="5138670" y="2567186"/>
            <a:ext cx="2238779" cy="1360871"/>
          </a:xfrm>
          <a:prstGeom prst="straightConnector1">
            <a:avLst/>
          </a:prstGeom>
          <a:ln w="28575">
            <a:solidFill>
              <a:srgbClr val="CCFF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endCxn id="8" idx="2"/>
          </p:cNvCxnSpPr>
          <p:nvPr/>
        </p:nvCxnSpPr>
        <p:spPr>
          <a:xfrm flipV="1">
            <a:off x="5138670" y="3621111"/>
            <a:ext cx="2249512" cy="431442"/>
          </a:xfrm>
          <a:prstGeom prst="straightConnector1">
            <a:avLst/>
          </a:prstGeom>
          <a:ln w="28575">
            <a:solidFill>
              <a:srgbClr val="CCFF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endCxn id="9" idx="2"/>
          </p:cNvCxnSpPr>
          <p:nvPr/>
        </p:nvCxnSpPr>
        <p:spPr>
          <a:xfrm>
            <a:off x="5138670" y="4178300"/>
            <a:ext cx="2247362" cy="522487"/>
          </a:xfrm>
          <a:prstGeom prst="straightConnector1">
            <a:avLst/>
          </a:prstGeom>
          <a:ln w="28575">
            <a:solidFill>
              <a:srgbClr val="CCFF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5138670" y="4307444"/>
            <a:ext cx="2264179" cy="1547256"/>
          </a:xfrm>
          <a:prstGeom prst="straightConnector1">
            <a:avLst/>
          </a:prstGeom>
          <a:ln w="28575">
            <a:solidFill>
              <a:srgbClr val="CCFF3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/>
          <p:cNvSpPr/>
          <p:nvPr/>
        </p:nvSpPr>
        <p:spPr>
          <a:xfrm>
            <a:off x="6996253" y="4119097"/>
            <a:ext cx="2198547" cy="2624603"/>
          </a:xfrm>
          <a:prstGeom prst="ellipse">
            <a:avLst/>
          </a:prstGeom>
          <a:noFill/>
          <a:ln>
            <a:solidFill>
              <a:srgbClr val="CCFF33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/>
          <p:cNvSpPr txBox="1"/>
          <p:nvPr/>
        </p:nvSpPr>
        <p:spPr>
          <a:xfrm>
            <a:off x="9329489" y="5106829"/>
            <a:ext cx="1821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</a:rPr>
              <a:t>I</a:t>
            </a:r>
            <a:r>
              <a:rPr lang="es-419" sz="2000" b="1" dirty="0" smtClean="0">
                <a:solidFill>
                  <a:srgbClr val="FFFF00"/>
                </a:solidFill>
              </a:rPr>
              <a:t>deas Seleccionadas</a:t>
            </a:r>
            <a:endParaRPr lang="es-E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4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52291" y="824244"/>
            <a:ext cx="6645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 smtClean="0"/>
              <a:t>PASO 1  : GENERACIÓN DE IDEAS DE NEGOCIOS </a:t>
            </a:r>
            <a:endParaRPr lang="es-ES" sz="24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655379" y="1481957"/>
            <a:ext cx="4840014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s-419" b="1" dirty="0" smtClean="0">
              <a:solidFill>
                <a:srgbClr val="700000"/>
              </a:solidFill>
            </a:endParaRPr>
          </a:p>
          <a:p>
            <a:r>
              <a:rPr lang="es-419" b="1" dirty="0" smtClean="0">
                <a:solidFill>
                  <a:srgbClr val="700000"/>
                </a:solidFill>
              </a:rPr>
              <a:t>B. REVISIÓN DE PUBLICACIONES</a:t>
            </a:r>
          </a:p>
          <a:p>
            <a:endParaRPr lang="es-419" dirty="0" smtClean="0">
              <a:solidFill>
                <a:srgbClr val="700000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1560791" y="4502109"/>
            <a:ext cx="2238703" cy="1261241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PERIÓDICOS</a:t>
            </a:r>
            <a:endParaRPr lang="es-ES" dirty="0"/>
          </a:p>
        </p:txBody>
      </p:sp>
      <p:sp>
        <p:nvSpPr>
          <p:cNvPr id="8" name="Elipse 7"/>
          <p:cNvSpPr/>
          <p:nvPr/>
        </p:nvSpPr>
        <p:spPr>
          <a:xfrm>
            <a:off x="7262638" y="4141085"/>
            <a:ext cx="2238703" cy="1261241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REVISTAS</a:t>
            </a:r>
            <a:endParaRPr lang="es-ES" dirty="0"/>
          </a:p>
        </p:txBody>
      </p:sp>
      <p:sp>
        <p:nvSpPr>
          <p:cNvPr id="9" name="Elipse 8"/>
          <p:cNvSpPr/>
          <p:nvPr/>
        </p:nvSpPr>
        <p:spPr>
          <a:xfrm>
            <a:off x="4477400" y="5123808"/>
            <a:ext cx="2238703" cy="1261241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MEDIOS DIGITALES</a:t>
            </a:r>
            <a:endParaRPr lang="es-ES" dirty="0"/>
          </a:p>
        </p:txBody>
      </p:sp>
      <p:sp>
        <p:nvSpPr>
          <p:cNvPr id="10" name="Elipse 9"/>
          <p:cNvSpPr/>
          <p:nvPr/>
        </p:nvSpPr>
        <p:spPr>
          <a:xfrm>
            <a:off x="9002110" y="2764225"/>
            <a:ext cx="2238703" cy="1261241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2800" dirty="0" smtClean="0">
                <a:solidFill>
                  <a:srgbClr val="FFFF00"/>
                </a:solidFill>
              </a:rPr>
              <a:t>. . . </a:t>
            </a:r>
            <a:endParaRPr lang="es-ES" sz="2800" dirty="0">
              <a:solidFill>
                <a:srgbClr val="FFFF00"/>
              </a:solidFill>
            </a:endParaRPr>
          </a:p>
        </p:txBody>
      </p:sp>
      <p:cxnSp>
        <p:nvCxnSpPr>
          <p:cNvPr id="12" name="Conector recto de flecha 11"/>
          <p:cNvCxnSpPr/>
          <p:nvPr/>
        </p:nvCxnSpPr>
        <p:spPr>
          <a:xfrm flipH="1">
            <a:off x="2680142" y="2648607"/>
            <a:ext cx="1395244" cy="1702676"/>
          </a:xfrm>
          <a:prstGeom prst="straightConnector1">
            <a:avLst/>
          </a:prstGeom>
          <a:ln w="19050">
            <a:solidFill>
              <a:srgbClr val="CC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4075386" y="2648607"/>
            <a:ext cx="1521365" cy="2317531"/>
          </a:xfrm>
          <a:prstGeom prst="straightConnector1">
            <a:avLst/>
          </a:prstGeom>
          <a:ln w="19050">
            <a:solidFill>
              <a:srgbClr val="CC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4075386" y="2648607"/>
            <a:ext cx="4091152" cy="1492478"/>
          </a:xfrm>
          <a:prstGeom prst="straightConnector1">
            <a:avLst/>
          </a:prstGeom>
          <a:ln w="19050">
            <a:solidFill>
              <a:srgbClr val="CC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4075386" y="2648607"/>
            <a:ext cx="4926724" cy="630620"/>
          </a:xfrm>
          <a:prstGeom prst="straightConnector1">
            <a:avLst/>
          </a:prstGeom>
          <a:ln w="19050">
            <a:solidFill>
              <a:srgbClr val="CC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arcador de número de diapositiva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7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064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52291" y="824244"/>
            <a:ext cx="6645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 smtClean="0"/>
              <a:t>PASO 1  : GENERACIÓN DE IDEAS DE NEGOCIOS </a:t>
            </a:r>
            <a:endParaRPr lang="es-ES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655379" y="1481957"/>
            <a:ext cx="4840014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s-419" b="1" dirty="0" smtClean="0">
              <a:solidFill>
                <a:srgbClr val="700000"/>
              </a:solidFill>
            </a:endParaRPr>
          </a:p>
          <a:p>
            <a:r>
              <a:rPr lang="es-419" b="1" dirty="0">
                <a:solidFill>
                  <a:srgbClr val="700000"/>
                </a:solidFill>
              </a:rPr>
              <a:t>C</a:t>
            </a:r>
            <a:r>
              <a:rPr lang="es-419" b="1" dirty="0" smtClean="0">
                <a:solidFill>
                  <a:srgbClr val="700000"/>
                </a:solidFill>
              </a:rPr>
              <a:t>. RECURSOS NATURALES  - RR.NN.</a:t>
            </a:r>
          </a:p>
          <a:p>
            <a:endParaRPr lang="es-419" dirty="0" smtClean="0">
              <a:solidFill>
                <a:srgbClr val="700000"/>
              </a:solidFill>
            </a:endParaRPr>
          </a:p>
        </p:txBody>
      </p:sp>
      <p:pic>
        <p:nvPicPr>
          <p:cNvPr id="3074" name="Picture 2" descr="https://img.webme.com/pic/c/cajamarcadelperu/1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935" y="4064893"/>
            <a:ext cx="2601210" cy="220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que comen las vicun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673" y="4052193"/>
            <a:ext cx="2652673" cy="220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peru.info/Portals/0/Images/Productos/6/26-imagen-1058131620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935" y="1816993"/>
            <a:ext cx="2600496" cy="216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8</a:t>
            </a:fld>
            <a:endParaRPr lang="es-ES" noProof="0"/>
          </a:p>
        </p:txBody>
      </p:sp>
      <p:sp>
        <p:nvSpPr>
          <p:cNvPr id="3" name="CuadroTexto 2"/>
          <p:cNvSpPr txBox="1"/>
          <p:nvPr/>
        </p:nvSpPr>
        <p:spPr>
          <a:xfrm>
            <a:off x="2514600" y="2908300"/>
            <a:ext cx="121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sz="2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El Perú es uno de los 17 países megadiversos que existe en el Mundo</a:t>
            </a:r>
            <a:endParaRPr lang="es-ES" sz="20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52291" y="746970"/>
            <a:ext cx="6645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 smtClean="0"/>
              <a:t>PASO 1  : GENERACIÓN DE IDEAS DE NEGOCIOS </a:t>
            </a:r>
            <a:endParaRPr lang="es-ES" sz="24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655379" y="1481957"/>
            <a:ext cx="4840014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s-419" b="1" dirty="0" smtClean="0">
              <a:solidFill>
                <a:srgbClr val="700000"/>
              </a:solidFill>
            </a:endParaRPr>
          </a:p>
          <a:p>
            <a:r>
              <a:rPr lang="es-419" b="1" dirty="0" smtClean="0">
                <a:solidFill>
                  <a:srgbClr val="700000"/>
                </a:solidFill>
              </a:rPr>
              <a:t>D. RECURSOS DESECHABLES</a:t>
            </a:r>
          </a:p>
          <a:p>
            <a:endParaRPr lang="es-419" dirty="0" smtClean="0">
              <a:solidFill>
                <a:srgbClr val="700000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3060700" y="3680496"/>
            <a:ext cx="1675327" cy="991673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b="1" dirty="0" smtClean="0"/>
              <a:t>APLICACIÓN </a:t>
            </a:r>
          </a:p>
          <a:p>
            <a:pPr algn="ctr"/>
            <a:r>
              <a:rPr lang="es-419" sz="1400" b="1" dirty="0" smtClean="0"/>
              <a:t>3  R</a:t>
            </a:r>
            <a:endParaRPr lang="es-ES" sz="1400" b="1" dirty="0"/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4839058" y="3525949"/>
            <a:ext cx="1352281" cy="631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4851937" y="4247166"/>
            <a:ext cx="1326524" cy="536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4851937" y="4195650"/>
            <a:ext cx="13265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6461796" y="3216855"/>
            <a:ext cx="2575774" cy="47651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RECICLAR</a:t>
            </a:r>
            <a:endParaRPr lang="es-ES" b="1" dirty="0"/>
          </a:p>
        </p:txBody>
      </p:sp>
      <p:sp>
        <p:nvSpPr>
          <p:cNvPr id="14" name="Elipse 13"/>
          <p:cNvSpPr/>
          <p:nvPr/>
        </p:nvSpPr>
        <p:spPr>
          <a:xfrm>
            <a:off x="6433890" y="3961688"/>
            <a:ext cx="2575774" cy="47651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REUSAR</a:t>
            </a:r>
            <a:endParaRPr lang="es-ES" b="1" dirty="0"/>
          </a:p>
        </p:txBody>
      </p:sp>
      <p:sp>
        <p:nvSpPr>
          <p:cNvPr id="15" name="Elipse 14"/>
          <p:cNvSpPr/>
          <p:nvPr/>
        </p:nvSpPr>
        <p:spPr>
          <a:xfrm>
            <a:off x="6444621" y="4706511"/>
            <a:ext cx="2575774" cy="47651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 smtClean="0"/>
              <a:t>REDUCIR</a:t>
            </a:r>
            <a:endParaRPr lang="es-ES" b="1" dirty="0"/>
          </a:p>
        </p:txBody>
      </p:sp>
      <p:sp>
        <p:nvSpPr>
          <p:cNvPr id="17" name="Marcador de número de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D99DD2A-B520-4620-9B43-64B657BA2D42}" type="slidenum">
              <a:rPr lang="es-ES" noProof="0" smtClean="0"/>
              <a:t>9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1685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30104657_TF22736411" id="{07ABA09F-BA21-4F16-B3B3-A5FE395B42EA}" vid="{49B98D5B-02BC-479C-92E7-E4B17A9539B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3E21D3-7788-4819-8437-C5C4B0C5D46D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6dc4bcd6-49db-4c07-9060-8acfc67cef9f"/>
    <ds:schemaRef ds:uri="http://purl.org/dc/terms/"/>
    <ds:schemaRef ds:uri="fb0879af-3eba-417a-a55a-ffe6dcd6ca77"/>
    <ds:schemaRef ds:uri="http://schemas.openxmlformats.org/package/2006/metadata/core-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063CD11F-9FDB-4628-B708-63BFB2D681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BF972C-B81A-46A3-BFB2-A01F0B5DBC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Evento famoso en una presentación de historia</Template>
  <TotalTime>0</TotalTime>
  <Words>1902</Words>
  <Application>Microsoft Office PowerPoint</Application>
  <PresentationFormat>Panorámica</PresentationFormat>
  <Paragraphs>923</Paragraphs>
  <Slides>39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4" baseType="lpstr">
      <vt:lpstr>Arial</vt:lpstr>
      <vt:lpstr>Calibri</vt:lpstr>
      <vt:lpstr>Corbel</vt:lpstr>
      <vt:lpstr>Perpetua</vt:lpstr>
      <vt:lpstr>Celestial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2020-09-06T01:40:13Z</dcterms:created>
  <dcterms:modified xsi:type="dcterms:W3CDTF">2020-09-09T03:01:20Z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