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9" r:id="rId2"/>
    <p:sldMasterId id="2147483676" r:id="rId3"/>
  </p:sldMasterIdLst>
  <p:notesMasterIdLst>
    <p:notesMasterId r:id="rId49"/>
  </p:notesMasterIdLst>
  <p:sldIdLst>
    <p:sldId id="264" r:id="rId4"/>
    <p:sldId id="266" r:id="rId5"/>
    <p:sldId id="267" r:id="rId6"/>
    <p:sldId id="276" r:id="rId7"/>
    <p:sldId id="277" r:id="rId8"/>
    <p:sldId id="278" r:id="rId9"/>
    <p:sldId id="279" r:id="rId10"/>
    <p:sldId id="281" r:id="rId11"/>
    <p:sldId id="283" r:id="rId12"/>
    <p:sldId id="282" r:id="rId13"/>
    <p:sldId id="316" r:id="rId14"/>
    <p:sldId id="284" r:id="rId15"/>
    <p:sldId id="285" r:id="rId16"/>
    <p:sldId id="317" r:id="rId17"/>
    <p:sldId id="288" r:id="rId18"/>
    <p:sldId id="298" r:id="rId19"/>
    <p:sldId id="299" r:id="rId20"/>
    <p:sldId id="318" r:id="rId21"/>
    <p:sldId id="287" r:id="rId22"/>
    <p:sldId id="302" r:id="rId23"/>
    <p:sldId id="319" r:id="rId24"/>
    <p:sldId id="286" r:id="rId25"/>
    <p:sldId id="303" r:id="rId26"/>
    <p:sldId id="320" r:id="rId27"/>
    <p:sldId id="289" r:id="rId28"/>
    <p:sldId id="304" r:id="rId29"/>
    <p:sldId id="305" r:id="rId30"/>
    <p:sldId id="321" r:id="rId31"/>
    <p:sldId id="290" r:id="rId32"/>
    <p:sldId id="306" r:id="rId33"/>
    <p:sldId id="307" r:id="rId34"/>
    <p:sldId id="322" r:id="rId35"/>
    <p:sldId id="291" r:id="rId36"/>
    <p:sldId id="308" r:id="rId37"/>
    <p:sldId id="323" r:id="rId38"/>
    <p:sldId id="292" r:id="rId39"/>
    <p:sldId id="294" r:id="rId40"/>
    <p:sldId id="293" r:id="rId41"/>
    <p:sldId id="310" r:id="rId42"/>
    <p:sldId id="311" r:id="rId43"/>
    <p:sldId id="312" r:id="rId44"/>
    <p:sldId id="314" r:id="rId45"/>
    <p:sldId id="313" r:id="rId46"/>
    <p:sldId id="315" r:id="rId47"/>
    <p:sldId id="324" r:id="rId4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FFFF99"/>
    <a:srgbClr val="CC66FF"/>
    <a:srgbClr val="CCCCFF"/>
    <a:srgbClr val="99FF99"/>
    <a:srgbClr val="CC6600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>
        <p:scale>
          <a:sx n="50" d="100"/>
          <a:sy n="50" d="100"/>
        </p:scale>
        <p:origin x="148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1787D-252A-4F02-B44C-C9C78AEE7D5D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8B3448DA-FB76-4607-8A39-E130A6BCDC1F}">
      <dgm:prSet phldrT="[Texto]" custT="1"/>
      <dgm:spPr/>
      <dgm:t>
        <a:bodyPr/>
        <a:lstStyle/>
        <a:p>
          <a:r>
            <a:rPr lang="es-MX" sz="1600" b="1"/>
            <a:t>AISLAMIENTO</a:t>
          </a:r>
          <a:endParaRPr lang="es-PE" sz="1600" b="1" dirty="0"/>
        </a:p>
      </dgm:t>
    </dgm:pt>
    <dgm:pt modelId="{2AA69DCA-8A35-46D2-A3A1-3EAEA8274E45}" type="parTrans" cxnId="{079E65F6-7900-4105-89BA-16738A46FE7F}">
      <dgm:prSet/>
      <dgm:spPr/>
      <dgm:t>
        <a:bodyPr/>
        <a:lstStyle/>
        <a:p>
          <a:endParaRPr lang="es-PE"/>
        </a:p>
      </dgm:t>
    </dgm:pt>
    <dgm:pt modelId="{BE344884-B8C3-419E-BD76-F726B60F18B6}" type="sibTrans" cxnId="{079E65F6-7900-4105-89BA-16738A46FE7F}">
      <dgm:prSet/>
      <dgm:spPr/>
      <dgm:t>
        <a:bodyPr/>
        <a:lstStyle/>
        <a:p>
          <a:endParaRPr lang="es-PE"/>
        </a:p>
      </dgm:t>
    </dgm:pt>
    <dgm:pt modelId="{B641EEBA-DA1D-47EA-B618-995F61594F73}">
      <dgm:prSet phldrT="[Texto]" custT="1"/>
      <dgm:spPr/>
      <dgm:t>
        <a:bodyPr/>
        <a:lstStyle/>
        <a:p>
          <a:r>
            <a:rPr lang="es-MX" sz="1400" dirty="0"/>
            <a:t>Cuando una persona con sintomatología, </a:t>
          </a:r>
          <a:r>
            <a:rPr lang="es-MX" sz="1400" b="1" dirty="0"/>
            <a:t>confirmada o no a la COVID-19</a:t>
          </a:r>
          <a:r>
            <a:rPr lang="es-MX" sz="1400" dirty="0"/>
            <a:t>, se le restringe el desplazamiento y se le separa de las personas sanas para evitar la diseminación de la infección por 14 días desde el inicio de los síntomas </a:t>
          </a:r>
          <a:endParaRPr lang="es-PE" sz="1400" dirty="0"/>
        </a:p>
      </dgm:t>
    </dgm:pt>
    <dgm:pt modelId="{D2468020-52E0-4D16-A744-64F579B1D5AD}" type="parTrans" cxnId="{DB496813-C65B-48BE-9C95-90038CB1134F}">
      <dgm:prSet/>
      <dgm:spPr/>
      <dgm:t>
        <a:bodyPr/>
        <a:lstStyle/>
        <a:p>
          <a:endParaRPr lang="es-PE"/>
        </a:p>
      </dgm:t>
    </dgm:pt>
    <dgm:pt modelId="{2F25F03B-88C8-495E-852C-8F2229EF7DAE}" type="sibTrans" cxnId="{DB496813-C65B-48BE-9C95-90038CB1134F}">
      <dgm:prSet/>
      <dgm:spPr/>
      <dgm:t>
        <a:bodyPr/>
        <a:lstStyle/>
        <a:p>
          <a:endParaRPr lang="es-PE"/>
        </a:p>
      </dgm:t>
    </dgm:pt>
    <dgm:pt modelId="{FBCA8037-E463-4552-836E-0AD515E8DA8E}">
      <dgm:prSet phldrT="[Texto]" custT="1"/>
      <dgm:spPr/>
      <dgm:t>
        <a:bodyPr/>
        <a:lstStyle/>
        <a:p>
          <a:r>
            <a:rPr lang="es-MX" sz="1600" b="1"/>
            <a:t>ALTA EPIDEMIOLÓGICA</a:t>
          </a:r>
          <a:endParaRPr lang="es-PE" sz="1600" b="1" dirty="0"/>
        </a:p>
      </dgm:t>
    </dgm:pt>
    <dgm:pt modelId="{B0EECCE7-9A71-42A1-99A9-FC572CAEC77D}" type="parTrans" cxnId="{509FFBDC-D5E4-4352-B539-1CDDE491EB8F}">
      <dgm:prSet/>
      <dgm:spPr/>
      <dgm:t>
        <a:bodyPr/>
        <a:lstStyle/>
        <a:p>
          <a:endParaRPr lang="es-PE"/>
        </a:p>
      </dgm:t>
    </dgm:pt>
    <dgm:pt modelId="{87B3705F-26DC-40DC-B836-D005B0CDED97}" type="sibTrans" cxnId="{509FFBDC-D5E4-4352-B539-1CDDE491EB8F}">
      <dgm:prSet/>
      <dgm:spPr/>
      <dgm:t>
        <a:bodyPr/>
        <a:lstStyle/>
        <a:p>
          <a:endParaRPr lang="es-PE"/>
        </a:p>
      </dgm:t>
    </dgm:pt>
    <dgm:pt modelId="{D215C48A-E768-431B-8E9F-B77955ADE267}">
      <dgm:prSet phldrT="[Texto]" custT="1"/>
      <dgm:spPr/>
      <dgm:t>
        <a:bodyPr/>
        <a:lstStyle/>
        <a:p>
          <a:r>
            <a:rPr lang="es-MX" sz="1400" dirty="0"/>
            <a:t>Alta pasado los 14 días del inicio de los síntomas</a:t>
          </a:r>
          <a:endParaRPr lang="es-PE" sz="1400" dirty="0"/>
        </a:p>
      </dgm:t>
    </dgm:pt>
    <dgm:pt modelId="{20A02E9F-EAFF-4109-B5C3-C10A6FF237C6}" type="parTrans" cxnId="{4F7E4649-D72E-44AC-A9E0-C7672CAEB336}">
      <dgm:prSet/>
      <dgm:spPr/>
      <dgm:t>
        <a:bodyPr/>
        <a:lstStyle/>
        <a:p>
          <a:endParaRPr lang="es-PE"/>
        </a:p>
      </dgm:t>
    </dgm:pt>
    <dgm:pt modelId="{E2847EEE-D50B-4AA4-8DF0-C02A865ADD69}" type="sibTrans" cxnId="{4F7E4649-D72E-44AC-A9E0-C7672CAEB336}">
      <dgm:prSet/>
      <dgm:spPr/>
      <dgm:t>
        <a:bodyPr/>
        <a:lstStyle/>
        <a:p>
          <a:endParaRPr lang="es-PE"/>
        </a:p>
      </dgm:t>
    </dgm:pt>
    <dgm:pt modelId="{C19D1D39-01A6-4401-BBA7-A62E11BEDFFB}">
      <dgm:prSet phldrT="[Texto]" custT="1"/>
      <dgm:spPr/>
      <dgm:t>
        <a:bodyPr/>
        <a:lstStyle/>
        <a:p>
          <a:r>
            <a:rPr lang="es-MX" sz="1600" b="1"/>
            <a:t>BARRERA FÍSICA EN EL TRABAJO</a:t>
          </a:r>
          <a:endParaRPr lang="es-PE" sz="1600" b="1" dirty="0"/>
        </a:p>
      </dgm:t>
    </dgm:pt>
    <dgm:pt modelId="{156E53DF-FE64-4C1F-8451-306712EA957B}" type="parTrans" cxnId="{FBB3131D-04F9-43DD-91AB-64BCF82F529C}">
      <dgm:prSet/>
      <dgm:spPr/>
      <dgm:t>
        <a:bodyPr/>
        <a:lstStyle/>
        <a:p>
          <a:endParaRPr lang="es-PE"/>
        </a:p>
      </dgm:t>
    </dgm:pt>
    <dgm:pt modelId="{C34512E9-C50E-41EB-AE2D-8366E63710AE}" type="sibTrans" cxnId="{FBB3131D-04F9-43DD-91AB-64BCF82F529C}">
      <dgm:prSet/>
      <dgm:spPr/>
      <dgm:t>
        <a:bodyPr/>
        <a:lstStyle/>
        <a:p>
          <a:endParaRPr lang="es-PE"/>
        </a:p>
      </dgm:t>
    </dgm:pt>
    <dgm:pt modelId="{1BB39182-DCF4-41E4-B0E4-210DE2C78E86}">
      <dgm:prSet phldrT="[Texto]" custT="1"/>
      <dgm:spPr/>
      <dgm:t>
        <a:bodyPr/>
        <a:lstStyle/>
        <a:p>
          <a:r>
            <a:rPr lang="es-MX" sz="1400" dirty="0"/>
            <a:t>Elementos que disminuyen el riesgo de contacto directo entre 2 o más personas.</a:t>
          </a:r>
          <a:endParaRPr lang="es-PE" sz="1400" dirty="0"/>
        </a:p>
      </dgm:t>
    </dgm:pt>
    <dgm:pt modelId="{9F0750B5-F5A4-42C7-8BC2-082F48BE7649}" type="parTrans" cxnId="{9044D1B3-4383-4715-AC64-D8222908A794}">
      <dgm:prSet/>
      <dgm:spPr/>
      <dgm:t>
        <a:bodyPr/>
        <a:lstStyle/>
        <a:p>
          <a:endParaRPr lang="es-PE"/>
        </a:p>
      </dgm:t>
    </dgm:pt>
    <dgm:pt modelId="{0A4462FC-F7A8-496B-9F3E-DFD86C12E954}" type="sibTrans" cxnId="{9044D1B3-4383-4715-AC64-D8222908A794}">
      <dgm:prSet/>
      <dgm:spPr/>
      <dgm:t>
        <a:bodyPr/>
        <a:lstStyle/>
        <a:p>
          <a:endParaRPr lang="es-PE"/>
        </a:p>
      </dgm:t>
    </dgm:pt>
    <dgm:pt modelId="{2F951532-BAA5-46D6-9BF0-A0FA8C495CC9}" type="pres">
      <dgm:prSet presAssocID="{FEE1787D-252A-4F02-B44C-C9C78AEE7D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A739FE4-4905-4CB2-AF5D-54E884B40CCF}" type="pres">
      <dgm:prSet presAssocID="{8B3448DA-FB76-4607-8A39-E130A6BCDC1F}" presName="parentLin" presStyleCnt="0"/>
      <dgm:spPr/>
    </dgm:pt>
    <dgm:pt modelId="{5EEA2504-404A-422F-8E14-326AE7A3B73D}" type="pres">
      <dgm:prSet presAssocID="{8B3448DA-FB76-4607-8A39-E130A6BCDC1F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E68BBD83-3DD9-4E49-A408-0E624421214F}" type="pres">
      <dgm:prSet presAssocID="{8B3448DA-FB76-4607-8A39-E130A6BCDC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9D76C6-064A-441E-B751-2401CB3814EB}" type="pres">
      <dgm:prSet presAssocID="{8B3448DA-FB76-4607-8A39-E130A6BCDC1F}" presName="negativeSpace" presStyleCnt="0"/>
      <dgm:spPr/>
    </dgm:pt>
    <dgm:pt modelId="{FBD65D1E-BDC3-4EAF-A3B9-8E4F7DCF1066}" type="pres">
      <dgm:prSet presAssocID="{8B3448DA-FB76-4607-8A39-E130A6BCDC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1D7E0A-5FBF-4E6C-88CC-C45F1E233A42}" type="pres">
      <dgm:prSet presAssocID="{BE344884-B8C3-419E-BD76-F726B60F18B6}" presName="spaceBetweenRectangles" presStyleCnt="0"/>
      <dgm:spPr/>
    </dgm:pt>
    <dgm:pt modelId="{F7581CE4-AB6F-4F87-B47A-D7C1D9599894}" type="pres">
      <dgm:prSet presAssocID="{FBCA8037-E463-4552-836E-0AD515E8DA8E}" presName="parentLin" presStyleCnt="0"/>
      <dgm:spPr/>
    </dgm:pt>
    <dgm:pt modelId="{98AA089A-8643-42D9-8E9C-70EE8B149CB4}" type="pres">
      <dgm:prSet presAssocID="{FBCA8037-E463-4552-836E-0AD515E8DA8E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429453CD-8EFD-42D3-AE36-AA4A028ABFE0}" type="pres">
      <dgm:prSet presAssocID="{FBCA8037-E463-4552-836E-0AD515E8DA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1CB27C-A219-4A0F-ABDF-587F5A5C557B}" type="pres">
      <dgm:prSet presAssocID="{FBCA8037-E463-4552-836E-0AD515E8DA8E}" presName="negativeSpace" presStyleCnt="0"/>
      <dgm:spPr/>
    </dgm:pt>
    <dgm:pt modelId="{91F49724-1802-4957-B453-E038F03C3899}" type="pres">
      <dgm:prSet presAssocID="{FBCA8037-E463-4552-836E-0AD515E8DA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593AEE-2414-4D57-B535-6C079CA5D2B2}" type="pres">
      <dgm:prSet presAssocID="{87B3705F-26DC-40DC-B836-D005B0CDED97}" presName="spaceBetweenRectangles" presStyleCnt="0"/>
      <dgm:spPr/>
    </dgm:pt>
    <dgm:pt modelId="{05DDAE8D-9AB7-48BE-8025-2E4C714C8D8D}" type="pres">
      <dgm:prSet presAssocID="{C19D1D39-01A6-4401-BBA7-A62E11BEDFFB}" presName="parentLin" presStyleCnt="0"/>
      <dgm:spPr/>
    </dgm:pt>
    <dgm:pt modelId="{19E673DA-00A4-4DAB-BAE3-CA7952030DE7}" type="pres">
      <dgm:prSet presAssocID="{C19D1D39-01A6-4401-BBA7-A62E11BEDFFB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0E5215DB-FA5E-4217-B2B4-BF0696F48A53}" type="pres">
      <dgm:prSet presAssocID="{C19D1D39-01A6-4401-BBA7-A62E11BEDF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9DD027-4579-4601-B1A6-D6AC22DBFC86}" type="pres">
      <dgm:prSet presAssocID="{C19D1D39-01A6-4401-BBA7-A62E11BEDFFB}" presName="negativeSpace" presStyleCnt="0"/>
      <dgm:spPr/>
    </dgm:pt>
    <dgm:pt modelId="{38ACABF1-9962-4F38-B53B-0E231C6C09B8}" type="pres">
      <dgm:prSet presAssocID="{C19D1D39-01A6-4401-BBA7-A62E11BEDFF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EE75A60-E6FF-495D-97D2-2202E83817E2}" type="presOf" srcId="{1BB39182-DCF4-41E4-B0E4-210DE2C78E86}" destId="{38ACABF1-9962-4F38-B53B-0E231C6C09B8}" srcOrd="0" destOrd="0" presId="urn:microsoft.com/office/officeart/2005/8/layout/list1"/>
    <dgm:cxn modelId="{8A35BC9C-FB9E-4D76-BE02-9D194A50FCC2}" type="presOf" srcId="{FEE1787D-252A-4F02-B44C-C9C78AEE7D5D}" destId="{2F951532-BAA5-46D6-9BF0-A0FA8C495CC9}" srcOrd="0" destOrd="0" presId="urn:microsoft.com/office/officeart/2005/8/layout/list1"/>
    <dgm:cxn modelId="{8BE1BD2C-0C51-4597-B1C5-4AA775E189F7}" type="presOf" srcId="{FBCA8037-E463-4552-836E-0AD515E8DA8E}" destId="{429453CD-8EFD-42D3-AE36-AA4A028ABFE0}" srcOrd="1" destOrd="0" presId="urn:microsoft.com/office/officeart/2005/8/layout/list1"/>
    <dgm:cxn modelId="{23685DEB-8A40-4D84-8385-ABFE0B2A90CD}" type="presOf" srcId="{D215C48A-E768-431B-8E9F-B77955ADE267}" destId="{91F49724-1802-4957-B453-E038F03C3899}" srcOrd="0" destOrd="0" presId="urn:microsoft.com/office/officeart/2005/8/layout/list1"/>
    <dgm:cxn modelId="{DB6DFA43-5274-4A75-B04C-7393EC1A41E2}" type="presOf" srcId="{FBCA8037-E463-4552-836E-0AD515E8DA8E}" destId="{98AA089A-8643-42D9-8E9C-70EE8B149CB4}" srcOrd="0" destOrd="0" presId="urn:microsoft.com/office/officeart/2005/8/layout/list1"/>
    <dgm:cxn modelId="{509FFBDC-D5E4-4352-B539-1CDDE491EB8F}" srcId="{FEE1787D-252A-4F02-B44C-C9C78AEE7D5D}" destId="{FBCA8037-E463-4552-836E-0AD515E8DA8E}" srcOrd="1" destOrd="0" parTransId="{B0EECCE7-9A71-42A1-99A9-FC572CAEC77D}" sibTransId="{87B3705F-26DC-40DC-B836-D005B0CDED97}"/>
    <dgm:cxn modelId="{079E65F6-7900-4105-89BA-16738A46FE7F}" srcId="{FEE1787D-252A-4F02-B44C-C9C78AEE7D5D}" destId="{8B3448DA-FB76-4607-8A39-E130A6BCDC1F}" srcOrd="0" destOrd="0" parTransId="{2AA69DCA-8A35-46D2-A3A1-3EAEA8274E45}" sibTransId="{BE344884-B8C3-419E-BD76-F726B60F18B6}"/>
    <dgm:cxn modelId="{4F7E4649-D72E-44AC-A9E0-C7672CAEB336}" srcId="{FBCA8037-E463-4552-836E-0AD515E8DA8E}" destId="{D215C48A-E768-431B-8E9F-B77955ADE267}" srcOrd="0" destOrd="0" parTransId="{20A02E9F-EAFF-4109-B5C3-C10A6FF237C6}" sibTransId="{E2847EEE-D50B-4AA4-8DF0-C02A865ADD69}"/>
    <dgm:cxn modelId="{F74D2F6A-9156-4F1D-ABDD-E08A51125281}" type="presOf" srcId="{C19D1D39-01A6-4401-BBA7-A62E11BEDFFB}" destId="{0E5215DB-FA5E-4217-B2B4-BF0696F48A53}" srcOrd="1" destOrd="0" presId="urn:microsoft.com/office/officeart/2005/8/layout/list1"/>
    <dgm:cxn modelId="{3CE8BFD8-B7C8-4E8B-B2E3-973572191D6E}" type="presOf" srcId="{B641EEBA-DA1D-47EA-B618-995F61594F73}" destId="{FBD65D1E-BDC3-4EAF-A3B9-8E4F7DCF1066}" srcOrd="0" destOrd="0" presId="urn:microsoft.com/office/officeart/2005/8/layout/list1"/>
    <dgm:cxn modelId="{6598491D-D8C4-40CB-86AE-40503FD467F5}" type="presOf" srcId="{C19D1D39-01A6-4401-BBA7-A62E11BEDFFB}" destId="{19E673DA-00A4-4DAB-BAE3-CA7952030DE7}" srcOrd="0" destOrd="0" presId="urn:microsoft.com/office/officeart/2005/8/layout/list1"/>
    <dgm:cxn modelId="{5ECC95DB-0D82-4B48-9269-A3B231A1D8F3}" type="presOf" srcId="{8B3448DA-FB76-4607-8A39-E130A6BCDC1F}" destId="{5EEA2504-404A-422F-8E14-326AE7A3B73D}" srcOrd="0" destOrd="0" presId="urn:microsoft.com/office/officeart/2005/8/layout/list1"/>
    <dgm:cxn modelId="{DB496813-C65B-48BE-9C95-90038CB1134F}" srcId="{8B3448DA-FB76-4607-8A39-E130A6BCDC1F}" destId="{B641EEBA-DA1D-47EA-B618-995F61594F73}" srcOrd="0" destOrd="0" parTransId="{D2468020-52E0-4D16-A744-64F579B1D5AD}" sibTransId="{2F25F03B-88C8-495E-852C-8F2229EF7DAE}"/>
    <dgm:cxn modelId="{FBB3131D-04F9-43DD-91AB-64BCF82F529C}" srcId="{FEE1787D-252A-4F02-B44C-C9C78AEE7D5D}" destId="{C19D1D39-01A6-4401-BBA7-A62E11BEDFFB}" srcOrd="2" destOrd="0" parTransId="{156E53DF-FE64-4C1F-8451-306712EA957B}" sibTransId="{C34512E9-C50E-41EB-AE2D-8366E63710AE}"/>
    <dgm:cxn modelId="{099C7618-1621-45E7-8A7C-FD112833C8E1}" type="presOf" srcId="{8B3448DA-FB76-4607-8A39-E130A6BCDC1F}" destId="{E68BBD83-3DD9-4E49-A408-0E624421214F}" srcOrd="1" destOrd="0" presId="urn:microsoft.com/office/officeart/2005/8/layout/list1"/>
    <dgm:cxn modelId="{9044D1B3-4383-4715-AC64-D8222908A794}" srcId="{C19D1D39-01A6-4401-BBA7-A62E11BEDFFB}" destId="{1BB39182-DCF4-41E4-B0E4-210DE2C78E86}" srcOrd="0" destOrd="0" parTransId="{9F0750B5-F5A4-42C7-8BC2-082F48BE7649}" sibTransId="{0A4462FC-F7A8-496B-9F3E-DFD86C12E954}"/>
    <dgm:cxn modelId="{07ECD636-22A3-4C5A-AD51-147795DA8E16}" type="presParOf" srcId="{2F951532-BAA5-46D6-9BF0-A0FA8C495CC9}" destId="{AA739FE4-4905-4CB2-AF5D-54E884B40CCF}" srcOrd="0" destOrd="0" presId="urn:microsoft.com/office/officeart/2005/8/layout/list1"/>
    <dgm:cxn modelId="{8DDFED42-282F-4EBD-A0E9-D7A2DBACCBB3}" type="presParOf" srcId="{AA739FE4-4905-4CB2-AF5D-54E884B40CCF}" destId="{5EEA2504-404A-422F-8E14-326AE7A3B73D}" srcOrd="0" destOrd="0" presId="urn:microsoft.com/office/officeart/2005/8/layout/list1"/>
    <dgm:cxn modelId="{8902E44C-B829-4F9E-B63B-A6254E52ECBA}" type="presParOf" srcId="{AA739FE4-4905-4CB2-AF5D-54E884B40CCF}" destId="{E68BBD83-3DD9-4E49-A408-0E624421214F}" srcOrd="1" destOrd="0" presId="urn:microsoft.com/office/officeart/2005/8/layout/list1"/>
    <dgm:cxn modelId="{EFAD82C0-E87F-468E-BFF8-380C34F75D4D}" type="presParOf" srcId="{2F951532-BAA5-46D6-9BF0-A0FA8C495CC9}" destId="{469D76C6-064A-441E-B751-2401CB3814EB}" srcOrd="1" destOrd="0" presId="urn:microsoft.com/office/officeart/2005/8/layout/list1"/>
    <dgm:cxn modelId="{6C351B45-DC7A-40D0-9B58-7FEB194A6CC4}" type="presParOf" srcId="{2F951532-BAA5-46D6-9BF0-A0FA8C495CC9}" destId="{FBD65D1E-BDC3-4EAF-A3B9-8E4F7DCF1066}" srcOrd="2" destOrd="0" presId="urn:microsoft.com/office/officeart/2005/8/layout/list1"/>
    <dgm:cxn modelId="{378D20FB-66F8-444A-B2BC-61223B808655}" type="presParOf" srcId="{2F951532-BAA5-46D6-9BF0-A0FA8C495CC9}" destId="{901D7E0A-5FBF-4E6C-88CC-C45F1E233A42}" srcOrd="3" destOrd="0" presId="urn:microsoft.com/office/officeart/2005/8/layout/list1"/>
    <dgm:cxn modelId="{B8265421-5EFE-4935-95DB-3E784744FAB6}" type="presParOf" srcId="{2F951532-BAA5-46D6-9BF0-A0FA8C495CC9}" destId="{F7581CE4-AB6F-4F87-B47A-D7C1D9599894}" srcOrd="4" destOrd="0" presId="urn:microsoft.com/office/officeart/2005/8/layout/list1"/>
    <dgm:cxn modelId="{14AED800-3D20-485B-8B10-ADFA7DDE8C5D}" type="presParOf" srcId="{F7581CE4-AB6F-4F87-B47A-D7C1D9599894}" destId="{98AA089A-8643-42D9-8E9C-70EE8B149CB4}" srcOrd="0" destOrd="0" presId="urn:microsoft.com/office/officeart/2005/8/layout/list1"/>
    <dgm:cxn modelId="{DC733841-6E79-476D-92FD-44495756CDE0}" type="presParOf" srcId="{F7581CE4-AB6F-4F87-B47A-D7C1D9599894}" destId="{429453CD-8EFD-42D3-AE36-AA4A028ABFE0}" srcOrd="1" destOrd="0" presId="urn:microsoft.com/office/officeart/2005/8/layout/list1"/>
    <dgm:cxn modelId="{F88AF04E-C5F1-48A0-94FD-89045AE16869}" type="presParOf" srcId="{2F951532-BAA5-46D6-9BF0-A0FA8C495CC9}" destId="{1C1CB27C-A219-4A0F-ABDF-587F5A5C557B}" srcOrd="5" destOrd="0" presId="urn:microsoft.com/office/officeart/2005/8/layout/list1"/>
    <dgm:cxn modelId="{DA65E0B2-C822-401E-89ED-C65A7F6F803E}" type="presParOf" srcId="{2F951532-BAA5-46D6-9BF0-A0FA8C495CC9}" destId="{91F49724-1802-4957-B453-E038F03C3899}" srcOrd="6" destOrd="0" presId="urn:microsoft.com/office/officeart/2005/8/layout/list1"/>
    <dgm:cxn modelId="{85B79FA3-6360-40B3-B81D-ECAB72AAF606}" type="presParOf" srcId="{2F951532-BAA5-46D6-9BF0-A0FA8C495CC9}" destId="{CD593AEE-2414-4D57-B535-6C079CA5D2B2}" srcOrd="7" destOrd="0" presId="urn:microsoft.com/office/officeart/2005/8/layout/list1"/>
    <dgm:cxn modelId="{5D5B8A6A-6673-4B36-B616-5073184BCB7C}" type="presParOf" srcId="{2F951532-BAA5-46D6-9BF0-A0FA8C495CC9}" destId="{05DDAE8D-9AB7-48BE-8025-2E4C714C8D8D}" srcOrd="8" destOrd="0" presId="urn:microsoft.com/office/officeart/2005/8/layout/list1"/>
    <dgm:cxn modelId="{09851F4F-94AA-4115-B4CF-B63DC4E7E03A}" type="presParOf" srcId="{05DDAE8D-9AB7-48BE-8025-2E4C714C8D8D}" destId="{19E673DA-00A4-4DAB-BAE3-CA7952030DE7}" srcOrd="0" destOrd="0" presId="urn:microsoft.com/office/officeart/2005/8/layout/list1"/>
    <dgm:cxn modelId="{736C6D7C-DDA2-45AC-B2AF-F8A3A6326D51}" type="presParOf" srcId="{05DDAE8D-9AB7-48BE-8025-2E4C714C8D8D}" destId="{0E5215DB-FA5E-4217-B2B4-BF0696F48A53}" srcOrd="1" destOrd="0" presId="urn:microsoft.com/office/officeart/2005/8/layout/list1"/>
    <dgm:cxn modelId="{5AAEEA60-49D2-4611-8EB3-EABF3CBE0C71}" type="presParOf" srcId="{2F951532-BAA5-46D6-9BF0-A0FA8C495CC9}" destId="{879DD027-4579-4601-B1A6-D6AC22DBFC86}" srcOrd="9" destOrd="0" presId="urn:microsoft.com/office/officeart/2005/8/layout/list1"/>
    <dgm:cxn modelId="{A50D3ADA-D484-4FEC-BC16-8D5F77253962}" type="presParOf" srcId="{2F951532-BAA5-46D6-9BF0-A0FA8C495CC9}" destId="{38ACABF1-9962-4F38-B53B-0E231C6C09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1787D-252A-4F02-B44C-C9C78AEE7D5D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8B3448DA-FB76-4607-8A39-E130A6BCDC1F}">
      <dgm:prSet phldrT="[Texto]" custT="1"/>
      <dgm:spPr/>
      <dgm:t>
        <a:bodyPr/>
        <a:lstStyle/>
        <a:p>
          <a:r>
            <a:rPr lang="es-MX" sz="1600" b="1" dirty="0"/>
            <a:t>CASO SOSPECHOSO</a:t>
          </a:r>
          <a:endParaRPr lang="es-PE" sz="1600" b="1" dirty="0"/>
        </a:p>
      </dgm:t>
    </dgm:pt>
    <dgm:pt modelId="{2AA69DCA-8A35-46D2-A3A1-3EAEA8274E45}" type="parTrans" cxnId="{079E65F6-7900-4105-89BA-16738A46FE7F}">
      <dgm:prSet/>
      <dgm:spPr/>
      <dgm:t>
        <a:bodyPr/>
        <a:lstStyle/>
        <a:p>
          <a:endParaRPr lang="es-PE"/>
        </a:p>
      </dgm:t>
    </dgm:pt>
    <dgm:pt modelId="{BE344884-B8C3-419E-BD76-F726B60F18B6}" type="sibTrans" cxnId="{079E65F6-7900-4105-89BA-16738A46FE7F}">
      <dgm:prSet/>
      <dgm:spPr/>
      <dgm:t>
        <a:bodyPr/>
        <a:lstStyle/>
        <a:p>
          <a:endParaRPr lang="es-PE"/>
        </a:p>
      </dgm:t>
    </dgm:pt>
    <dgm:pt modelId="{B641EEBA-DA1D-47EA-B618-995F61594F73}">
      <dgm:prSet phldrT="[Texto]" custT="1"/>
      <dgm:spPr/>
      <dgm:t>
        <a:bodyPr/>
        <a:lstStyle/>
        <a:p>
          <a:r>
            <a:rPr lang="es-MX" sz="1400" dirty="0"/>
            <a:t>De acuerdo a la alerta epidemiológica emitida por el CDC del MINSA vigente </a:t>
          </a:r>
          <a:endParaRPr lang="es-PE" sz="1400" dirty="0"/>
        </a:p>
      </dgm:t>
    </dgm:pt>
    <dgm:pt modelId="{D2468020-52E0-4D16-A744-64F579B1D5AD}" type="parTrans" cxnId="{DB496813-C65B-48BE-9C95-90038CB1134F}">
      <dgm:prSet/>
      <dgm:spPr/>
      <dgm:t>
        <a:bodyPr/>
        <a:lstStyle/>
        <a:p>
          <a:endParaRPr lang="es-PE"/>
        </a:p>
      </dgm:t>
    </dgm:pt>
    <dgm:pt modelId="{2F25F03B-88C8-495E-852C-8F2229EF7DAE}" type="sibTrans" cxnId="{DB496813-C65B-48BE-9C95-90038CB1134F}">
      <dgm:prSet/>
      <dgm:spPr/>
      <dgm:t>
        <a:bodyPr/>
        <a:lstStyle/>
        <a:p>
          <a:endParaRPr lang="es-PE"/>
        </a:p>
      </dgm:t>
    </dgm:pt>
    <dgm:pt modelId="{FBCA8037-E463-4552-836E-0AD515E8DA8E}">
      <dgm:prSet phldrT="[Texto]" custT="1"/>
      <dgm:spPr/>
      <dgm:t>
        <a:bodyPr/>
        <a:lstStyle/>
        <a:p>
          <a:r>
            <a:rPr lang="es-MX" sz="1600" b="1" dirty="0"/>
            <a:t>CASO CONFIRMADO</a:t>
          </a:r>
          <a:endParaRPr lang="es-PE" sz="1600" b="1" dirty="0"/>
        </a:p>
      </dgm:t>
    </dgm:pt>
    <dgm:pt modelId="{B0EECCE7-9A71-42A1-99A9-FC572CAEC77D}" type="parTrans" cxnId="{509FFBDC-D5E4-4352-B539-1CDDE491EB8F}">
      <dgm:prSet/>
      <dgm:spPr/>
      <dgm:t>
        <a:bodyPr/>
        <a:lstStyle/>
        <a:p>
          <a:endParaRPr lang="es-PE"/>
        </a:p>
      </dgm:t>
    </dgm:pt>
    <dgm:pt modelId="{87B3705F-26DC-40DC-B836-D005B0CDED97}" type="sibTrans" cxnId="{509FFBDC-D5E4-4352-B539-1CDDE491EB8F}">
      <dgm:prSet/>
      <dgm:spPr/>
      <dgm:t>
        <a:bodyPr/>
        <a:lstStyle/>
        <a:p>
          <a:endParaRPr lang="es-PE"/>
        </a:p>
      </dgm:t>
    </dgm:pt>
    <dgm:pt modelId="{D215C48A-E768-431B-8E9F-B77955ADE267}">
      <dgm:prSet phldrT="[Texto]" custT="1"/>
      <dgm:spPr/>
      <dgm:t>
        <a:bodyPr/>
        <a:lstStyle/>
        <a:p>
          <a:r>
            <a:rPr lang="es-MX" sz="1400" dirty="0"/>
            <a:t>Caso sospechoso con una prueba positiva (molecular, rápida)</a:t>
          </a:r>
          <a:endParaRPr lang="es-PE" sz="1400" dirty="0"/>
        </a:p>
      </dgm:t>
    </dgm:pt>
    <dgm:pt modelId="{20A02E9F-EAFF-4109-B5C3-C10A6FF237C6}" type="parTrans" cxnId="{4F7E4649-D72E-44AC-A9E0-C7672CAEB336}">
      <dgm:prSet/>
      <dgm:spPr/>
      <dgm:t>
        <a:bodyPr/>
        <a:lstStyle/>
        <a:p>
          <a:endParaRPr lang="es-PE"/>
        </a:p>
      </dgm:t>
    </dgm:pt>
    <dgm:pt modelId="{E2847EEE-D50B-4AA4-8DF0-C02A865ADD69}" type="sibTrans" cxnId="{4F7E4649-D72E-44AC-A9E0-C7672CAEB336}">
      <dgm:prSet/>
      <dgm:spPr/>
      <dgm:t>
        <a:bodyPr/>
        <a:lstStyle/>
        <a:p>
          <a:endParaRPr lang="es-PE"/>
        </a:p>
      </dgm:t>
    </dgm:pt>
    <dgm:pt modelId="{C19D1D39-01A6-4401-BBA7-A62E11BEDFFB}">
      <dgm:prSet phldrT="[Texto]" custT="1"/>
      <dgm:spPr/>
      <dgm:t>
        <a:bodyPr/>
        <a:lstStyle/>
        <a:p>
          <a:r>
            <a:rPr lang="es-MX" sz="1600" b="1" dirty="0"/>
            <a:t>CENSOPAS (CENTRO NACIONAL DE SALUD OCUPACIONAL Y PROTECCIÓN PARA LA SALUD) </a:t>
          </a:r>
          <a:endParaRPr lang="es-PE" sz="1600" b="1" dirty="0"/>
        </a:p>
      </dgm:t>
    </dgm:pt>
    <dgm:pt modelId="{156E53DF-FE64-4C1F-8451-306712EA957B}" type="parTrans" cxnId="{FBB3131D-04F9-43DD-91AB-64BCF82F529C}">
      <dgm:prSet/>
      <dgm:spPr/>
      <dgm:t>
        <a:bodyPr/>
        <a:lstStyle/>
        <a:p>
          <a:endParaRPr lang="es-PE"/>
        </a:p>
      </dgm:t>
    </dgm:pt>
    <dgm:pt modelId="{C34512E9-C50E-41EB-AE2D-8366E63710AE}" type="sibTrans" cxnId="{FBB3131D-04F9-43DD-91AB-64BCF82F529C}">
      <dgm:prSet/>
      <dgm:spPr/>
      <dgm:t>
        <a:bodyPr/>
        <a:lstStyle/>
        <a:p>
          <a:endParaRPr lang="es-PE"/>
        </a:p>
      </dgm:t>
    </dgm:pt>
    <dgm:pt modelId="{1BB39182-DCF4-41E4-B0E4-210DE2C78E86}">
      <dgm:prSet phldrT="[Texto]" custT="1"/>
      <dgm:spPr/>
      <dgm:t>
        <a:bodyPr/>
        <a:lstStyle/>
        <a:p>
          <a:r>
            <a:rPr lang="es-MX" sz="1400" dirty="0"/>
            <a:t>Área de salud ocupacional del INS. Administra el registro del Plan y fiscalización</a:t>
          </a:r>
          <a:endParaRPr lang="es-PE" sz="1400" dirty="0"/>
        </a:p>
      </dgm:t>
    </dgm:pt>
    <dgm:pt modelId="{9F0750B5-F5A4-42C7-8BC2-082F48BE7649}" type="parTrans" cxnId="{9044D1B3-4383-4715-AC64-D8222908A794}">
      <dgm:prSet/>
      <dgm:spPr/>
      <dgm:t>
        <a:bodyPr/>
        <a:lstStyle/>
        <a:p>
          <a:endParaRPr lang="es-PE"/>
        </a:p>
      </dgm:t>
    </dgm:pt>
    <dgm:pt modelId="{0A4462FC-F7A8-496B-9F3E-DFD86C12E954}" type="sibTrans" cxnId="{9044D1B3-4383-4715-AC64-D8222908A794}">
      <dgm:prSet/>
      <dgm:spPr/>
      <dgm:t>
        <a:bodyPr/>
        <a:lstStyle/>
        <a:p>
          <a:endParaRPr lang="es-PE"/>
        </a:p>
      </dgm:t>
    </dgm:pt>
    <dgm:pt modelId="{2F951532-BAA5-46D6-9BF0-A0FA8C495CC9}" type="pres">
      <dgm:prSet presAssocID="{FEE1787D-252A-4F02-B44C-C9C78AEE7D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A739FE4-4905-4CB2-AF5D-54E884B40CCF}" type="pres">
      <dgm:prSet presAssocID="{8B3448DA-FB76-4607-8A39-E130A6BCDC1F}" presName="parentLin" presStyleCnt="0"/>
      <dgm:spPr/>
    </dgm:pt>
    <dgm:pt modelId="{5EEA2504-404A-422F-8E14-326AE7A3B73D}" type="pres">
      <dgm:prSet presAssocID="{8B3448DA-FB76-4607-8A39-E130A6BCDC1F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E68BBD83-3DD9-4E49-A408-0E624421214F}" type="pres">
      <dgm:prSet presAssocID="{8B3448DA-FB76-4607-8A39-E130A6BCDC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9D76C6-064A-441E-B751-2401CB3814EB}" type="pres">
      <dgm:prSet presAssocID="{8B3448DA-FB76-4607-8A39-E130A6BCDC1F}" presName="negativeSpace" presStyleCnt="0"/>
      <dgm:spPr/>
    </dgm:pt>
    <dgm:pt modelId="{FBD65D1E-BDC3-4EAF-A3B9-8E4F7DCF1066}" type="pres">
      <dgm:prSet presAssocID="{8B3448DA-FB76-4607-8A39-E130A6BCDC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1D7E0A-5FBF-4E6C-88CC-C45F1E233A42}" type="pres">
      <dgm:prSet presAssocID="{BE344884-B8C3-419E-BD76-F726B60F18B6}" presName="spaceBetweenRectangles" presStyleCnt="0"/>
      <dgm:spPr/>
    </dgm:pt>
    <dgm:pt modelId="{F7581CE4-AB6F-4F87-B47A-D7C1D9599894}" type="pres">
      <dgm:prSet presAssocID="{FBCA8037-E463-4552-836E-0AD515E8DA8E}" presName="parentLin" presStyleCnt="0"/>
      <dgm:spPr/>
    </dgm:pt>
    <dgm:pt modelId="{98AA089A-8643-42D9-8E9C-70EE8B149CB4}" type="pres">
      <dgm:prSet presAssocID="{FBCA8037-E463-4552-836E-0AD515E8DA8E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429453CD-8EFD-42D3-AE36-AA4A028ABFE0}" type="pres">
      <dgm:prSet presAssocID="{FBCA8037-E463-4552-836E-0AD515E8DA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1CB27C-A219-4A0F-ABDF-587F5A5C557B}" type="pres">
      <dgm:prSet presAssocID="{FBCA8037-E463-4552-836E-0AD515E8DA8E}" presName="negativeSpace" presStyleCnt="0"/>
      <dgm:spPr/>
    </dgm:pt>
    <dgm:pt modelId="{91F49724-1802-4957-B453-E038F03C3899}" type="pres">
      <dgm:prSet presAssocID="{FBCA8037-E463-4552-836E-0AD515E8DA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593AEE-2414-4D57-B535-6C079CA5D2B2}" type="pres">
      <dgm:prSet presAssocID="{87B3705F-26DC-40DC-B836-D005B0CDED97}" presName="spaceBetweenRectangles" presStyleCnt="0"/>
      <dgm:spPr/>
    </dgm:pt>
    <dgm:pt modelId="{05DDAE8D-9AB7-48BE-8025-2E4C714C8D8D}" type="pres">
      <dgm:prSet presAssocID="{C19D1D39-01A6-4401-BBA7-A62E11BEDFFB}" presName="parentLin" presStyleCnt="0"/>
      <dgm:spPr/>
    </dgm:pt>
    <dgm:pt modelId="{19E673DA-00A4-4DAB-BAE3-CA7952030DE7}" type="pres">
      <dgm:prSet presAssocID="{C19D1D39-01A6-4401-BBA7-A62E11BEDFFB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0E5215DB-FA5E-4217-B2B4-BF0696F48A53}" type="pres">
      <dgm:prSet presAssocID="{C19D1D39-01A6-4401-BBA7-A62E11BEDF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9DD027-4579-4601-B1A6-D6AC22DBFC86}" type="pres">
      <dgm:prSet presAssocID="{C19D1D39-01A6-4401-BBA7-A62E11BEDFFB}" presName="negativeSpace" presStyleCnt="0"/>
      <dgm:spPr/>
    </dgm:pt>
    <dgm:pt modelId="{38ACABF1-9962-4F38-B53B-0E231C6C09B8}" type="pres">
      <dgm:prSet presAssocID="{C19D1D39-01A6-4401-BBA7-A62E11BEDFF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E1E31DF-BF41-4852-9CD6-CAEB06190DAC}" type="presOf" srcId="{8B3448DA-FB76-4607-8A39-E130A6BCDC1F}" destId="{E68BBD83-3DD9-4E49-A408-0E624421214F}" srcOrd="1" destOrd="0" presId="urn:microsoft.com/office/officeart/2005/8/layout/list1"/>
    <dgm:cxn modelId="{4EF617A6-8E18-497D-99F6-0E53D91D383D}" type="presOf" srcId="{1BB39182-DCF4-41E4-B0E4-210DE2C78E86}" destId="{38ACABF1-9962-4F38-B53B-0E231C6C09B8}" srcOrd="0" destOrd="0" presId="urn:microsoft.com/office/officeart/2005/8/layout/list1"/>
    <dgm:cxn modelId="{D011B142-B60E-4D7C-9CB3-A2B79DE5BCCE}" type="presOf" srcId="{D215C48A-E768-431B-8E9F-B77955ADE267}" destId="{91F49724-1802-4957-B453-E038F03C3899}" srcOrd="0" destOrd="0" presId="urn:microsoft.com/office/officeart/2005/8/layout/list1"/>
    <dgm:cxn modelId="{859E94B2-98C0-44F6-AF39-1216FFF46D61}" type="presOf" srcId="{8B3448DA-FB76-4607-8A39-E130A6BCDC1F}" destId="{5EEA2504-404A-422F-8E14-326AE7A3B73D}" srcOrd="0" destOrd="0" presId="urn:microsoft.com/office/officeart/2005/8/layout/list1"/>
    <dgm:cxn modelId="{ECEB0FAD-A662-4EFF-BF47-D5AEA68A505B}" type="presOf" srcId="{FBCA8037-E463-4552-836E-0AD515E8DA8E}" destId="{98AA089A-8643-42D9-8E9C-70EE8B149CB4}" srcOrd="0" destOrd="0" presId="urn:microsoft.com/office/officeart/2005/8/layout/list1"/>
    <dgm:cxn modelId="{509FFBDC-D5E4-4352-B539-1CDDE491EB8F}" srcId="{FEE1787D-252A-4F02-B44C-C9C78AEE7D5D}" destId="{FBCA8037-E463-4552-836E-0AD515E8DA8E}" srcOrd="1" destOrd="0" parTransId="{B0EECCE7-9A71-42A1-99A9-FC572CAEC77D}" sibTransId="{87B3705F-26DC-40DC-B836-D005B0CDED97}"/>
    <dgm:cxn modelId="{079E65F6-7900-4105-89BA-16738A46FE7F}" srcId="{FEE1787D-252A-4F02-B44C-C9C78AEE7D5D}" destId="{8B3448DA-FB76-4607-8A39-E130A6BCDC1F}" srcOrd="0" destOrd="0" parTransId="{2AA69DCA-8A35-46D2-A3A1-3EAEA8274E45}" sibTransId="{BE344884-B8C3-419E-BD76-F726B60F18B6}"/>
    <dgm:cxn modelId="{782000A3-E978-47CD-B0F3-0B4FE782D495}" type="presOf" srcId="{B641EEBA-DA1D-47EA-B618-995F61594F73}" destId="{FBD65D1E-BDC3-4EAF-A3B9-8E4F7DCF1066}" srcOrd="0" destOrd="0" presId="urn:microsoft.com/office/officeart/2005/8/layout/list1"/>
    <dgm:cxn modelId="{4F7E4649-D72E-44AC-A9E0-C7672CAEB336}" srcId="{FBCA8037-E463-4552-836E-0AD515E8DA8E}" destId="{D215C48A-E768-431B-8E9F-B77955ADE267}" srcOrd="0" destOrd="0" parTransId="{20A02E9F-EAFF-4109-B5C3-C10A6FF237C6}" sibTransId="{E2847EEE-D50B-4AA4-8DF0-C02A865ADD69}"/>
    <dgm:cxn modelId="{0B2A900E-8042-422F-AD07-E3B6B7EC58EE}" type="presOf" srcId="{C19D1D39-01A6-4401-BBA7-A62E11BEDFFB}" destId="{19E673DA-00A4-4DAB-BAE3-CA7952030DE7}" srcOrd="0" destOrd="0" presId="urn:microsoft.com/office/officeart/2005/8/layout/list1"/>
    <dgm:cxn modelId="{DB496813-C65B-48BE-9C95-90038CB1134F}" srcId="{8B3448DA-FB76-4607-8A39-E130A6BCDC1F}" destId="{B641EEBA-DA1D-47EA-B618-995F61594F73}" srcOrd="0" destOrd="0" parTransId="{D2468020-52E0-4D16-A744-64F579B1D5AD}" sibTransId="{2F25F03B-88C8-495E-852C-8F2229EF7DAE}"/>
    <dgm:cxn modelId="{ACC46531-16A3-4E31-8E04-5578CB5A0ACF}" type="presOf" srcId="{C19D1D39-01A6-4401-BBA7-A62E11BEDFFB}" destId="{0E5215DB-FA5E-4217-B2B4-BF0696F48A53}" srcOrd="1" destOrd="0" presId="urn:microsoft.com/office/officeart/2005/8/layout/list1"/>
    <dgm:cxn modelId="{FBB3131D-04F9-43DD-91AB-64BCF82F529C}" srcId="{FEE1787D-252A-4F02-B44C-C9C78AEE7D5D}" destId="{C19D1D39-01A6-4401-BBA7-A62E11BEDFFB}" srcOrd="2" destOrd="0" parTransId="{156E53DF-FE64-4C1F-8451-306712EA957B}" sibTransId="{C34512E9-C50E-41EB-AE2D-8366E63710AE}"/>
    <dgm:cxn modelId="{7A1F6667-1E05-404C-BE6E-398BFC283F9B}" type="presOf" srcId="{FBCA8037-E463-4552-836E-0AD515E8DA8E}" destId="{429453CD-8EFD-42D3-AE36-AA4A028ABFE0}" srcOrd="1" destOrd="0" presId="urn:microsoft.com/office/officeart/2005/8/layout/list1"/>
    <dgm:cxn modelId="{348620F3-ED85-466D-817E-3A746F6DCAAA}" type="presOf" srcId="{FEE1787D-252A-4F02-B44C-C9C78AEE7D5D}" destId="{2F951532-BAA5-46D6-9BF0-A0FA8C495CC9}" srcOrd="0" destOrd="0" presId="urn:microsoft.com/office/officeart/2005/8/layout/list1"/>
    <dgm:cxn modelId="{9044D1B3-4383-4715-AC64-D8222908A794}" srcId="{C19D1D39-01A6-4401-BBA7-A62E11BEDFFB}" destId="{1BB39182-DCF4-41E4-B0E4-210DE2C78E86}" srcOrd="0" destOrd="0" parTransId="{9F0750B5-F5A4-42C7-8BC2-082F48BE7649}" sibTransId="{0A4462FC-F7A8-496B-9F3E-DFD86C12E954}"/>
    <dgm:cxn modelId="{584F8DB5-424E-4EE1-9D74-398A9D756B2F}" type="presParOf" srcId="{2F951532-BAA5-46D6-9BF0-A0FA8C495CC9}" destId="{AA739FE4-4905-4CB2-AF5D-54E884B40CCF}" srcOrd="0" destOrd="0" presId="urn:microsoft.com/office/officeart/2005/8/layout/list1"/>
    <dgm:cxn modelId="{EB2024AD-A53B-4ADD-BB84-103B479195A8}" type="presParOf" srcId="{AA739FE4-4905-4CB2-AF5D-54E884B40CCF}" destId="{5EEA2504-404A-422F-8E14-326AE7A3B73D}" srcOrd="0" destOrd="0" presId="urn:microsoft.com/office/officeart/2005/8/layout/list1"/>
    <dgm:cxn modelId="{F12588A9-5602-472D-AD97-5BF88B3037DE}" type="presParOf" srcId="{AA739FE4-4905-4CB2-AF5D-54E884B40CCF}" destId="{E68BBD83-3DD9-4E49-A408-0E624421214F}" srcOrd="1" destOrd="0" presId="urn:microsoft.com/office/officeart/2005/8/layout/list1"/>
    <dgm:cxn modelId="{ECE803DA-A2AC-4AFA-9A22-A5B8E1C488A6}" type="presParOf" srcId="{2F951532-BAA5-46D6-9BF0-A0FA8C495CC9}" destId="{469D76C6-064A-441E-B751-2401CB3814EB}" srcOrd="1" destOrd="0" presId="urn:microsoft.com/office/officeart/2005/8/layout/list1"/>
    <dgm:cxn modelId="{4BAFA139-E50B-4FEE-8D66-52D4A121CD53}" type="presParOf" srcId="{2F951532-BAA5-46D6-9BF0-A0FA8C495CC9}" destId="{FBD65D1E-BDC3-4EAF-A3B9-8E4F7DCF1066}" srcOrd="2" destOrd="0" presId="urn:microsoft.com/office/officeart/2005/8/layout/list1"/>
    <dgm:cxn modelId="{F531D42E-883E-4CD7-9F96-E57490D03DBE}" type="presParOf" srcId="{2F951532-BAA5-46D6-9BF0-A0FA8C495CC9}" destId="{901D7E0A-5FBF-4E6C-88CC-C45F1E233A42}" srcOrd="3" destOrd="0" presId="urn:microsoft.com/office/officeart/2005/8/layout/list1"/>
    <dgm:cxn modelId="{A01946CE-02B3-4228-B7BA-6A69E7651BD8}" type="presParOf" srcId="{2F951532-BAA5-46D6-9BF0-A0FA8C495CC9}" destId="{F7581CE4-AB6F-4F87-B47A-D7C1D9599894}" srcOrd="4" destOrd="0" presId="urn:microsoft.com/office/officeart/2005/8/layout/list1"/>
    <dgm:cxn modelId="{65ECF608-5098-481E-8854-2080B2770C4F}" type="presParOf" srcId="{F7581CE4-AB6F-4F87-B47A-D7C1D9599894}" destId="{98AA089A-8643-42D9-8E9C-70EE8B149CB4}" srcOrd="0" destOrd="0" presId="urn:microsoft.com/office/officeart/2005/8/layout/list1"/>
    <dgm:cxn modelId="{E7684740-F552-4964-B7CA-DEEE57EF130F}" type="presParOf" srcId="{F7581CE4-AB6F-4F87-B47A-D7C1D9599894}" destId="{429453CD-8EFD-42D3-AE36-AA4A028ABFE0}" srcOrd="1" destOrd="0" presId="urn:microsoft.com/office/officeart/2005/8/layout/list1"/>
    <dgm:cxn modelId="{99DD28B6-6C5D-433F-9691-DF1F5B2BA21C}" type="presParOf" srcId="{2F951532-BAA5-46D6-9BF0-A0FA8C495CC9}" destId="{1C1CB27C-A219-4A0F-ABDF-587F5A5C557B}" srcOrd="5" destOrd="0" presId="urn:microsoft.com/office/officeart/2005/8/layout/list1"/>
    <dgm:cxn modelId="{48CFC7FA-87D0-49F3-BEF7-7CE24DF8F9FA}" type="presParOf" srcId="{2F951532-BAA5-46D6-9BF0-A0FA8C495CC9}" destId="{91F49724-1802-4957-B453-E038F03C3899}" srcOrd="6" destOrd="0" presId="urn:microsoft.com/office/officeart/2005/8/layout/list1"/>
    <dgm:cxn modelId="{8B59D11C-5CBF-45C3-8726-39ED6C0AFEE6}" type="presParOf" srcId="{2F951532-BAA5-46D6-9BF0-A0FA8C495CC9}" destId="{CD593AEE-2414-4D57-B535-6C079CA5D2B2}" srcOrd="7" destOrd="0" presId="urn:microsoft.com/office/officeart/2005/8/layout/list1"/>
    <dgm:cxn modelId="{799AC006-192A-47A6-A052-7B2D6D0D9489}" type="presParOf" srcId="{2F951532-BAA5-46D6-9BF0-A0FA8C495CC9}" destId="{05DDAE8D-9AB7-48BE-8025-2E4C714C8D8D}" srcOrd="8" destOrd="0" presId="urn:microsoft.com/office/officeart/2005/8/layout/list1"/>
    <dgm:cxn modelId="{3A270313-D064-446F-BBA7-D13E847A1487}" type="presParOf" srcId="{05DDAE8D-9AB7-48BE-8025-2E4C714C8D8D}" destId="{19E673DA-00A4-4DAB-BAE3-CA7952030DE7}" srcOrd="0" destOrd="0" presId="urn:microsoft.com/office/officeart/2005/8/layout/list1"/>
    <dgm:cxn modelId="{3B18BE2B-A629-4419-8F09-C865E251C3BF}" type="presParOf" srcId="{05DDAE8D-9AB7-48BE-8025-2E4C714C8D8D}" destId="{0E5215DB-FA5E-4217-B2B4-BF0696F48A53}" srcOrd="1" destOrd="0" presId="urn:microsoft.com/office/officeart/2005/8/layout/list1"/>
    <dgm:cxn modelId="{10A48094-DEBE-449B-B2BD-F2AC2D767EF0}" type="presParOf" srcId="{2F951532-BAA5-46D6-9BF0-A0FA8C495CC9}" destId="{879DD027-4579-4601-B1A6-D6AC22DBFC86}" srcOrd="9" destOrd="0" presId="urn:microsoft.com/office/officeart/2005/8/layout/list1"/>
    <dgm:cxn modelId="{8A4042DD-BD39-4384-A008-660B35AE218E}" type="presParOf" srcId="{2F951532-BAA5-46D6-9BF0-A0FA8C495CC9}" destId="{38ACABF1-9962-4F38-B53B-0E231C6C09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1787D-252A-4F02-B44C-C9C78AEE7D5D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8B3448DA-FB76-4607-8A39-E130A6BCDC1F}">
      <dgm:prSet phldrT="[Texto]" custT="1"/>
      <dgm:spPr/>
      <dgm:t>
        <a:bodyPr/>
        <a:lstStyle/>
        <a:p>
          <a:r>
            <a:rPr lang="es-MX" sz="1600" b="1" dirty="0"/>
            <a:t>CONTACTO CERCANO O DIRECTO</a:t>
          </a:r>
          <a:endParaRPr lang="es-PE" sz="1600" b="1" dirty="0"/>
        </a:p>
      </dgm:t>
    </dgm:pt>
    <dgm:pt modelId="{2AA69DCA-8A35-46D2-A3A1-3EAEA8274E45}" type="parTrans" cxnId="{079E65F6-7900-4105-89BA-16738A46FE7F}">
      <dgm:prSet/>
      <dgm:spPr/>
      <dgm:t>
        <a:bodyPr/>
        <a:lstStyle/>
        <a:p>
          <a:endParaRPr lang="es-PE"/>
        </a:p>
      </dgm:t>
    </dgm:pt>
    <dgm:pt modelId="{BE344884-B8C3-419E-BD76-F726B60F18B6}" type="sibTrans" cxnId="{079E65F6-7900-4105-89BA-16738A46FE7F}">
      <dgm:prSet/>
      <dgm:spPr/>
      <dgm:t>
        <a:bodyPr/>
        <a:lstStyle/>
        <a:p>
          <a:endParaRPr lang="es-PE"/>
        </a:p>
      </dgm:t>
    </dgm:pt>
    <dgm:pt modelId="{B641EEBA-DA1D-47EA-B618-995F61594F73}">
      <dgm:prSet phldrT="[Texto]" custT="1"/>
      <dgm:spPr/>
      <dgm:t>
        <a:bodyPr/>
        <a:lstStyle/>
        <a:p>
          <a:r>
            <a:rPr lang="es-MX" sz="1400" dirty="0"/>
            <a:t>Comparte ambientes con distancia menos a 1mt (incluye lugar de trabajo, aula, hogar, asilo, centros penitenciarios, otros)</a:t>
          </a:r>
          <a:endParaRPr lang="es-PE" sz="1400" dirty="0"/>
        </a:p>
      </dgm:t>
    </dgm:pt>
    <dgm:pt modelId="{D2468020-52E0-4D16-A744-64F579B1D5AD}" type="parTrans" cxnId="{DB496813-C65B-48BE-9C95-90038CB1134F}">
      <dgm:prSet/>
      <dgm:spPr/>
      <dgm:t>
        <a:bodyPr/>
        <a:lstStyle/>
        <a:p>
          <a:endParaRPr lang="es-PE"/>
        </a:p>
      </dgm:t>
    </dgm:pt>
    <dgm:pt modelId="{2F25F03B-88C8-495E-852C-8F2229EF7DAE}" type="sibTrans" cxnId="{DB496813-C65B-48BE-9C95-90038CB1134F}">
      <dgm:prSet/>
      <dgm:spPr/>
      <dgm:t>
        <a:bodyPr/>
        <a:lstStyle/>
        <a:p>
          <a:endParaRPr lang="es-PE"/>
        </a:p>
      </dgm:t>
    </dgm:pt>
    <dgm:pt modelId="{D215C48A-E768-431B-8E9F-B77955ADE267}">
      <dgm:prSet phldrT="[Texto]" custT="1"/>
      <dgm:spPr/>
      <dgm:t>
        <a:bodyPr/>
        <a:lstStyle/>
        <a:p>
          <a:r>
            <a:rPr lang="es-MX" sz="1600" b="1" dirty="0"/>
            <a:t>EMPLEADOR</a:t>
          </a:r>
          <a:endParaRPr lang="es-PE" sz="1400" dirty="0"/>
        </a:p>
      </dgm:t>
    </dgm:pt>
    <dgm:pt modelId="{20A02E9F-EAFF-4109-B5C3-C10A6FF237C6}" type="parTrans" cxnId="{4F7E4649-D72E-44AC-A9E0-C7672CAEB336}">
      <dgm:prSet/>
      <dgm:spPr/>
      <dgm:t>
        <a:bodyPr/>
        <a:lstStyle/>
        <a:p>
          <a:endParaRPr lang="es-PE"/>
        </a:p>
      </dgm:t>
    </dgm:pt>
    <dgm:pt modelId="{E2847EEE-D50B-4AA4-8DF0-C02A865ADD69}" type="sibTrans" cxnId="{4F7E4649-D72E-44AC-A9E0-C7672CAEB336}">
      <dgm:prSet/>
      <dgm:spPr/>
      <dgm:t>
        <a:bodyPr/>
        <a:lstStyle/>
        <a:p>
          <a:endParaRPr lang="es-PE"/>
        </a:p>
      </dgm:t>
    </dgm:pt>
    <dgm:pt modelId="{1BB39182-DCF4-41E4-B0E4-210DE2C78E86}">
      <dgm:prSet phldrT="[Texto]" custT="1"/>
      <dgm:spPr/>
      <dgm:t>
        <a:bodyPr/>
        <a:lstStyle/>
        <a:p>
          <a:r>
            <a:rPr lang="es-MX" sz="1400" dirty="0"/>
            <a:t>Empresa o persona jurídica público o privado</a:t>
          </a:r>
          <a:endParaRPr lang="es-PE" sz="1400" dirty="0"/>
        </a:p>
      </dgm:t>
    </dgm:pt>
    <dgm:pt modelId="{9F0750B5-F5A4-42C7-8BC2-082F48BE7649}" type="parTrans" cxnId="{9044D1B3-4383-4715-AC64-D8222908A794}">
      <dgm:prSet/>
      <dgm:spPr/>
      <dgm:t>
        <a:bodyPr/>
        <a:lstStyle/>
        <a:p>
          <a:endParaRPr lang="es-PE"/>
        </a:p>
      </dgm:t>
    </dgm:pt>
    <dgm:pt modelId="{0A4462FC-F7A8-496B-9F3E-DFD86C12E954}" type="sibTrans" cxnId="{9044D1B3-4383-4715-AC64-D8222908A794}">
      <dgm:prSet/>
      <dgm:spPr/>
      <dgm:t>
        <a:bodyPr/>
        <a:lstStyle/>
        <a:p>
          <a:endParaRPr lang="es-PE"/>
        </a:p>
      </dgm:t>
    </dgm:pt>
    <dgm:pt modelId="{4BD63FAD-B393-4888-AFE5-40749F31D97F}">
      <dgm:prSet phldrT="[Texto]" custT="1"/>
      <dgm:spPr/>
      <dgm:t>
        <a:bodyPr/>
        <a:lstStyle/>
        <a:p>
          <a:r>
            <a:rPr lang="es-MX" sz="1600" b="1" dirty="0"/>
            <a:t>CUARENTENA COVID-19</a:t>
          </a:r>
          <a:endParaRPr lang="es-PE" sz="1400" dirty="0"/>
        </a:p>
      </dgm:t>
    </dgm:pt>
    <dgm:pt modelId="{284C1CDC-940C-4CEE-959C-D310DB9EBA1F}" type="parTrans" cxnId="{7946A6B1-9E89-401D-AB37-5D5CE5200735}">
      <dgm:prSet/>
      <dgm:spPr/>
      <dgm:t>
        <a:bodyPr/>
        <a:lstStyle/>
        <a:p>
          <a:endParaRPr lang="es-PE"/>
        </a:p>
      </dgm:t>
    </dgm:pt>
    <dgm:pt modelId="{B6BA49EA-84A6-4262-93A9-FB9A049E267E}" type="sibTrans" cxnId="{7946A6B1-9E89-401D-AB37-5D5CE5200735}">
      <dgm:prSet/>
      <dgm:spPr/>
      <dgm:t>
        <a:bodyPr/>
        <a:lstStyle/>
        <a:p>
          <a:endParaRPr lang="es-PE"/>
        </a:p>
      </dgm:t>
    </dgm:pt>
    <dgm:pt modelId="{EBDB8A55-3AE2-4DB8-BFDE-61071983004A}">
      <dgm:prSet phldrT="[Texto]" custT="1"/>
      <dgm:spPr/>
      <dgm:t>
        <a:bodyPr/>
        <a:lstStyle/>
        <a:p>
          <a:r>
            <a:rPr lang="es-MX" sz="1400" dirty="0"/>
            <a:t>Restricciones preventivas ante el COVID 19/ Asintomático se restringe 14 días o menos según el caso -&gt; por contacto confirmado y retornantes</a:t>
          </a:r>
          <a:endParaRPr lang="es-PE" sz="1400" dirty="0"/>
        </a:p>
      </dgm:t>
    </dgm:pt>
    <dgm:pt modelId="{4CAA7EEC-B322-4254-B112-BE7A75ABAB17}" type="parTrans" cxnId="{BED713AB-9F1F-4338-BC50-F37FF92F3203}">
      <dgm:prSet/>
      <dgm:spPr/>
      <dgm:t>
        <a:bodyPr/>
        <a:lstStyle/>
        <a:p>
          <a:endParaRPr lang="es-PE"/>
        </a:p>
      </dgm:t>
    </dgm:pt>
    <dgm:pt modelId="{6B098C1E-0583-4840-9374-3167E1B23EC2}" type="sibTrans" cxnId="{BED713AB-9F1F-4338-BC50-F37FF92F3203}">
      <dgm:prSet/>
      <dgm:spPr/>
      <dgm:t>
        <a:bodyPr/>
        <a:lstStyle/>
        <a:p>
          <a:endParaRPr lang="es-PE"/>
        </a:p>
      </dgm:t>
    </dgm:pt>
    <dgm:pt modelId="{2F951532-BAA5-46D6-9BF0-A0FA8C495CC9}" type="pres">
      <dgm:prSet presAssocID="{FEE1787D-252A-4F02-B44C-C9C78AEE7D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A739FE4-4905-4CB2-AF5D-54E884B40CCF}" type="pres">
      <dgm:prSet presAssocID="{8B3448DA-FB76-4607-8A39-E130A6BCDC1F}" presName="parentLin" presStyleCnt="0"/>
      <dgm:spPr/>
    </dgm:pt>
    <dgm:pt modelId="{5EEA2504-404A-422F-8E14-326AE7A3B73D}" type="pres">
      <dgm:prSet presAssocID="{8B3448DA-FB76-4607-8A39-E130A6BCDC1F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E68BBD83-3DD9-4E49-A408-0E624421214F}" type="pres">
      <dgm:prSet presAssocID="{8B3448DA-FB76-4607-8A39-E130A6BCDC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9D76C6-064A-441E-B751-2401CB3814EB}" type="pres">
      <dgm:prSet presAssocID="{8B3448DA-FB76-4607-8A39-E130A6BCDC1F}" presName="negativeSpace" presStyleCnt="0"/>
      <dgm:spPr/>
    </dgm:pt>
    <dgm:pt modelId="{FBD65D1E-BDC3-4EAF-A3B9-8E4F7DCF1066}" type="pres">
      <dgm:prSet presAssocID="{8B3448DA-FB76-4607-8A39-E130A6BCDC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1D7E0A-5FBF-4E6C-88CC-C45F1E233A42}" type="pres">
      <dgm:prSet presAssocID="{BE344884-B8C3-419E-BD76-F726B60F18B6}" presName="spaceBetweenRectangles" presStyleCnt="0"/>
      <dgm:spPr/>
    </dgm:pt>
    <dgm:pt modelId="{F2E109E9-41CF-4362-AF25-A50F6CABD6EC}" type="pres">
      <dgm:prSet presAssocID="{4BD63FAD-B393-4888-AFE5-40749F31D97F}" presName="parentLin" presStyleCnt="0"/>
      <dgm:spPr/>
    </dgm:pt>
    <dgm:pt modelId="{D5DDCBE2-8795-4EB4-9F5C-FB49D1F526A6}" type="pres">
      <dgm:prSet presAssocID="{4BD63FAD-B393-4888-AFE5-40749F31D97F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81DB6B37-4C55-4DB9-A3FD-175D10D26B9A}" type="pres">
      <dgm:prSet presAssocID="{4BD63FAD-B393-4888-AFE5-40749F31D9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3554E86-173C-4033-AC35-1F7B00E76719}" type="pres">
      <dgm:prSet presAssocID="{4BD63FAD-B393-4888-AFE5-40749F31D97F}" presName="negativeSpace" presStyleCnt="0"/>
      <dgm:spPr/>
    </dgm:pt>
    <dgm:pt modelId="{61EFEDE5-A467-40AB-ACA7-5ECBDBD9519C}" type="pres">
      <dgm:prSet presAssocID="{4BD63FAD-B393-4888-AFE5-40749F31D97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30387E-72C9-40D7-826C-3715227FA959}" type="pres">
      <dgm:prSet presAssocID="{B6BA49EA-84A6-4262-93A9-FB9A049E267E}" presName="spaceBetweenRectangles" presStyleCnt="0"/>
      <dgm:spPr/>
    </dgm:pt>
    <dgm:pt modelId="{4D4D6EEA-9BDD-407D-8EAB-9FF8E03C64A5}" type="pres">
      <dgm:prSet presAssocID="{D215C48A-E768-431B-8E9F-B77955ADE267}" presName="parentLin" presStyleCnt="0"/>
      <dgm:spPr/>
    </dgm:pt>
    <dgm:pt modelId="{5BBCBE3C-BFC1-4D6C-A985-B6D48A7C56EF}" type="pres">
      <dgm:prSet presAssocID="{D215C48A-E768-431B-8E9F-B77955ADE267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570EBC45-B1BE-42CD-9623-7D53E0A1090C}" type="pres">
      <dgm:prSet presAssocID="{D215C48A-E768-431B-8E9F-B77955ADE2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6AAD2C6-4AA3-44A0-99A3-03DA07F7B755}" type="pres">
      <dgm:prSet presAssocID="{D215C48A-E768-431B-8E9F-B77955ADE267}" presName="negativeSpace" presStyleCnt="0"/>
      <dgm:spPr/>
    </dgm:pt>
    <dgm:pt modelId="{5E070E6F-EFD9-4268-AF99-098045F66315}" type="pres">
      <dgm:prSet presAssocID="{D215C48A-E768-431B-8E9F-B77955ADE26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DD1B7E8-8E67-43DC-BDCC-726DE3831A00}" type="presOf" srcId="{8B3448DA-FB76-4607-8A39-E130A6BCDC1F}" destId="{E68BBD83-3DD9-4E49-A408-0E624421214F}" srcOrd="1" destOrd="0" presId="urn:microsoft.com/office/officeart/2005/8/layout/list1"/>
    <dgm:cxn modelId="{EFCF731B-C94F-48BA-B4B4-22AF82F6DE46}" type="presOf" srcId="{D215C48A-E768-431B-8E9F-B77955ADE267}" destId="{570EBC45-B1BE-42CD-9623-7D53E0A1090C}" srcOrd="1" destOrd="0" presId="urn:microsoft.com/office/officeart/2005/8/layout/list1"/>
    <dgm:cxn modelId="{6577119D-AAB2-431C-A7DF-A546010C8572}" type="presOf" srcId="{B641EEBA-DA1D-47EA-B618-995F61594F73}" destId="{FBD65D1E-BDC3-4EAF-A3B9-8E4F7DCF1066}" srcOrd="0" destOrd="0" presId="urn:microsoft.com/office/officeart/2005/8/layout/list1"/>
    <dgm:cxn modelId="{7946A6B1-9E89-401D-AB37-5D5CE5200735}" srcId="{FEE1787D-252A-4F02-B44C-C9C78AEE7D5D}" destId="{4BD63FAD-B393-4888-AFE5-40749F31D97F}" srcOrd="1" destOrd="0" parTransId="{284C1CDC-940C-4CEE-959C-D310DB9EBA1F}" sibTransId="{B6BA49EA-84A6-4262-93A9-FB9A049E267E}"/>
    <dgm:cxn modelId="{E8472C82-2243-4236-B563-2B431D9D6E2D}" type="presOf" srcId="{4BD63FAD-B393-4888-AFE5-40749F31D97F}" destId="{81DB6B37-4C55-4DB9-A3FD-175D10D26B9A}" srcOrd="1" destOrd="0" presId="urn:microsoft.com/office/officeart/2005/8/layout/list1"/>
    <dgm:cxn modelId="{079E65F6-7900-4105-89BA-16738A46FE7F}" srcId="{FEE1787D-252A-4F02-B44C-C9C78AEE7D5D}" destId="{8B3448DA-FB76-4607-8A39-E130A6BCDC1F}" srcOrd="0" destOrd="0" parTransId="{2AA69DCA-8A35-46D2-A3A1-3EAEA8274E45}" sibTransId="{BE344884-B8C3-419E-BD76-F726B60F18B6}"/>
    <dgm:cxn modelId="{4F7E4649-D72E-44AC-A9E0-C7672CAEB336}" srcId="{FEE1787D-252A-4F02-B44C-C9C78AEE7D5D}" destId="{D215C48A-E768-431B-8E9F-B77955ADE267}" srcOrd="2" destOrd="0" parTransId="{20A02E9F-EAFF-4109-B5C3-C10A6FF237C6}" sibTransId="{E2847EEE-D50B-4AA4-8DF0-C02A865ADD69}"/>
    <dgm:cxn modelId="{7897CFEA-C306-410E-B389-A0433B49F13B}" type="presOf" srcId="{8B3448DA-FB76-4607-8A39-E130A6BCDC1F}" destId="{5EEA2504-404A-422F-8E14-326AE7A3B73D}" srcOrd="0" destOrd="0" presId="urn:microsoft.com/office/officeart/2005/8/layout/list1"/>
    <dgm:cxn modelId="{FC75645F-654F-4A46-B9F0-7ED711161498}" type="presOf" srcId="{1BB39182-DCF4-41E4-B0E4-210DE2C78E86}" destId="{5E070E6F-EFD9-4268-AF99-098045F66315}" srcOrd="0" destOrd="0" presId="urn:microsoft.com/office/officeart/2005/8/layout/list1"/>
    <dgm:cxn modelId="{FC2F0A18-F685-4956-962C-A284829DBF50}" type="presOf" srcId="{D215C48A-E768-431B-8E9F-B77955ADE267}" destId="{5BBCBE3C-BFC1-4D6C-A985-B6D48A7C56EF}" srcOrd="0" destOrd="0" presId="urn:microsoft.com/office/officeart/2005/8/layout/list1"/>
    <dgm:cxn modelId="{69087C31-8BF8-4F54-8138-835CDCB67A4E}" type="presOf" srcId="{FEE1787D-252A-4F02-B44C-C9C78AEE7D5D}" destId="{2F951532-BAA5-46D6-9BF0-A0FA8C495CC9}" srcOrd="0" destOrd="0" presId="urn:microsoft.com/office/officeart/2005/8/layout/list1"/>
    <dgm:cxn modelId="{DB496813-C65B-48BE-9C95-90038CB1134F}" srcId="{8B3448DA-FB76-4607-8A39-E130A6BCDC1F}" destId="{B641EEBA-DA1D-47EA-B618-995F61594F73}" srcOrd="0" destOrd="0" parTransId="{D2468020-52E0-4D16-A744-64F579B1D5AD}" sibTransId="{2F25F03B-88C8-495E-852C-8F2229EF7DAE}"/>
    <dgm:cxn modelId="{D08459B6-BE87-4ECB-BCCD-4DCEF2399805}" type="presOf" srcId="{EBDB8A55-3AE2-4DB8-BFDE-61071983004A}" destId="{61EFEDE5-A467-40AB-ACA7-5ECBDBD9519C}" srcOrd="0" destOrd="0" presId="urn:microsoft.com/office/officeart/2005/8/layout/list1"/>
    <dgm:cxn modelId="{CE46AC6C-782F-4DC7-9FE1-746857227967}" type="presOf" srcId="{4BD63FAD-B393-4888-AFE5-40749F31D97F}" destId="{D5DDCBE2-8795-4EB4-9F5C-FB49D1F526A6}" srcOrd="0" destOrd="0" presId="urn:microsoft.com/office/officeart/2005/8/layout/list1"/>
    <dgm:cxn modelId="{BED713AB-9F1F-4338-BC50-F37FF92F3203}" srcId="{4BD63FAD-B393-4888-AFE5-40749F31D97F}" destId="{EBDB8A55-3AE2-4DB8-BFDE-61071983004A}" srcOrd="0" destOrd="0" parTransId="{4CAA7EEC-B322-4254-B112-BE7A75ABAB17}" sibTransId="{6B098C1E-0583-4840-9374-3167E1B23EC2}"/>
    <dgm:cxn modelId="{9044D1B3-4383-4715-AC64-D8222908A794}" srcId="{D215C48A-E768-431B-8E9F-B77955ADE267}" destId="{1BB39182-DCF4-41E4-B0E4-210DE2C78E86}" srcOrd="0" destOrd="0" parTransId="{9F0750B5-F5A4-42C7-8BC2-082F48BE7649}" sibTransId="{0A4462FC-F7A8-496B-9F3E-DFD86C12E954}"/>
    <dgm:cxn modelId="{AAF9CE45-527E-441D-8E10-3D0F6BE28A34}" type="presParOf" srcId="{2F951532-BAA5-46D6-9BF0-A0FA8C495CC9}" destId="{AA739FE4-4905-4CB2-AF5D-54E884B40CCF}" srcOrd="0" destOrd="0" presId="urn:microsoft.com/office/officeart/2005/8/layout/list1"/>
    <dgm:cxn modelId="{73C11980-DDCD-4D5E-96D4-5EF4C8E8021F}" type="presParOf" srcId="{AA739FE4-4905-4CB2-AF5D-54E884B40CCF}" destId="{5EEA2504-404A-422F-8E14-326AE7A3B73D}" srcOrd="0" destOrd="0" presId="urn:microsoft.com/office/officeart/2005/8/layout/list1"/>
    <dgm:cxn modelId="{281FF57E-D755-4A9E-8058-8CDD47E65272}" type="presParOf" srcId="{AA739FE4-4905-4CB2-AF5D-54E884B40CCF}" destId="{E68BBD83-3DD9-4E49-A408-0E624421214F}" srcOrd="1" destOrd="0" presId="urn:microsoft.com/office/officeart/2005/8/layout/list1"/>
    <dgm:cxn modelId="{647146EF-93B0-402A-9DC0-3AFD8FA04787}" type="presParOf" srcId="{2F951532-BAA5-46D6-9BF0-A0FA8C495CC9}" destId="{469D76C6-064A-441E-B751-2401CB3814EB}" srcOrd="1" destOrd="0" presId="urn:microsoft.com/office/officeart/2005/8/layout/list1"/>
    <dgm:cxn modelId="{49B7DC24-B452-4572-B55B-2644D20A372E}" type="presParOf" srcId="{2F951532-BAA5-46D6-9BF0-A0FA8C495CC9}" destId="{FBD65D1E-BDC3-4EAF-A3B9-8E4F7DCF1066}" srcOrd="2" destOrd="0" presId="urn:microsoft.com/office/officeart/2005/8/layout/list1"/>
    <dgm:cxn modelId="{14C5BCFF-54FF-4455-B0AE-8853D50FB645}" type="presParOf" srcId="{2F951532-BAA5-46D6-9BF0-A0FA8C495CC9}" destId="{901D7E0A-5FBF-4E6C-88CC-C45F1E233A42}" srcOrd="3" destOrd="0" presId="urn:microsoft.com/office/officeart/2005/8/layout/list1"/>
    <dgm:cxn modelId="{73A9EB84-34C8-45BD-BBB4-CB08E27C03CE}" type="presParOf" srcId="{2F951532-BAA5-46D6-9BF0-A0FA8C495CC9}" destId="{F2E109E9-41CF-4362-AF25-A50F6CABD6EC}" srcOrd="4" destOrd="0" presId="urn:microsoft.com/office/officeart/2005/8/layout/list1"/>
    <dgm:cxn modelId="{D78A1A09-B520-4E09-BB66-32DF997E1590}" type="presParOf" srcId="{F2E109E9-41CF-4362-AF25-A50F6CABD6EC}" destId="{D5DDCBE2-8795-4EB4-9F5C-FB49D1F526A6}" srcOrd="0" destOrd="0" presId="urn:microsoft.com/office/officeart/2005/8/layout/list1"/>
    <dgm:cxn modelId="{854F332C-9A56-4DD6-B47D-D3CFB595CBE8}" type="presParOf" srcId="{F2E109E9-41CF-4362-AF25-A50F6CABD6EC}" destId="{81DB6B37-4C55-4DB9-A3FD-175D10D26B9A}" srcOrd="1" destOrd="0" presId="urn:microsoft.com/office/officeart/2005/8/layout/list1"/>
    <dgm:cxn modelId="{74679D78-62D3-493B-A0C2-348A5688FDC9}" type="presParOf" srcId="{2F951532-BAA5-46D6-9BF0-A0FA8C495CC9}" destId="{E3554E86-173C-4033-AC35-1F7B00E76719}" srcOrd="5" destOrd="0" presId="urn:microsoft.com/office/officeart/2005/8/layout/list1"/>
    <dgm:cxn modelId="{CDE2765B-4512-4418-ADAC-F9DAF0A837C7}" type="presParOf" srcId="{2F951532-BAA5-46D6-9BF0-A0FA8C495CC9}" destId="{61EFEDE5-A467-40AB-ACA7-5ECBDBD9519C}" srcOrd="6" destOrd="0" presId="urn:microsoft.com/office/officeart/2005/8/layout/list1"/>
    <dgm:cxn modelId="{A309F25C-187C-434C-A900-21A7D4F3BA6A}" type="presParOf" srcId="{2F951532-BAA5-46D6-9BF0-A0FA8C495CC9}" destId="{AC30387E-72C9-40D7-826C-3715227FA959}" srcOrd="7" destOrd="0" presId="urn:microsoft.com/office/officeart/2005/8/layout/list1"/>
    <dgm:cxn modelId="{CDD7079D-9ABF-48FC-A3C0-ACCFDA6CB084}" type="presParOf" srcId="{2F951532-BAA5-46D6-9BF0-A0FA8C495CC9}" destId="{4D4D6EEA-9BDD-407D-8EAB-9FF8E03C64A5}" srcOrd="8" destOrd="0" presId="urn:microsoft.com/office/officeart/2005/8/layout/list1"/>
    <dgm:cxn modelId="{E25DB3E2-D184-460F-B0FB-8289673C2191}" type="presParOf" srcId="{4D4D6EEA-9BDD-407D-8EAB-9FF8E03C64A5}" destId="{5BBCBE3C-BFC1-4D6C-A985-B6D48A7C56EF}" srcOrd="0" destOrd="0" presId="urn:microsoft.com/office/officeart/2005/8/layout/list1"/>
    <dgm:cxn modelId="{BA582962-DF9D-425C-97F3-E95BB3A9B5A2}" type="presParOf" srcId="{4D4D6EEA-9BDD-407D-8EAB-9FF8E03C64A5}" destId="{570EBC45-B1BE-42CD-9623-7D53E0A1090C}" srcOrd="1" destOrd="0" presId="urn:microsoft.com/office/officeart/2005/8/layout/list1"/>
    <dgm:cxn modelId="{F1F995BA-6E31-4684-824D-53FB193A758E}" type="presParOf" srcId="{2F951532-BAA5-46D6-9BF0-A0FA8C495CC9}" destId="{56AAD2C6-4AA3-44A0-99A3-03DA07F7B755}" srcOrd="9" destOrd="0" presId="urn:microsoft.com/office/officeart/2005/8/layout/list1"/>
    <dgm:cxn modelId="{117DE242-98EC-44E4-A7F3-FF43D8521CAE}" type="presParOf" srcId="{2F951532-BAA5-46D6-9BF0-A0FA8C495CC9}" destId="{5E070E6F-EFD9-4268-AF99-098045F663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121F4-BB25-4AF6-9D0A-C01BF4F976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829A8A8D-5B74-4DCB-9909-897DBE1CDDC8}">
      <dgm:prSet phldrT="[Texto]"/>
      <dgm:spPr/>
      <dgm:t>
        <a:bodyPr/>
        <a:lstStyle/>
        <a:p>
          <a:r>
            <a:rPr lang="es-MX" dirty="0"/>
            <a:t>Limpieza y desinfección de centros de trabajo</a:t>
          </a:r>
          <a:endParaRPr lang="es-PE" dirty="0"/>
        </a:p>
      </dgm:t>
    </dgm:pt>
    <dgm:pt modelId="{B135F095-8FE9-4E28-A9AA-101322920DBA}" type="parTrans" cxnId="{E981CCF2-83E2-4124-B71A-D9477E7B8C61}">
      <dgm:prSet/>
      <dgm:spPr/>
      <dgm:t>
        <a:bodyPr/>
        <a:lstStyle/>
        <a:p>
          <a:endParaRPr lang="es-PE"/>
        </a:p>
      </dgm:t>
    </dgm:pt>
    <dgm:pt modelId="{3AD39361-BDED-4AB7-A72E-97B72B22715B}" type="sibTrans" cxnId="{E981CCF2-83E2-4124-B71A-D9477E7B8C61}">
      <dgm:prSet/>
      <dgm:spPr/>
      <dgm:t>
        <a:bodyPr/>
        <a:lstStyle/>
        <a:p>
          <a:endParaRPr lang="es-PE"/>
        </a:p>
      </dgm:t>
    </dgm:pt>
    <dgm:pt modelId="{06C7B719-A943-44F7-A136-3C962A7CD1CD}">
      <dgm:prSet phldrT="[Texto]"/>
      <dgm:spPr/>
      <dgm:t>
        <a:bodyPr/>
        <a:lstStyle/>
        <a:p>
          <a:r>
            <a:rPr lang="es-MX" dirty="0"/>
            <a:t>Evaluación de la condición de salud del trabajador previo al regreso o reincorporación</a:t>
          </a:r>
          <a:endParaRPr lang="es-PE" dirty="0"/>
        </a:p>
      </dgm:t>
    </dgm:pt>
    <dgm:pt modelId="{DF095A84-60F1-4B7A-9D86-216B7515FE1B}" type="parTrans" cxnId="{A318C3CE-CA18-4B59-A8EA-2CA4B2F221A8}">
      <dgm:prSet/>
      <dgm:spPr/>
      <dgm:t>
        <a:bodyPr/>
        <a:lstStyle/>
        <a:p>
          <a:endParaRPr lang="es-PE"/>
        </a:p>
      </dgm:t>
    </dgm:pt>
    <dgm:pt modelId="{59D73426-212D-4E37-8FF9-3B88D3EC7D53}" type="sibTrans" cxnId="{A318C3CE-CA18-4B59-A8EA-2CA4B2F221A8}">
      <dgm:prSet/>
      <dgm:spPr/>
      <dgm:t>
        <a:bodyPr/>
        <a:lstStyle/>
        <a:p>
          <a:endParaRPr lang="es-PE"/>
        </a:p>
      </dgm:t>
    </dgm:pt>
    <dgm:pt modelId="{546791B8-21A9-4A13-A5FD-18501DA9EA45}">
      <dgm:prSet phldrT="[Texto]"/>
      <dgm:spPr/>
      <dgm:t>
        <a:bodyPr/>
        <a:lstStyle/>
        <a:p>
          <a:r>
            <a:rPr lang="es-MX" dirty="0"/>
            <a:t>Lavado y desinfección de manos</a:t>
          </a:r>
          <a:endParaRPr lang="es-PE" dirty="0"/>
        </a:p>
      </dgm:t>
    </dgm:pt>
    <dgm:pt modelId="{F5D24018-3D6D-4989-B23B-237A115388E6}" type="parTrans" cxnId="{C096C762-9D12-4EE1-ABCB-30BD5B27DC16}">
      <dgm:prSet/>
      <dgm:spPr/>
      <dgm:t>
        <a:bodyPr/>
        <a:lstStyle/>
        <a:p>
          <a:endParaRPr lang="es-PE"/>
        </a:p>
      </dgm:t>
    </dgm:pt>
    <dgm:pt modelId="{0B22E2B0-5E3B-4685-BEB8-BA2F3041B134}" type="sibTrans" cxnId="{C096C762-9D12-4EE1-ABCB-30BD5B27DC16}">
      <dgm:prSet/>
      <dgm:spPr/>
      <dgm:t>
        <a:bodyPr/>
        <a:lstStyle/>
        <a:p>
          <a:endParaRPr lang="es-PE"/>
        </a:p>
      </dgm:t>
    </dgm:pt>
    <dgm:pt modelId="{683A061B-F470-4B19-8AC8-4EFC1DA77B60}">
      <dgm:prSet phldrT="[Texto]"/>
      <dgm:spPr/>
      <dgm:t>
        <a:bodyPr/>
        <a:lstStyle/>
        <a:p>
          <a:r>
            <a:rPr lang="es-MX" dirty="0"/>
            <a:t>Sensibilización de la prevención del contagio en el centro de trabajo</a:t>
          </a:r>
          <a:endParaRPr lang="es-PE" dirty="0"/>
        </a:p>
      </dgm:t>
    </dgm:pt>
    <dgm:pt modelId="{7C86F7F2-4045-47DC-95F5-91FFC9D94DB7}" type="parTrans" cxnId="{DBCC6805-7328-4AE9-9D07-E060501C0B0E}">
      <dgm:prSet/>
      <dgm:spPr/>
      <dgm:t>
        <a:bodyPr/>
        <a:lstStyle/>
        <a:p>
          <a:endParaRPr lang="es-PE"/>
        </a:p>
      </dgm:t>
    </dgm:pt>
    <dgm:pt modelId="{EC526FDE-6179-4198-AD41-FF8B8584B197}" type="sibTrans" cxnId="{DBCC6805-7328-4AE9-9D07-E060501C0B0E}">
      <dgm:prSet/>
      <dgm:spPr/>
      <dgm:t>
        <a:bodyPr/>
        <a:lstStyle/>
        <a:p>
          <a:endParaRPr lang="es-PE"/>
        </a:p>
      </dgm:t>
    </dgm:pt>
    <dgm:pt modelId="{B66E9E84-9DAD-4070-99AD-D20982DCFAB8}">
      <dgm:prSet phldrT="[Texto]"/>
      <dgm:spPr/>
      <dgm:t>
        <a:bodyPr/>
        <a:lstStyle/>
        <a:p>
          <a:r>
            <a:rPr lang="es-MX" dirty="0"/>
            <a:t>Medidas preventivas de aplicación colectiva</a:t>
          </a:r>
          <a:endParaRPr lang="es-PE" dirty="0"/>
        </a:p>
      </dgm:t>
    </dgm:pt>
    <dgm:pt modelId="{8027220E-BA45-4B0B-9262-0C1D7F235EDC}" type="parTrans" cxnId="{83EAD396-0A61-43F2-AF23-18E4FA2EBDBE}">
      <dgm:prSet/>
      <dgm:spPr/>
      <dgm:t>
        <a:bodyPr/>
        <a:lstStyle/>
        <a:p>
          <a:endParaRPr lang="es-PE"/>
        </a:p>
      </dgm:t>
    </dgm:pt>
    <dgm:pt modelId="{E984E983-58FF-4D9B-B6A6-26C67DE7950B}" type="sibTrans" cxnId="{83EAD396-0A61-43F2-AF23-18E4FA2EBDBE}">
      <dgm:prSet/>
      <dgm:spPr/>
      <dgm:t>
        <a:bodyPr/>
        <a:lstStyle/>
        <a:p>
          <a:endParaRPr lang="es-PE"/>
        </a:p>
      </dgm:t>
    </dgm:pt>
    <dgm:pt modelId="{964D0314-4609-4769-B413-E53CC5C2D2C5}">
      <dgm:prSet phldrT="[Texto]"/>
      <dgm:spPr/>
      <dgm:t>
        <a:bodyPr/>
        <a:lstStyle/>
        <a:p>
          <a:r>
            <a:rPr lang="es-MX" dirty="0"/>
            <a:t>Medidas de protección personal</a:t>
          </a:r>
          <a:endParaRPr lang="es-PE" dirty="0"/>
        </a:p>
      </dgm:t>
    </dgm:pt>
    <dgm:pt modelId="{DF730E51-15E4-45E9-816E-02341DA06DFA}" type="parTrans" cxnId="{33CD92E5-558E-4471-AF98-6DC2AB08816C}">
      <dgm:prSet/>
      <dgm:spPr/>
      <dgm:t>
        <a:bodyPr/>
        <a:lstStyle/>
        <a:p>
          <a:endParaRPr lang="es-PE"/>
        </a:p>
      </dgm:t>
    </dgm:pt>
    <dgm:pt modelId="{9A911970-60B9-489E-B878-D25E5D223241}" type="sibTrans" cxnId="{33CD92E5-558E-4471-AF98-6DC2AB08816C}">
      <dgm:prSet/>
      <dgm:spPr/>
      <dgm:t>
        <a:bodyPr/>
        <a:lstStyle/>
        <a:p>
          <a:endParaRPr lang="es-PE"/>
        </a:p>
      </dgm:t>
    </dgm:pt>
    <dgm:pt modelId="{C8E65966-6794-4F3E-AC42-959021888C5F}">
      <dgm:prSet phldrT="[Texto]"/>
      <dgm:spPr/>
      <dgm:t>
        <a:bodyPr/>
        <a:lstStyle/>
        <a:p>
          <a:r>
            <a:rPr lang="es-MX" dirty="0"/>
            <a:t>Vigilancia de salud del trabajador</a:t>
          </a:r>
          <a:endParaRPr lang="es-PE" dirty="0"/>
        </a:p>
      </dgm:t>
    </dgm:pt>
    <dgm:pt modelId="{0ECA7052-0282-482C-80A1-F6DEC4866937}" type="parTrans" cxnId="{7DC8D086-5A2F-458D-AA0C-208147F994A4}">
      <dgm:prSet/>
      <dgm:spPr/>
      <dgm:t>
        <a:bodyPr/>
        <a:lstStyle/>
        <a:p>
          <a:endParaRPr lang="es-PE"/>
        </a:p>
      </dgm:t>
    </dgm:pt>
    <dgm:pt modelId="{C3EF4745-D486-4506-AEE8-EDE3FDEEE532}" type="sibTrans" cxnId="{7DC8D086-5A2F-458D-AA0C-208147F994A4}">
      <dgm:prSet/>
      <dgm:spPr/>
      <dgm:t>
        <a:bodyPr/>
        <a:lstStyle/>
        <a:p>
          <a:endParaRPr lang="es-PE"/>
        </a:p>
      </dgm:t>
    </dgm:pt>
    <dgm:pt modelId="{93287080-829D-42D5-89DB-3C26DACA0CC7}" type="pres">
      <dgm:prSet presAssocID="{AA8121F4-BB25-4AF6-9D0A-C01BF4F976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F83FD88E-51BD-4BD0-8DB6-33B34891B99E}" type="pres">
      <dgm:prSet presAssocID="{AA8121F4-BB25-4AF6-9D0A-C01BF4F976F9}" presName="Name1" presStyleCnt="0"/>
      <dgm:spPr/>
    </dgm:pt>
    <dgm:pt modelId="{9ACEE1E8-D560-4A7E-B155-3E15BF7FC703}" type="pres">
      <dgm:prSet presAssocID="{AA8121F4-BB25-4AF6-9D0A-C01BF4F976F9}" presName="cycle" presStyleCnt="0"/>
      <dgm:spPr/>
    </dgm:pt>
    <dgm:pt modelId="{BCE83F3C-E7FD-4160-B0E3-FD0A533653FD}" type="pres">
      <dgm:prSet presAssocID="{AA8121F4-BB25-4AF6-9D0A-C01BF4F976F9}" presName="srcNode" presStyleLbl="node1" presStyleIdx="0" presStyleCnt="7"/>
      <dgm:spPr/>
    </dgm:pt>
    <dgm:pt modelId="{E4DC30A0-90C5-4517-A940-3CD6E783E9C4}" type="pres">
      <dgm:prSet presAssocID="{AA8121F4-BB25-4AF6-9D0A-C01BF4F976F9}" presName="conn" presStyleLbl="parChTrans1D2" presStyleIdx="0" presStyleCnt="1"/>
      <dgm:spPr/>
      <dgm:t>
        <a:bodyPr/>
        <a:lstStyle/>
        <a:p>
          <a:endParaRPr lang="es-PE"/>
        </a:p>
      </dgm:t>
    </dgm:pt>
    <dgm:pt modelId="{C78FC166-5F9E-40A6-9D31-47340CE0AC3B}" type="pres">
      <dgm:prSet presAssocID="{AA8121F4-BB25-4AF6-9D0A-C01BF4F976F9}" presName="extraNode" presStyleLbl="node1" presStyleIdx="0" presStyleCnt="7"/>
      <dgm:spPr/>
    </dgm:pt>
    <dgm:pt modelId="{853F13A2-4FCB-45C6-B1BD-759B6BA2D10B}" type="pres">
      <dgm:prSet presAssocID="{AA8121F4-BB25-4AF6-9D0A-C01BF4F976F9}" presName="dstNode" presStyleLbl="node1" presStyleIdx="0" presStyleCnt="7"/>
      <dgm:spPr/>
    </dgm:pt>
    <dgm:pt modelId="{422506CE-2700-48EE-8103-4809FA1AAD4C}" type="pres">
      <dgm:prSet presAssocID="{829A8A8D-5B74-4DCB-9909-897DBE1CDDC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4A8F346-FBB9-4054-A7C7-F8FEA8F99AE2}" type="pres">
      <dgm:prSet presAssocID="{829A8A8D-5B74-4DCB-9909-897DBE1CDDC8}" presName="accent_1" presStyleCnt="0"/>
      <dgm:spPr/>
    </dgm:pt>
    <dgm:pt modelId="{BF27FF6A-8A7A-4389-AFF9-FCAEFCC28C4F}" type="pres">
      <dgm:prSet presAssocID="{829A8A8D-5B74-4DCB-9909-897DBE1CDDC8}" presName="accentRepeatNode" presStyleLbl="solidFgAcc1" presStyleIdx="0" presStyleCnt="7"/>
      <dgm:spPr/>
    </dgm:pt>
    <dgm:pt modelId="{AF4EA183-46A7-4E36-A806-9004B127067B}" type="pres">
      <dgm:prSet presAssocID="{06C7B719-A943-44F7-A136-3C962A7CD1C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548621E-03B7-41F4-BB5D-FF5F43DD1BFB}" type="pres">
      <dgm:prSet presAssocID="{06C7B719-A943-44F7-A136-3C962A7CD1CD}" presName="accent_2" presStyleCnt="0"/>
      <dgm:spPr/>
    </dgm:pt>
    <dgm:pt modelId="{0C07468C-89FD-4317-8CE8-098C2C3214A5}" type="pres">
      <dgm:prSet presAssocID="{06C7B719-A943-44F7-A136-3C962A7CD1CD}" presName="accentRepeatNode" presStyleLbl="solidFgAcc1" presStyleIdx="1" presStyleCnt="7"/>
      <dgm:spPr/>
    </dgm:pt>
    <dgm:pt modelId="{747E8B8B-C3AD-4E01-8ED5-C5F710B8FA5E}" type="pres">
      <dgm:prSet presAssocID="{546791B8-21A9-4A13-A5FD-18501DA9EA4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22550C-9875-423D-AEC3-382C0CC5E166}" type="pres">
      <dgm:prSet presAssocID="{546791B8-21A9-4A13-A5FD-18501DA9EA45}" presName="accent_3" presStyleCnt="0"/>
      <dgm:spPr/>
    </dgm:pt>
    <dgm:pt modelId="{99B26255-4F7A-41B1-BBA2-8E4CE5E5D367}" type="pres">
      <dgm:prSet presAssocID="{546791B8-21A9-4A13-A5FD-18501DA9EA45}" presName="accentRepeatNode" presStyleLbl="solidFgAcc1" presStyleIdx="2" presStyleCnt="7"/>
      <dgm:spPr/>
    </dgm:pt>
    <dgm:pt modelId="{611D432A-9AB0-4FCF-A12F-14B2AACC5D82}" type="pres">
      <dgm:prSet presAssocID="{683A061B-F470-4B19-8AC8-4EFC1DA77B6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1BD422-15E7-485E-A947-DE1D06E842EC}" type="pres">
      <dgm:prSet presAssocID="{683A061B-F470-4B19-8AC8-4EFC1DA77B60}" presName="accent_4" presStyleCnt="0"/>
      <dgm:spPr/>
    </dgm:pt>
    <dgm:pt modelId="{4759D54F-C1C5-4FBE-BA21-40F5851FA877}" type="pres">
      <dgm:prSet presAssocID="{683A061B-F470-4B19-8AC8-4EFC1DA77B60}" presName="accentRepeatNode" presStyleLbl="solidFgAcc1" presStyleIdx="3" presStyleCnt="7"/>
      <dgm:spPr/>
    </dgm:pt>
    <dgm:pt modelId="{BE488619-A160-4CAC-BB99-D6BC35593526}" type="pres">
      <dgm:prSet presAssocID="{B66E9E84-9DAD-4070-99AD-D20982DCFA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C0DC83-6542-433B-A21B-81FF872B2BEF}" type="pres">
      <dgm:prSet presAssocID="{B66E9E84-9DAD-4070-99AD-D20982DCFAB8}" presName="accent_5" presStyleCnt="0"/>
      <dgm:spPr/>
    </dgm:pt>
    <dgm:pt modelId="{30A823D8-173D-4ED1-B798-4CB5EA8181D4}" type="pres">
      <dgm:prSet presAssocID="{B66E9E84-9DAD-4070-99AD-D20982DCFAB8}" presName="accentRepeatNode" presStyleLbl="solidFgAcc1" presStyleIdx="4" presStyleCnt="7"/>
      <dgm:spPr/>
    </dgm:pt>
    <dgm:pt modelId="{C2E77A55-BDCF-47B1-A3E6-BF95DF303037}" type="pres">
      <dgm:prSet presAssocID="{964D0314-4609-4769-B413-E53CC5C2D2C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0CC3FB-FBFC-4C2B-8AD9-A8C4726E0675}" type="pres">
      <dgm:prSet presAssocID="{964D0314-4609-4769-B413-E53CC5C2D2C5}" presName="accent_6" presStyleCnt="0"/>
      <dgm:spPr/>
    </dgm:pt>
    <dgm:pt modelId="{854CDB54-4EA0-4CEC-A61C-6D74DE630D6C}" type="pres">
      <dgm:prSet presAssocID="{964D0314-4609-4769-B413-E53CC5C2D2C5}" presName="accentRepeatNode" presStyleLbl="solidFgAcc1" presStyleIdx="5" presStyleCnt="7"/>
      <dgm:spPr/>
    </dgm:pt>
    <dgm:pt modelId="{DC406FB1-7369-4E3F-8F23-CBB7622D2004}" type="pres">
      <dgm:prSet presAssocID="{C8E65966-6794-4F3E-AC42-959021888C5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A17E36-DD82-40CB-94A6-B9A2B323DDB2}" type="pres">
      <dgm:prSet presAssocID="{C8E65966-6794-4F3E-AC42-959021888C5F}" presName="accent_7" presStyleCnt="0"/>
      <dgm:spPr/>
    </dgm:pt>
    <dgm:pt modelId="{5430A92A-A62F-429E-B985-81FA98C3749A}" type="pres">
      <dgm:prSet presAssocID="{C8E65966-6794-4F3E-AC42-959021888C5F}" presName="accentRepeatNode" presStyleLbl="solidFgAcc1" presStyleIdx="6" presStyleCnt="7"/>
      <dgm:spPr/>
    </dgm:pt>
  </dgm:ptLst>
  <dgm:cxnLst>
    <dgm:cxn modelId="{83EAD396-0A61-43F2-AF23-18E4FA2EBDBE}" srcId="{AA8121F4-BB25-4AF6-9D0A-C01BF4F976F9}" destId="{B66E9E84-9DAD-4070-99AD-D20982DCFAB8}" srcOrd="4" destOrd="0" parTransId="{8027220E-BA45-4B0B-9262-0C1D7F235EDC}" sibTransId="{E984E983-58FF-4D9B-B6A6-26C67DE7950B}"/>
    <dgm:cxn modelId="{33CD92E5-558E-4471-AF98-6DC2AB08816C}" srcId="{AA8121F4-BB25-4AF6-9D0A-C01BF4F976F9}" destId="{964D0314-4609-4769-B413-E53CC5C2D2C5}" srcOrd="5" destOrd="0" parTransId="{DF730E51-15E4-45E9-816E-02341DA06DFA}" sibTransId="{9A911970-60B9-489E-B878-D25E5D223241}"/>
    <dgm:cxn modelId="{6EA04656-483A-4571-B7E8-28BC89E8B745}" type="presOf" srcId="{683A061B-F470-4B19-8AC8-4EFC1DA77B60}" destId="{611D432A-9AB0-4FCF-A12F-14B2AACC5D82}" srcOrd="0" destOrd="0" presId="urn:microsoft.com/office/officeart/2008/layout/VerticalCurvedList"/>
    <dgm:cxn modelId="{C096C762-9D12-4EE1-ABCB-30BD5B27DC16}" srcId="{AA8121F4-BB25-4AF6-9D0A-C01BF4F976F9}" destId="{546791B8-21A9-4A13-A5FD-18501DA9EA45}" srcOrd="2" destOrd="0" parTransId="{F5D24018-3D6D-4989-B23B-237A115388E6}" sibTransId="{0B22E2B0-5E3B-4685-BEB8-BA2F3041B134}"/>
    <dgm:cxn modelId="{E6644AB9-8272-4F29-B141-B6FF5888D6D1}" type="presOf" srcId="{AA8121F4-BB25-4AF6-9D0A-C01BF4F976F9}" destId="{93287080-829D-42D5-89DB-3C26DACA0CC7}" srcOrd="0" destOrd="0" presId="urn:microsoft.com/office/officeart/2008/layout/VerticalCurvedList"/>
    <dgm:cxn modelId="{CFC1F8EB-1E34-4714-896C-28A9F6278F2A}" type="presOf" srcId="{B66E9E84-9DAD-4070-99AD-D20982DCFAB8}" destId="{BE488619-A160-4CAC-BB99-D6BC35593526}" srcOrd="0" destOrd="0" presId="urn:microsoft.com/office/officeart/2008/layout/VerticalCurvedList"/>
    <dgm:cxn modelId="{3A4C59BA-2620-421F-95B8-F6E9EA78402B}" type="presOf" srcId="{C8E65966-6794-4F3E-AC42-959021888C5F}" destId="{DC406FB1-7369-4E3F-8F23-CBB7622D2004}" srcOrd="0" destOrd="0" presId="urn:microsoft.com/office/officeart/2008/layout/VerticalCurvedList"/>
    <dgm:cxn modelId="{35AF0D9E-027E-416E-B769-F12D2597E94A}" type="presOf" srcId="{06C7B719-A943-44F7-A136-3C962A7CD1CD}" destId="{AF4EA183-46A7-4E36-A806-9004B127067B}" srcOrd="0" destOrd="0" presId="urn:microsoft.com/office/officeart/2008/layout/VerticalCurvedList"/>
    <dgm:cxn modelId="{DBCC6805-7328-4AE9-9D07-E060501C0B0E}" srcId="{AA8121F4-BB25-4AF6-9D0A-C01BF4F976F9}" destId="{683A061B-F470-4B19-8AC8-4EFC1DA77B60}" srcOrd="3" destOrd="0" parTransId="{7C86F7F2-4045-47DC-95F5-91FFC9D94DB7}" sibTransId="{EC526FDE-6179-4198-AD41-FF8B8584B197}"/>
    <dgm:cxn modelId="{4AABBD89-A74E-4BF5-8E35-4D31471B1D4C}" type="presOf" srcId="{546791B8-21A9-4A13-A5FD-18501DA9EA45}" destId="{747E8B8B-C3AD-4E01-8ED5-C5F710B8FA5E}" srcOrd="0" destOrd="0" presId="urn:microsoft.com/office/officeart/2008/layout/VerticalCurvedList"/>
    <dgm:cxn modelId="{A99AF834-5E0F-477E-AA8E-E3C81B0BCFAF}" type="presOf" srcId="{829A8A8D-5B74-4DCB-9909-897DBE1CDDC8}" destId="{422506CE-2700-48EE-8103-4809FA1AAD4C}" srcOrd="0" destOrd="0" presId="urn:microsoft.com/office/officeart/2008/layout/VerticalCurvedList"/>
    <dgm:cxn modelId="{A318C3CE-CA18-4B59-A8EA-2CA4B2F221A8}" srcId="{AA8121F4-BB25-4AF6-9D0A-C01BF4F976F9}" destId="{06C7B719-A943-44F7-A136-3C962A7CD1CD}" srcOrd="1" destOrd="0" parTransId="{DF095A84-60F1-4B7A-9D86-216B7515FE1B}" sibTransId="{59D73426-212D-4E37-8FF9-3B88D3EC7D53}"/>
    <dgm:cxn modelId="{E9716259-EB32-400C-A023-44BCC7C299B7}" type="presOf" srcId="{3AD39361-BDED-4AB7-A72E-97B72B22715B}" destId="{E4DC30A0-90C5-4517-A940-3CD6E783E9C4}" srcOrd="0" destOrd="0" presId="urn:microsoft.com/office/officeart/2008/layout/VerticalCurvedList"/>
    <dgm:cxn modelId="{259AA1A1-4ABA-4FF5-92BE-E1668C9EBE18}" type="presOf" srcId="{964D0314-4609-4769-B413-E53CC5C2D2C5}" destId="{C2E77A55-BDCF-47B1-A3E6-BF95DF303037}" srcOrd="0" destOrd="0" presId="urn:microsoft.com/office/officeart/2008/layout/VerticalCurvedList"/>
    <dgm:cxn modelId="{7DC8D086-5A2F-458D-AA0C-208147F994A4}" srcId="{AA8121F4-BB25-4AF6-9D0A-C01BF4F976F9}" destId="{C8E65966-6794-4F3E-AC42-959021888C5F}" srcOrd="6" destOrd="0" parTransId="{0ECA7052-0282-482C-80A1-F6DEC4866937}" sibTransId="{C3EF4745-D486-4506-AEE8-EDE3FDEEE532}"/>
    <dgm:cxn modelId="{E981CCF2-83E2-4124-B71A-D9477E7B8C61}" srcId="{AA8121F4-BB25-4AF6-9D0A-C01BF4F976F9}" destId="{829A8A8D-5B74-4DCB-9909-897DBE1CDDC8}" srcOrd="0" destOrd="0" parTransId="{B135F095-8FE9-4E28-A9AA-101322920DBA}" sibTransId="{3AD39361-BDED-4AB7-A72E-97B72B22715B}"/>
    <dgm:cxn modelId="{96991AC2-E7A3-4186-914D-E8AD1A279944}" type="presParOf" srcId="{93287080-829D-42D5-89DB-3C26DACA0CC7}" destId="{F83FD88E-51BD-4BD0-8DB6-33B34891B99E}" srcOrd="0" destOrd="0" presId="urn:microsoft.com/office/officeart/2008/layout/VerticalCurvedList"/>
    <dgm:cxn modelId="{E87DD474-5FDD-49DA-AAFD-ADB36D7B26D6}" type="presParOf" srcId="{F83FD88E-51BD-4BD0-8DB6-33B34891B99E}" destId="{9ACEE1E8-D560-4A7E-B155-3E15BF7FC703}" srcOrd="0" destOrd="0" presId="urn:microsoft.com/office/officeart/2008/layout/VerticalCurvedList"/>
    <dgm:cxn modelId="{BBAD810E-0411-4E7D-943A-FF9227A93E71}" type="presParOf" srcId="{9ACEE1E8-D560-4A7E-B155-3E15BF7FC703}" destId="{BCE83F3C-E7FD-4160-B0E3-FD0A533653FD}" srcOrd="0" destOrd="0" presId="urn:microsoft.com/office/officeart/2008/layout/VerticalCurvedList"/>
    <dgm:cxn modelId="{287AA6D5-8352-4480-ADC3-E25B9F726AE6}" type="presParOf" srcId="{9ACEE1E8-D560-4A7E-B155-3E15BF7FC703}" destId="{E4DC30A0-90C5-4517-A940-3CD6E783E9C4}" srcOrd="1" destOrd="0" presId="urn:microsoft.com/office/officeart/2008/layout/VerticalCurvedList"/>
    <dgm:cxn modelId="{87398D5C-E216-4273-A55F-4FB74D831CCC}" type="presParOf" srcId="{9ACEE1E8-D560-4A7E-B155-3E15BF7FC703}" destId="{C78FC166-5F9E-40A6-9D31-47340CE0AC3B}" srcOrd="2" destOrd="0" presId="urn:microsoft.com/office/officeart/2008/layout/VerticalCurvedList"/>
    <dgm:cxn modelId="{7925C33B-8FBF-4363-B372-9AACFE50BD76}" type="presParOf" srcId="{9ACEE1E8-D560-4A7E-B155-3E15BF7FC703}" destId="{853F13A2-4FCB-45C6-B1BD-759B6BA2D10B}" srcOrd="3" destOrd="0" presId="urn:microsoft.com/office/officeart/2008/layout/VerticalCurvedList"/>
    <dgm:cxn modelId="{CCE3EDFD-4292-42E0-8477-EDAF8299E11F}" type="presParOf" srcId="{F83FD88E-51BD-4BD0-8DB6-33B34891B99E}" destId="{422506CE-2700-48EE-8103-4809FA1AAD4C}" srcOrd="1" destOrd="0" presId="urn:microsoft.com/office/officeart/2008/layout/VerticalCurvedList"/>
    <dgm:cxn modelId="{13A8971E-9818-4051-9EF5-76D7751DACDA}" type="presParOf" srcId="{F83FD88E-51BD-4BD0-8DB6-33B34891B99E}" destId="{E4A8F346-FBB9-4054-A7C7-F8FEA8F99AE2}" srcOrd="2" destOrd="0" presId="urn:microsoft.com/office/officeart/2008/layout/VerticalCurvedList"/>
    <dgm:cxn modelId="{45FA1F77-1FD4-47D4-90BC-F7343BD7F0E9}" type="presParOf" srcId="{E4A8F346-FBB9-4054-A7C7-F8FEA8F99AE2}" destId="{BF27FF6A-8A7A-4389-AFF9-FCAEFCC28C4F}" srcOrd="0" destOrd="0" presId="urn:microsoft.com/office/officeart/2008/layout/VerticalCurvedList"/>
    <dgm:cxn modelId="{E202F5C9-10F7-49F6-B2D5-42AD5E26D0A8}" type="presParOf" srcId="{F83FD88E-51BD-4BD0-8DB6-33B34891B99E}" destId="{AF4EA183-46A7-4E36-A806-9004B127067B}" srcOrd="3" destOrd="0" presId="urn:microsoft.com/office/officeart/2008/layout/VerticalCurvedList"/>
    <dgm:cxn modelId="{9EBD1D5E-500A-4C90-B648-99F540CA5E68}" type="presParOf" srcId="{F83FD88E-51BD-4BD0-8DB6-33B34891B99E}" destId="{1548621E-03B7-41F4-BB5D-FF5F43DD1BFB}" srcOrd="4" destOrd="0" presId="urn:microsoft.com/office/officeart/2008/layout/VerticalCurvedList"/>
    <dgm:cxn modelId="{5AB7490A-F4A7-4302-BB22-F3FA74E02C12}" type="presParOf" srcId="{1548621E-03B7-41F4-BB5D-FF5F43DD1BFB}" destId="{0C07468C-89FD-4317-8CE8-098C2C3214A5}" srcOrd="0" destOrd="0" presId="urn:microsoft.com/office/officeart/2008/layout/VerticalCurvedList"/>
    <dgm:cxn modelId="{760BC048-95CB-4A61-A66D-1255FE53F92C}" type="presParOf" srcId="{F83FD88E-51BD-4BD0-8DB6-33B34891B99E}" destId="{747E8B8B-C3AD-4E01-8ED5-C5F710B8FA5E}" srcOrd="5" destOrd="0" presId="urn:microsoft.com/office/officeart/2008/layout/VerticalCurvedList"/>
    <dgm:cxn modelId="{C407D5C2-1239-4F20-9353-004464213F5F}" type="presParOf" srcId="{F83FD88E-51BD-4BD0-8DB6-33B34891B99E}" destId="{3F22550C-9875-423D-AEC3-382C0CC5E166}" srcOrd="6" destOrd="0" presId="urn:microsoft.com/office/officeart/2008/layout/VerticalCurvedList"/>
    <dgm:cxn modelId="{FB3A8C6E-BC0C-4EC9-A217-8B7EF3DE3F71}" type="presParOf" srcId="{3F22550C-9875-423D-AEC3-382C0CC5E166}" destId="{99B26255-4F7A-41B1-BBA2-8E4CE5E5D367}" srcOrd="0" destOrd="0" presId="urn:microsoft.com/office/officeart/2008/layout/VerticalCurvedList"/>
    <dgm:cxn modelId="{F02E7EAB-99AF-4614-90CB-9CA10A02698D}" type="presParOf" srcId="{F83FD88E-51BD-4BD0-8DB6-33B34891B99E}" destId="{611D432A-9AB0-4FCF-A12F-14B2AACC5D82}" srcOrd="7" destOrd="0" presId="urn:microsoft.com/office/officeart/2008/layout/VerticalCurvedList"/>
    <dgm:cxn modelId="{28B18E05-5808-454E-85EF-695E98B9C494}" type="presParOf" srcId="{F83FD88E-51BD-4BD0-8DB6-33B34891B99E}" destId="{181BD422-15E7-485E-A947-DE1D06E842EC}" srcOrd="8" destOrd="0" presId="urn:microsoft.com/office/officeart/2008/layout/VerticalCurvedList"/>
    <dgm:cxn modelId="{ACA2AD3C-8288-43A5-B3BD-DCB5A2FB78F8}" type="presParOf" srcId="{181BD422-15E7-485E-A947-DE1D06E842EC}" destId="{4759D54F-C1C5-4FBE-BA21-40F5851FA877}" srcOrd="0" destOrd="0" presId="urn:microsoft.com/office/officeart/2008/layout/VerticalCurvedList"/>
    <dgm:cxn modelId="{52724693-2450-40FE-B4F3-494480742B32}" type="presParOf" srcId="{F83FD88E-51BD-4BD0-8DB6-33B34891B99E}" destId="{BE488619-A160-4CAC-BB99-D6BC35593526}" srcOrd="9" destOrd="0" presId="urn:microsoft.com/office/officeart/2008/layout/VerticalCurvedList"/>
    <dgm:cxn modelId="{F08DFD59-482F-4A63-AF99-EB5A2D131C8E}" type="presParOf" srcId="{F83FD88E-51BD-4BD0-8DB6-33B34891B99E}" destId="{5AC0DC83-6542-433B-A21B-81FF872B2BEF}" srcOrd="10" destOrd="0" presId="urn:microsoft.com/office/officeart/2008/layout/VerticalCurvedList"/>
    <dgm:cxn modelId="{BB75EB1A-D2F6-4E15-AE33-E063A654CB21}" type="presParOf" srcId="{5AC0DC83-6542-433B-A21B-81FF872B2BEF}" destId="{30A823D8-173D-4ED1-B798-4CB5EA8181D4}" srcOrd="0" destOrd="0" presId="urn:microsoft.com/office/officeart/2008/layout/VerticalCurvedList"/>
    <dgm:cxn modelId="{2FBBDB3C-47EF-4B9A-8E93-C06C7FA7139F}" type="presParOf" srcId="{F83FD88E-51BD-4BD0-8DB6-33B34891B99E}" destId="{C2E77A55-BDCF-47B1-A3E6-BF95DF303037}" srcOrd="11" destOrd="0" presId="urn:microsoft.com/office/officeart/2008/layout/VerticalCurvedList"/>
    <dgm:cxn modelId="{C45C209B-D22E-441B-A09E-38FE30789048}" type="presParOf" srcId="{F83FD88E-51BD-4BD0-8DB6-33B34891B99E}" destId="{EB0CC3FB-FBFC-4C2B-8AD9-A8C4726E0675}" srcOrd="12" destOrd="0" presId="urn:microsoft.com/office/officeart/2008/layout/VerticalCurvedList"/>
    <dgm:cxn modelId="{093A2590-38C0-4E5E-AF7A-B7C265498A65}" type="presParOf" srcId="{EB0CC3FB-FBFC-4C2B-8AD9-A8C4726E0675}" destId="{854CDB54-4EA0-4CEC-A61C-6D74DE630D6C}" srcOrd="0" destOrd="0" presId="urn:microsoft.com/office/officeart/2008/layout/VerticalCurvedList"/>
    <dgm:cxn modelId="{BD08D3B2-92EC-49DE-990A-2F7E964FFDB0}" type="presParOf" srcId="{F83FD88E-51BD-4BD0-8DB6-33B34891B99E}" destId="{DC406FB1-7369-4E3F-8F23-CBB7622D2004}" srcOrd="13" destOrd="0" presId="urn:microsoft.com/office/officeart/2008/layout/VerticalCurvedList"/>
    <dgm:cxn modelId="{3769608F-C9FA-4055-9D6D-ECE78942F5DE}" type="presParOf" srcId="{F83FD88E-51BD-4BD0-8DB6-33B34891B99E}" destId="{E2A17E36-DD82-40CB-94A6-B9A2B323DDB2}" srcOrd="14" destOrd="0" presId="urn:microsoft.com/office/officeart/2008/layout/VerticalCurvedList"/>
    <dgm:cxn modelId="{9C37C8D4-534F-4C8B-8773-B34106A523EE}" type="presParOf" srcId="{E2A17E36-DD82-40CB-94A6-B9A2B323DDB2}" destId="{5430A92A-A62F-429E-B985-81FA98C374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A0FDE-242E-4394-A57A-28FA5D84539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A693503-1835-4128-92B1-6EB887765536}">
      <dgm:prSet phldrT="[Texto]" custT="1"/>
      <dgm:spPr/>
      <dgm:t>
        <a:bodyPr/>
        <a:lstStyle/>
        <a:p>
          <a:r>
            <a:rPr lang="es-MX" sz="1300" dirty="0"/>
            <a:t>GESTIONAR PARA LOS TRABAJADORES</a:t>
          </a:r>
          <a:endParaRPr lang="es-PE" sz="1300" dirty="0"/>
        </a:p>
      </dgm:t>
    </dgm:pt>
    <dgm:pt modelId="{D483097C-D127-437C-82F1-650472159BD8}" type="parTrans" cxnId="{3A64248F-E935-4F68-B3BC-FBB12A438631}">
      <dgm:prSet/>
      <dgm:spPr/>
      <dgm:t>
        <a:bodyPr/>
        <a:lstStyle/>
        <a:p>
          <a:endParaRPr lang="es-PE"/>
        </a:p>
      </dgm:t>
    </dgm:pt>
    <dgm:pt modelId="{FE7B0C34-0D3A-4620-8C3D-551D393359C2}" type="sibTrans" cxnId="{3A64248F-E935-4F68-B3BC-FBB12A438631}">
      <dgm:prSet/>
      <dgm:spPr/>
      <dgm:t>
        <a:bodyPr/>
        <a:lstStyle/>
        <a:p>
          <a:endParaRPr lang="es-PE"/>
        </a:p>
      </dgm:t>
    </dgm:pt>
    <dgm:pt modelId="{AE5B2C23-4554-40F4-A38E-BAF967DEF81C}">
      <dgm:prSet phldrT="[Texto]" custT="1"/>
      <dgm:spPr/>
      <dgm:t>
        <a:bodyPr/>
        <a:lstStyle/>
        <a:p>
          <a:r>
            <a:rPr lang="es-MX" sz="1400" dirty="0"/>
            <a:t>Identificación del riesgo</a:t>
          </a:r>
          <a:endParaRPr lang="es-PE" sz="1400" dirty="0"/>
        </a:p>
      </dgm:t>
    </dgm:pt>
    <dgm:pt modelId="{D5B5547A-6E52-4EDC-80BF-B394006A1EA1}" type="parTrans" cxnId="{98F7577B-6E9F-45E8-A1F2-A7FCD686E4C0}">
      <dgm:prSet/>
      <dgm:spPr/>
      <dgm:t>
        <a:bodyPr/>
        <a:lstStyle/>
        <a:p>
          <a:endParaRPr lang="es-PE"/>
        </a:p>
      </dgm:t>
    </dgm:pt>
    <dgm:pt modelId="{D3AA4A87-8698-43B1-BDB4-68DF2F54DEB7}" type="sibTrans" cxnId="{98F7577B-6E9F-45E8-A1F2-A7FCD686E4C0}">
      <dgm:prSet/>
      <dgm:spPr/>
      <dgm:t>
        <a:bodyPr/>
        <a:lstStyle/>
        <a:p>
          <a:endParaRPr lang="es-PE"/>
        </a:p>
      </dgm:t>
    </dgm:pt>
    <dgm:pt modelId="{B22FCF67-0860-4548-A28C-FF9B817BC554}">
      <dgm:prSet phldrT="[Texto]" custT="1"/>
      <dgm:spPr/>
      <dgm:t>
        <a:bodyPr/>
        <a:lstStyle/>
        <a:p>
          <a:r>
            <a:rPr lang="es-MX" sz="1300" dirty="0"/>
            <a:t>Ficha sintomatológica de COVID 19</a:t>
          </a:r>
          <a:endParaRPr lang="es-PE" sz="1300" dirty="0"/>
        </a:p>
      </dgm:t>
    </dgm:pt>
    <dgm:pt modelId="{0FE60455-1F38-4F9A-A678-62E0F1D6ABD3}" type="parTrans" cxnId="{79F71F81-104A-45D7-BE38-0999CABFE794}">
      <dgm:prSet/>
      <dgm:spPr/>
      <dgm:t>
        <a:bodyPr/>
        <a:lstStyle/>
        <a:p>
          <a:endParaRPr lang="es-PE"/>
        </a:p>
      </dgm:t>
    </dgm:pt>
    <dgm:pt modelId="{C8F20AE8-7FBE-4C2D-BF1E-A5C749D0A613}" type="sibTrans" cxnId="{79F71F81-104A-45D7-BE38-0999CABFE794}">
      <dgm:prSet/>
      <dgm:spPr/>
      <dgm:t>
        <a:bodyPr/>
        <a:lstStyle/>
        <a:p>
          <a:endParaRPr lang="es-PE"/>
        </a:p>
      </dgm:t>
    </dgm:pt>
    <dgm:pt modelId="{9D7DB483-055D-429A-BADC-DB7DE8759FE9}">
      <dgm:prSet phldrT="[Texto]" custT="1"/>
      <dgm:spPr/>
      <dgm:t>
        <a:bodyPr/>
        <a:lstStyle/>
        <a:p>
          <a:r>
            <a:rPr lang="es-MX" sz="1400" dirty="0"/>
            <a:t>Aplicación de pruebas serológicas o moleculares si lo necesita</a:t>
          </a:r>
          <a:endParaRPr lang="es-PE" sz="1400" dirty="0"/>
        </a:p>
      </dgm:t>
    </dgm:pt>
    <dgm:pt modelId="{1985594C-7133-4B52-94E0-03106C00C431}" type="parTrans" cxnId="{3B7BD3DA-801E-4E07-858B-265859FDFD7B}">
      <dgm:prSet/>
      <dgm:spPr/>
      <dgm:t>
        <a:bodyPr/>
        <a:lstStyle/>
        <a:p>
          <a:endParaRPr lang="es-PE"/>
        </a:p>
      </dgm:t>
    </dgm:pt>
    <dgm:pt modelId="{5909F8E8-FA04-470E-9037-1779829EE9C8}" type="sibTrans" cxnId="{3B7BD3DA-801E-4E07-858B-265859FDFD7B}">
      <dgm:prSet/>
      <dgm:spPr/>
      <dgm:t>
        <a:bodyPr/>
        <a:lstStyle/>
        <a:p>
          <a:endParaRPr lang="es-PE"/>
        </a:p>
      </dgm:t>
    </dgm:pt>
    <dgm:pt modelId="{72BDB094-2281-4C3C-BB65-48C3C9BAC2FA}">
      <dgm:prSet phldrT="[Texto]" custT="1"/>
      <dgm:spPr/>
      <dgm:t>
        <a:bodyPr/>
        <a:lstStyle/>
        <a:p>
          <a:r>
            <a:rPr lang="es-MX" sz="1300" dirty="0"/>
            <a:t>Control aleatorio de la </a:t>
          </a:r>
          <a:r>
            <a:rPr lang="es-MX" sz="1300" dirty="0" err="1"/>
            <a:t>T°</a:t>
          </a:r>
          <a:r>
            <a:rPr lang="es-MX" sz="1300" dirty="0"/>
            <a:t> de los trabajadores al momento de ingresar a la jornada</a:t>
          </a:r>
          <a:endParaRPr lang="es-PE" sz="1300" dirty="0"/>
        </a:p>
      </dgm:t>
    </dgm:pt>
    <dgm:pt modelId="{FB6248F7-9DCF-4C84-A030-811EC5FAA244}" type="parTrans" cxnId="{CA140563-EA34-41E6-AB4E-B922B60A186B}">
      <dgm:prSet/>
      <dgm:spPr/>
      <dgm:t>
        <a:bodyPr/>
        <a:lstStyle/>
        <a:p>
          <a:endParaRPr lang="es-PE"/>
        </a:p>
      </dgm:t>
    </dgm:pt>
    <dgm:pt modelId="{1BA4BE96-0632-492F-B8CD-FA032F2154DE}" type="sibTrans" cxnId="{CA140563-EA34-41E6-AB4E-B922B60A186B}">
      <dgm:prSet/>
      <dgm:spPr/>
      <dgm:t>
        <a:bodyPr/>
        <a:lstStyle/>
        <a:p>
          <a:endParaRPr lang="es-PE"/>
        </a:p>
      </dgm:t>
    </dgm:pt>
    <dgm:pt modelId="{8CE60B3A-73A6-467B-9871-DD718C4D5A89}" type="pres">
      <dgm:prSet presAssocID="{173A0FDE-242E-4394-A57A-28FA5D8453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22A52F4-B3F7-43FD-9CBF-8C60A9169F98}" type="pres">
      <dgm:prSet presAssocID="{3A693503-1835-4128-92B1-6EB887765536}" presName="centerShape" presStyleLbl="node0" presStyleIdx="0" presStyleCnt="1" custScaleX="147667"/>
      <dgm:spPr/>
      <dgm:t>
        <a:bodyPr/>
        <a:lstStyle/>
        <a:p>
          <a:endParaRPr lang="es-PE"/>
        </a:p>
      </dgm:t>
    </dgm:pt>
    <dgm:pt modelId="{C165C441-8044-4E94-845C-E584C9EF77D0}" type="pres">
      <dgm:prSet presAssocID="{D5B5547A-6E52-4EDC-80BF-B394006A1EA1}" presName="parTrans" presStyleLbl="sibTrans2D1" presStyleIdx="0" presStyleCnt="4"/>
      <dgm:spPr/>
      <dgm:t>
        <a:bodyPr/>
        <a:lstStyle/>
        <a:p>
          <a:endParaRPr lang="es-PE"/>
        </a:p>
      </dgm:t>
    </dgm:pt>
    <dgm:pt modelId="{68626D88-5439-4EFE-B0A3-ED8B97AEB4D8}" type="pres">
      <dgm:prSet presAssocID="{D5B5547A-6E52-4EDC-80BF-B394006A1EA1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5502D3D9-1157-4AEB-B469-85E65779A193}" type="pres">
      <dgm:prSet presAssocID="{AE5B2C23-4554-40F4-A38E-BAF967DEF81C}" presName="node" presStyleLbl="node1" presStyleIdx="0" presStyleCnt="4" custScaleX="1248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214FFD-5974-4734-B5ED-E81164FEA5D3}" type="pres">
      <dgm:prSet presAssocID="{0FE60455-1F38-4F9A-A678-62E0F1D6ABD3}" presName="parTrans" presStyleLbl="sibTrans2D1" presStyleIdx="1" presStyleCnt="4"/>
      <dgm:spPr/>
      <dgm:t>
        <a:bodyPr/>
        <a:lstStyle/>
        <a:p>
          <a:endParaRPr lang="es-PE"/>
        </a:p>
      </dgm:t>
    </dgm:pt>
    <dgm:pt modelId="{6BAE365C-8CAC-4755-92D1-EF426D00FD90}" type="pres">
      <dgm:prSet presAssocID="{0FE60455-1F38-4F9A-A678-62E0F1D6ABD3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A1A02397-2B96-444D-B623-12F618550936}" type="pres">
      <dgm:prSet presAssocID="{B22FCF67-0860-4548-A28C-FF9B817BC554}" presName="node" presStyleLbl="node1" presStyleIdx="1" presStyleCnt="4" custScaleX="12546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4989F6A-8283-44C7-B842-B5E415233988}" type="pres">
      <dgm:prSet presAssocID="{1985594C-7133-4B52-94E0-03106C00C431}" presName="parTrans" presStyleLbl="sibTrans2D1" presStyleIdx="2" presStyleCnt="4"/>
      <dgm:spPr/>
      <dgm:t>
        <a:bodyPr/>
        <a:lstStyle/>
        <a:p>
          <a:endParaRPr lang="es-PE"/>
        </a:p>
      </dgm:t>
    </dgm:pt>
    <dgm:pt modelId="{61B98CF5-9062-4381-AD80-B8ACD2285877}" type="pres">
      <dgm:prSet presAssocID="{1985594C-7133-4B52-94E0-03106C00C431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8C405707-8043-4A31-AA1C-6A5F119DDF85}" type="pres">
      <dgm:prSet presAssocID="{9D7DB483-055D-429A-BADC-DB7DE8759FE9}" presName="node" presStyleLbl="node1" presStyleIdx="2" presStyleCnt="4" custScaleX="12621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6404B5-C66B-4E02-9DD5-20D0E6EEB350}" type="pres">
      <dgm:prSet presAssocID="{FB6248F7-9DCF-4C84-A030-811EC5FAA244}" presName="parTrans" presStyleLbl="sibTrans2D1" presStyleIdx="3" presStyleCnt="4"/>
      <dgm:spPr/>
      <dgm:t>
        <a:bodyPr/>
        <a:lstStyle/>
        <a:p>
          <a:endParaRPr lang="es-PE"/>
        </a:p>
      </dgm:t>
    </dgm:pt>
    <dgm:pt modelId="{F0113729-9A48-4F3A-BD91-BCB6D031318B}" type="pres">
      <dgm:prSet presAssocID="{FB6248F7-9DCF-4C84-A030-811EC5FAA244}" presName="connectorText" presStyleLbl="sibTrans2D1" presStyleIdx="3" presStyleCnt="4"/>
      <dgm:spPr/>
      <dgm:t>
        <a:bodyPr/>
        <a:lstStyle/>
        <a:p>
          <a:endParaRPr lang="es-PE"/>
        </a:p>
      </dgm:t>
    </dgm:pt>
    <dgm:pt modelId="{A88CF8BF-9CD1-463F-A9E7-290EE74A0924}" type="pres">
      <dgm:prSet presAssocID="{72BDB094-2281-4C3C-BB65-48C3C9BAC2FA}" presName="node" presStyleLbl="node1" presStyleIdx="3" presStyleCnt="4" custScaleX="1410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9F71F81-104A-45D7-BE38-0999CABFE794}" srcId="{3A693503-1835-4128-92B1-6EB887765536}" destId="{B22FCF67-0860-4548-A28C-FF9B817BC554}" srcOrd="1" destOrd="0" parTransId="{0FE60455-1F38-4F9A-A678-62E0F1D6ABD3}" sibTransId="{C8F20AE8-7FBE-4C2D-BF1E-A5C749D0A613}"/>
    <dgm:cxn modelId="{2E79996A-9601-4153-870B-F1FAE0AAA7D0}" type="presOf" srcId="{FB6248F7-9DCF-4C84-A030-811EC5FAA244}" destId="{F0113729-9A48-4F3A-BD91-BCB6D031318B}" srcOrd="1" destOrd="0" presId="urn:microsoft.com/office/officeart/2005/8/layout/radial5"/>
    <dgm:cxn modelId="{182C1237-9401-4C08-81D0-F90E9B6F8DB7}" type="presOf" srcId="{0FE60455-1F38-4F9A-A678-62E0F1D6ABD3}" destId="{6BAE365C-8CAC-4755-92D1-EF426D00FD90}" srcOrd="1" destOrd="0" presId="urn:microsoft.com/office/officeart/2005/8/layout/radial5"/>
    <dgm:cxn modelId="{310DD85A-294F-45A2-A539-01994097D787}" type="presOf" srcId="{9D7DB483-055D-429A-BADC-DB7DE8759FE9}" destId="{8C405707-8043-4A31-AA1C-6A5F119DDF85}" srcOrd="0" destOrd="0" presId="urn:microsoft.com/office/officeart/2005/8/layout/radial5"/>
    <dgm:cxn modelId="{3A64248F-E935-4F68-B3BC-FBB12A438631}" srcId="{173A0FDE-242E-4394-A57A-28FA5D845397}" destId="{3A693503-1835-4128-92B1-6EB887765536}" srcOrd="0" destOrd="0" parTransId="{D483097C-D127-437C-82F1-650472159BD8}" sibTransId="{FE7B0C34-0D3A-4620-8C3D-551D393359C2}"/>
    <dgm:cxn modelId="{285D71B7-47A0-4EC0-B50B-CCB89A973E66}" type="presOf" srcId="{3A693503-1835-4128-92B1-6EB887765536}" destId="{622A52F4-B3F7-43FD-9CBF-8C60A9169F98}" srcOrd="0" destOrd="0" presId="urn:microsoft.com/office/officeart/2005/8/layout/radial5"/>
    <dgm:cxn modelId="{53402847-BA9F-4E68-8BDB-9DAB7F7B797B}" type="presOf" srcId="{1985594C-7133-4B52-94E0-03106C00C431}" destId="{C4989F6A-8283-44C7-B842-B5E415233988}" srcOrd="0" destOrd="0" presId="urn:microsoft.com/office/officeart/2005/8/layout/radial5"/>
    <dgm:cxn modelId="{D52EFFC3-C1B3-49DA-8DD5-393519463602}" type="presOf" srcId="{AE5B2C23-4554-40F4-A38E-BAF967DEF81C}" destId="{5502D3D9-1157-4AEB-B469-85E65779A193}" srcOrd="0" destOrd="0" presId="urn:microsoft.com/office/officeart/2005/8/layout/radial5"/>
    <dgm:cxn modelId="{CA140563-EA34-41E6-AB4E-B922B60A186B}" srcId="{3A693503-1835-4128-92B1-6EB887765536}" destId="{72BDB094-2281-4C3C-BB65-48C3C9BAC2FA}" srcOrd="3" destOrd="0" parTransId="{FB6248F7-9DCF-4C84-A030-811EC5FAA244}" sibTransId="{1BA4BE96-0632-492F-B8CD-FA032F2154DE}"/>
    <dgm:cxn modelId="{BF84EDF2-22C6-44F2-B297-BAC84B27F518}" type="presOf" srcId="{0FE60455-1F38-4F9A-A678-62E0F1D6ABD3}" destId="{C0214FFD-5974-4734-B5ED-E81164FEA5D3}" srcOrd="0" destOrd="0" presId="urn:microsoft.com/office/officeart/2005/8/layout/radial5"/>
    <dgm:cxn modelId="{98F7577B-6E9F-45E8-A1F2-A7FCD686E4C0}" srcId="{3A693503-1835-4128-92B1-6EB887765536}" destId="{AE5B2C23-4554-40F4-A38E-BAF967DEF81C}" srcOrd="0" destOrd="0" parTransId="{D5B5547A-6E52-4EDC-80BF-B394006A1EA1}" sibTransId="{D3AA4A87-8698-43B1-BDB4-68DF2F54DEB7}"/>
    <dgm:cxn modelId="{2BF293A7-250F-4971-B790-7163D96A8C57}" type="presOf" srcId="{173A0FDE-242E-4394-A57A-28FA5D845397}" destId="{8CE60B3A-73A6-467B-9871-DD718C4D5A89}" srcOrd="0" destOrd="0" presId="urn:microsoft.com/office/officeart/2005/8/layout/radial5"/>
    <dgm:cxn modelId="{08B71B0E-72E2-44CD-A9A3-4012A26A1673}" type="presOf" srcId="{D5B5547A-6E52-4EDC-80BF-B394006A1EA1}" destId="{C165C441-8044-4E94-845C-E584C9EF77D0}" srcOrd="0" destOrd="0" presId="urn:microsoft.com/office/officeart/2005/8/layout/radial5"/>
    <dgm:cxn modelId="{827B70F1-5AFF-455B-9725-5B3E4328691B}" type="presOf" srcId="{72BDB094-2281-4C3C-BB65-48C3C9BAC2FA}" destId="{A88CF8BF-9CD1-463F-A9E7-290EE74A0924}" srcOrd="0" destOrd="0" presId="urn:microsoft.com/office/officeart/2005/8/layout/radial5"/>
    <dgm:cxn modelId="{1E20578F-43F6-4B03-8075-5DE835E259A8}" type="presOf" srcId="{B22FCF67-0860-4548-A28C-FF9B817BC554}" destId="{A1A02397-2B96-444D-B623-12F618550936}" srcOrd="0" destOrd="0" presId="urn:microsoft.com/office/officeart/2005/8/layout/radial5"/>
    <dgm:cxn modelId="{3B7BD3DA-801E-4E07-858B-265859FDFD7B}" srcId="{3A693503-1835-4128-92B1-6EB887765536}" destId="{9D7DB483-055D-429A-BADC-DB7DE8759FE9}" srcOrd="2" destOrd="0" parTransId="{1985594C-7133-4B52-94E0-03106C00C431}" sibTransId="{5909F8E8-FA04-470E-9037-1779829EE9C8}"/>
    <dgm:cxn modelId="{6E34632B-C518-496B-8882-D9D5AECE5E4A}" type="presOf" srcId="{D5B5547A-6E52-4EDC-80BF-B394006A1EA1}" destId="{68626D88-5439-4EFE-B0A3-ED8B97AEB4D8}" srcOrd="1" destOrd="0" presId="urn:microsoft.com/office/officeart/2005/8/layout/radial5"/>
    <dgm:cxn modelId="{38E5EEAC-C3B4-4765-9E4B-F6D85D9CA5AE}" type="presOf" srcId="{1985594C-7133-4B52-94E0-03106C00C431}" destId="{61B98CF5-9062-4381-AD80-B8ACD2285877}" srcOrd="1" destOrd="0" presId="urn:microsoft.com/office/officeart/2005/8/layout/radial5"/>
    <dgm:cxn modelId="{CFD71B47-3667-4700-805F-502472DD7256}" type="presOf" srcId="{FB6248F7-9DCF-4C84-A030-811EC5FAA244}" destId="{CF6404B5-C66B-4E02-9DD5-20D0E6EEB350}" srcOrd="0" destOrd="0" presId="urn:microsoft.com/office/officeart/2005/8/layout/radial5"/>
    <dgm:cxn modelId="{7972F57E-8F7F-4EFB-8165-8C9777C0B52E}" type="presParOf" srcId="{8CE60B3A-73A6-467B-9871-DD718C4D5A89}" destId="{622A52F4-B3F7-43FD-9CBF-8C60A9169F98}" srcOrd="0" destOrd="0" presId="urn:microsoft.com/office/officeart/2005/8/layout/radial5"/>
    <dgm:cxn modelId="{873E17D4-F9D7-49A2-AFA1-0D411BD8AA02}" type="presParOf" srcId="{8CE60B3A-73A6-467B-9871-DD718C4D5A89}" destId="{C165C441-8044-4E94-845C-E584C9EF77D0}" srcOrd="1" destOrd="0" presId="urn:microsoft.com/office/officeart/2005/8/layout/radial5"/>
    <dgm:cxn modelId="{22692E5E-B304-4D00-808D-534A4C5953A6}" type="presParOf" srcId="{C165C441-8044-4E94-845C-E584C9EF77D0}" destId="{68626D88-5439-4EFE-B0A3-ED8B97AEB4D8}" srcOrd="0" destOrd="0" presId="urn:microsoft.com/office/officeart/2005/8/layout/radial5"/>
    <dgm:cxn modelId="{E5946AED-CA59-4BCE-82D1-93C628996E29}" type="presParOf" srcId="{8CE60B3A-73A6-467B-9871-DD718C4D5A89}" destId="{5502D3D9-1157-4AEB-B469-85E65779A193}" srcOrd="2" destOrd="0" presId="urn:microsoft.com/office/officeart/2005/8/layout/radial5"/>
    <dgm:cxn modelId="{8E72E585-FDAE-4664-9FF7-B8A434A3D7B3}" type="presParOf" srcId="{8CE60B3A-73A6-467B-9871-DD718C4D5A89}" destId="{C0214FFD-5974-4734-B5ED-E81164FEA5D3}" srcOrd="3" destOrd="0" presId="urn:microsoft.com/office/officeart/2005/8/layout/radial5"/>
    <dgm:cxn modelId="{8DBF7A9B-3CC1-4CF4-825B-DC44F1B99168}" type="presParOf" srcId="{C0214FFD-5974-4734-B5ED-E81164FEA5D3}" destId="{6BAE365C-8CAC-4755-92D1-EF426D00FD90}" srcOrd="0" destOrd="0" presId="urn:microsoft.com/office/officeart/2005/8/layout/radial5"/>
    <dgm:cxn modelId="{7F296393-F0F2-44CC-AAC8-865A03B72FA7}" type="presParOf" srcId="{8CE60B3A-73A6-467B-9871-DD718C4D5A89}" destId="{A1A02397-2B96-444D-B623-12F618550936}" srcOrd="4" destOrd="0" presId="urn:microsoft.com/office/officeart/2005/8/layout/radial5"/>
    <dgm:cxn modelId="{84B12C00-4ACC-43F0-8EAA-BF616BD8F684}" type="presParOf" srcId="{8CE60B3A-73A6-467B-9871-DD718C4D5A89}" destId="{C4989F6A-8283-44C7-B842-B5E415233988}" srcOrd="5" destOrd="0" presId="urn:microsoft.com/office/officeart/2005/8/layout/radial5"/>
    <dgm:cxn modelId="{052D4154-A563-4A27-A24B-E4204519DFDC}" type="presParOf" srcId="{C4989F6A-8283-44C7-B842-B5E415233988}" destId="{61B98CF5-9062-4381-AD80-B8ACD2285877}" srcOrd="0" destOrd="0" presId="urn:microsoft.com/office/officeart/2005/8/layout/radial5"/>
    <dgm:cxn modelId="{5FB6BDA3-3FCC-499D-914D-C81BBDC596A9}" type="presParOf" srcId="{8CE60B3A-73A6-467B-9871-DD718C4D5A89}" destId="{8C405707-8043-4A31-AA1C-6A5F119DDF85}" srcOrd="6" destOrd="0" presId="urn:microsoft.com/office/officeart/2005/8/layout/radial5"/>
    <dgm:cxn modelId="{D0A5CEBB-71DB-4280-BA5F-99BA432B3C85}" type="presParOf" srcId="{8CE60B3A-73A6-467B-9871-DD718C4D5A89}" destId="{CF6404B5-C66B-4E02-9DD5-20D0E6EEB350}" srcOrd="7" destOrd="0" presId="urn:microsoft.com/office/officeart/2005/8/layout/radial5"/>
    <dgm:cxn modelId="{EBE17FA4-CE26-4107-9B9F-917E6009BE81}" type="presParOf" srcId="{CF6404B5-C66B-4E02-9DD5-20D0E6EEB350}" destId="{F0113729-9A48-4F3A-BD91-BCB6D031318B}" srcOrd="0" destOrd="0" presId="urn:microsoft.com/office/officeart/2005/8/layout/radial5"/>
    <dgm:cxn modelId="{A90A58A8-171D-4117-9371-AF6F9C636EC1}" type="presParOf" srcId="{8CE60B3A-73A6-467B-9871-DD718C4D5A89}" destId="{A88CF8BF-9CD1-463F-A9E7-290EE74A092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1EC9B0-5617-4D20-B629-4F4733D659F8}" type="doc">
      <dgm:prSet loTypeId="urn:microsoft.com/office/officeart/2005/8/layout/matrix1" loCatId="matrix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s-PE"/>
        </a:p>
      </dgm:t>
    </dgm:pt>
    <dgm:pt modelId="{893824E7-C896-4869-9F27-68CF6BA73008}">
      <dgm:prSet phldrT="[Texto]"/>
      <dgm:spPr>
        <a:solidFill>
          <a:schemeClr val="accent1"/>
        </a:solidFill>
      </dgm:spPr>
      <dgm:t>
        <a:bodyPr/>
        <a:lstStyle/>
        <a:p>
          <a:r>
            <a:rPr lang="es-MX" dirty="0"/>
            <a:t>PRINCIPALES MEDIDAS</a:t>
          </a:r>
          <a:endParaRPr lang="es-PE" dirty="0"/>
        </a:p>
      </dgm:t>
    </dgm:pt>
    <dgm:pt modelId="{986313BB-D0A5-497E-BA52-DE8C8A52D042}" type="parTrans" cxnId="{0F6FE062-0A36-4317-A756-A757210D4B2D}">
      <dgm:prSet/>
      <dgm:spPr/>
      <dgm:t>
        <a:bodyPr/>
        <a:lstStyle/>
        <a:p>
          <a:endParaRPr lang="es-PE"/>
        </a:p>
      </dgm:t>
    </dgm:pt>
    <dgm:pt modelId="{426BD770-AB50-4902-AFF4-B6A81CCDCE06}" type="sibTrans" cxnId="{0F6FE062-0A36-4317-A756-A757210D4B2D}">
      <dgm:prSet/>
      <dgm:spPr/>
      <dgm:t>
        <a:bodyPr/>
        <a:lstStyle/>
        <a:p>
          <a:endParaRPr lang="es-PE"/>
        </a:p>
      </dgm:t>
    </dgm:pt>
    <dgm:pt modelId="{7EE4B17D-61D4-46F3-AA97-57E7EDC0D569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/>
            <a:t>Brindar información sobre la COVID-19 y medios de protección laboral (distanciamiento social, uso de mascarilla e higiene de manos)</a:t>
          </a:r>
          <a:endParaRPr lang="es-PE" dirty="0"/>
        </a:p>
      </dgm:t>
    </dgm:pt>
    <dgm:pt modelId="{C4182F67-889E-4502-A6A6-4681378AE357}" type="parTrans" cxnId="{43706D6E-6DEC-430F-9FAD-64F9BA3A8563}">
      <dgm:prSet/>
      <dgm:spPr/>
      <dgm:t>
        <a:bodyPr/>
        <a:lstStyle/>
        <a:p>
          <a:endParaRPr lang="es-PE"/>
        </a:p>
      </dgm:t>
    </dgm:pt>
    <dgm:pt modelId="{1F9D9341-5DA1-4EB0-8BCC-439F8944601B}" type="sibTrans" cxnId="{43706D6E-6DEC-430F-9FAD-64F9BA3A8563}">
      <dgm:prSet/>
      <dgm:spPr/>
      <dgm:t>
        <a:bodyPr/>
        <a:lstStyle/>
        <a:p>
          <a:endParaRPr lang="es-PE"/>
        </a:p>
      </dgm:t>
    </dgm:pt>
    <dgm:pt modelId="{D0C2E21B-EFFA-4BCC-872D-82F1CB4798C0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/>
            <a:t>Sensibilizar sobre el reporte temprano de sintomatología</a:t>
          </a:r>
          <a:endParaRPr lang="es-PE" dirty="0"/>
        </a:p>
      </dgm:t>
    </dgm:pt>
    <dgm:pt modelId="{37B338C1-78A7-4E04-8D50-EE5FF4C5FB59}" type="parTrans" cxnId="{74E8DB29-29D3-4E61-B818-C5D651B57F56}">
      <dgm:prSet/>
      <dgm:spPr/>
      <dgm:t>
        <a:bodyPr/>
        <a:lstStyle/>
        <a:p>
          <a:endParaRPr lang="es-PE"/>
        </a:p>
      </dgm:t>
    </dgm:pt>
    <dgm:pt modelId="{5952C26D-51E4-4620-9D19-E6A2E5E17A40}" type="sibTrans" cxnId="{74E8DB29-29D3-4E61-B818-C5D651B57F56}">
      <dgm:prSet/>
      <dgm:spPr/>
      <dgm:t>
        <a:bodyPr/>
        <a:lstStyle/>
        <a:p>
          <a:endParaRPr lang="es-PE"/>
        </a:p>
      </dgm:t>
    </dgm:pt>
    <dgm:pt modelId="{58BAEBCC-2878-40DA-8F2A-AD2497AD9A35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Educar sobre como evitar el contagio en el centro de trabajo, la comunidad y el hogar</a:t>
          </a:r>
          <a:endParaRPr lang="es-PE" dirty="0"/>
        </a:p>
      </dgm:t>
    </dgm:pt>
    <dgm:pt modelId="{4093D661-F7F5-41D7-98BE-BFF104961AA6}" type="parTrans" cxnId="{736A27C6-5DE9-48D8-8068-D5FF2D17DA88}">
      <dgm:prSet/>
      <dgm:spPr/>
      <dgm:t>
        <a:bodyPr/>
        <a:lstStyle/>
        <a:p>
          <a:endParaRPr lang="es-PE"/>
        </a:p>
      </dgm:t>
    </dgm:pt>
    <dgm:pt modelId="{ECEAE4B5-3FCA-44FC-B1F8-3506C0B6A22B}" type="sibTrans" cxnId="{736A27C6-5DE9-48D8-8068-D5FF2D17DA88}">
      <dgm:prSet/>
      <dgm:spPr/>
      <dgm:t>
        <a:bodyPr/>
        <a:lstStyle/>
        <a:p>
          <a:endParaRPr lang="es-PE"/>
        </a:p>
      </dgm:t>
    </dgm:pt>
    <dgm:pt modelId="{F87E222F-C628-41C0-B441-962349974070}">
      <dgm:prSet phldrT="[Texto]"/>
      <dgm:spPr/>
      <dgm:t>
        <a:bodyPr/>
        <a:lstStyle/>
        <a:p>
          <a:r>
            <a:rPr lang="es-MX" dirty="0"/>
            <a:t>Facilitar los medios para responder a las inquietudes de los trabajadores respecto a la COVID-19</a:t>
          </a:r>
          <a:endParaRPr lang="es-PE" dirty="0"/>
        </a:p>
      </dgm:t>
    </dgm:pt>
    <dgm:pt modelId="{51A51DBD-6AB9-4638-8479-40B011D8A055}" type="parTrans" cxnId="{706193DA-3B49-43BA-BE77-26C283495559}">
      <dgm:prSet/>
      <dgm:spPr/>
      <dgm:t>
        <a:bodyPr/>
        <a:lstStyle/>
        <a:p>
          <a:endParaRPr lang="es-PE"/>
        </a:p>
      </dgm:t>
    </dgm:pt>
    <dgm:pt modelId="{ACB22D14-C55F-42C9-90F0-060C73540BF7}" type="sibTrans" cxnId="{706193DA-3B49-43BA-BE77-26C283495559}">
      <dgm:prSet/>
      <dgm:spPr/>
      <dgm:t>
        <a:bodyPr/>
        <a:lstStyle/>
        <a:p>
          <a:endParaRPr lang="es-PE"/>
        </a:p>
      </dgm:t>
    </dgm:pt>
    <dgm:pt modelId="{9A9A9805-0BCD-432E-AD6E-D0089E1D9C0F}" type="pres">
      <dgm:prSet presAssocID="{ED1EC9B0-5617-4D20-B629-4F4733D659F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5EF6E70-8C7F-4593-99B9-65931FBF42B3}" type="pres">
      <dgm:prSet presAssocID="{ED1EC9B0-5617-4D20-B629-4F4733D659F8}" presName="matrix" presStyleCnt="0"/>
      <dgm:spPr/>
    </dgm:pt>
    <dgm:pt modelId="{68426BF9-955C-4A8F-8DCB-393C1195525A}" type="pres">
      <dgm:prSet presAssocID="{ED1EC9B0-5617-4D20-B629-4F4733D659F8}" presName="tile1" presStyleLbl="node1" presStyleIdx="0" presStyleCnt="4" custLinFactNeighborX="1272" custLinFactNeighborY="-8340"/>
      <dgm:spPr/>
      <dgm:t>
        <a:bodyPr/>
        <a:lstStyle/>
        <a:p>
          <a:endParaRPr lang="es-PE"/>
        </a:p>
      </dgm:t>
    </dgm:pt>
    <dgm:pt modelId="{EC507233-7ACD-4E1E-8D3C-AC85D2AB244F}" type="pres">
      <dgm:prSet presAssocID="{ED1EC9B0-5617-4D20-B629-4F4733D659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911F8-DCF2-4ED2-BA45-F5B2BE83707C}" type="pres">
      <dgm:prSet presAssocID="{ED1EC9B0-5617-4D20-B629-4F4733D659F8}" presName="tile2" presStyleLbl="node1" presStyleIdx="1" presStyleCnt="4" custLinFactNeighborX="0" custLinFactNeighborY="1008"/>
      <dgm:spPr/>
      <dgm:t>
        <a:bodyPr/>
        <a:lstStyle/>
        <a:p>
          <a:endParaRPr lang="es-PE"/>
        </a:p>
      </dgm:t>
    </dgm:pt>
    <dgm:pt modelId="{AAB89594-A7B8-48FE-92C5-6F287663D329}" type="pres">
      <dgm:prSet presAssocID="{ED1EC9B0-5617-4D20-B629-4F4733D659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BE2BF3-5D46-4C65-819A-C22FB6CD7C77}" type="pres">
      <dgm:prSet presAssocID="{ED1EC9B0-5617-4D20-B629-4F4733D659F8}" presName="tile3" presStyleLbl="node1" presStyleIdx="2" presStyleCnt="4"/>
      <dgm:spPr/>
      <dgm:t>
        <a:bodyPr/>
        <a:lstStyle/>
        <a:p>
          <a:endParaRPr lang="es-PE"/>
        </a:p>
      </dgm:t>
    </dgm:pt>
    <dgm:pt modelId="{D552A8A2-19F9-47E8-8EC3-B3736E9852C2}" type="pres">
      <dgm:prSet presAssocID="{ED1EC9B0-5617-4D20-B629-4F4733D659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5A241BC-DDB8-47D8-ACAB-77D3B76B15C3}" type="pres">
      <dgm:prSet presAssocID="{ED1EC9B0-5617-4D20-B629-4F4733D659F8}" presName="tile4" presStyleLbl="node1" presStyleIdx="3" presStyleCnt="4"/>
      <dgm:spPr/>
      <dgm:t>
        <a:bodyPr/>
        <a:lstStyle/>
        <a:p>
          <a:endParaRPr lang="es-PE"/>
        </a:p>
      </dgm:t>
    </dgm:pt>
    <dgm:pt modelId="{BA6FC050-4244-4AB2-B61C-FEB3EF0B5BEA}" type="pres">
      <dgm:prSet presAssocID="{ED1EC9B0-5617-4D20-B629-4F4733D659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FA8372-6F0D-4CAE-A5BB-E1897E0D6B53}" type="pres">
      <dgm:prSet presAssocID="{ED1EC9B0-5617-4D20-B629-4F4733D659F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</dgm:ptLst>
  <dgm:cxnLst>
    <dgm:cxn modelId="{393D1478-0CCB-4F5E-96D9-3375E54179F4}" type="presOf" srcId="{D0C2E21B-EFFA-4BCC-872D-82F1CB4798C0}" destId="{AAB89594-A7B8-48FE-92C5-6F287663D329}" srcOrd="1" destOrd="0" presId="urn:microsoft.com/office/officeart/2005/8/layout/matrix1"/>
    <dgm:cxn modelId="{0F6FE062-0A36-4317-A756-A757210D4B2D}" srcId="{ED1EC9B0-5617-4D20-B629-4F4733D659F8}" destId="{893824E7-C896-4869-9F27-68CF6BA73008}" srcOrd="0" destOrd="0" parTransId="{986313BB-D0A5-497E-BA52-DE8C8A52D042}" sibTransId="{426BD770-AB50-4902-AFF4-B6A81CCDCE06}"/>
    <dgm:cxn modelId="{43706D6E-6DEC-430F-9FAD-64F9BA3A8563}" srcId="{893824E7-C896-4869-9F27-68CF6BA73008}" destId="{7EE4B17D-61D4-46F3-AA97-57E7EDC0D569}" srcOrd="0" destOrd="0" parTransId="{C4182F67-889E-4502-A6A6-4681378AE357}" sibTransId="{1F9D9341-5DA1-4EB0-8BCC-439F8944601B}"/>
    <dgm:cxn modelId="{6B41CCE3-3071-4033-AAA2-F1168DF7C269}" type="presOf" srcId="{58BAEBCC-2878-40DA-8F2A-AD2497AD9A35}" destId="{36BE2BF3-5D46-4C65-819A-C22FB6CD7C77}" srcOrd="0" destOrd="0" presId="urn:microsoft.com/office/officeart/2005/8/layout/matrix1"/>
    <dgm:cxn modelId="{F2820498-0BA6-4DA7-A1BC-1E83A4C076AB}" type="presOf" srcId="{F87E222F-C628-41C0-B441-962349974070}" destId="{25A241BC-DDB8-47D8-ACAB-77D3B76B15C3}" srcOrd="0" destOrd="0" presId="urn:microsoft.com/office/officeart/2005/8/layout/matrix1"/>
    <dgm:cxn modelId="{949E9668-BEAE-4601-B0F4-ECE7B97F9DF4}" type="presOf" srcId="{58BAEBCC-2878-40DA-8F2A-AD2497AD9A35}" destId="{D552A8A2-19F9-47E8-8EC3-B3736E9852C2}" srcOrd="1" destOrd="0" presId="urn:microsoft.com/office/officeart/2005/8/layout/matrix1"/>
    <dgm:cxn modelId="{59FC0396-7ED2-498E-8B6A-40BC26AEA57C}" type="presOf" srcId="{7EE4B17D-61D4-46F3-AA97-57E7EDC0D569}" destId="{EC507233-7ACD-4E1E-8D3C-AC85D2AB244F}" srcOrd="1" destOrd="0" presId="urn:microsoft.com/office/officeart/2005/8/layout/matrix1"/>
    <dgm:cxn modelId="{736A27C6-5DE9-48D8-8068-D5FF2D17DA88}" srcId="{893824E7-C896-4869-9F27-68CF6BA73008}" destId="{58BAEBCC-2878-40DA-8F2A-AD2497AD9A35}" srcOrd="2" destOrd="0" parTransId="{4093D661-F7F5-41D7-98BE-BFF104961AA6}" sibTransId="{ECEAE4B5-3FCA-44FC-B1F8-3506C0B6A22B}"/>
    <dgm:cxn modelId="{0A4B10D9-00FD-4F8C-ADDC-8A239DFACC59}" type="presOf" srcId="{D0C2E21B-EFFA-4BCC-872D-82F1CB4798C0}" destId="{DE2911F8-DCF2-4ED2-BA45-F5B2BE83707C}" srcOrd="0" destOrd="0" presId="urn:microsoft.com/office/officeart/2005/8/layout/matrix1"/>
    <dgm:cxn modelId="{169A3E0C-59CC-4C07-BD0A-D23D43A029DD}" type="presOf" srcId="{7EE4B17D-61D4-46F3-AA97-57E7EDC0D569}" destId="{68426BF9-955C-4A8F-8DCB-393C1195525A}" srcOrd="0" destOrd="0" presId="urn:microsoft.com/office/officeart/2005/8/layout/matrix1"/>
    <dgm:cxn modelId="{74E8DB29-29D3-4E61-B818-C5D651B57F56}" srcId="{893824E7-C896-4869-9F27-68CF6BA73008}" destId="{D0C2E21B-EFFA-4BCC-872D-82F1CB4798C0}" srcOrd="1" destOrd="0" parTransId="{37B338C1-78A7-4E04-8D50-EE5FF4C5FB59}" sibTransId="{5952C26D-51E4-4620-9D19-E6A2E5E17A40}"/>
    <dgm:cxn modelId="{1C949851-8C67-421D-AE28-03A8462BC8FF}" type="presOf" srcId="{ED1EC9B0-5617-4D20-B629-4F4733D659F8}" destId="{9A9A9805-0BCD-432E-AD6E-D0089E1D9C0F}" srcOrd="0" destOrd="0" presId="urn:microsoft.com/office/officeart/2005/8/layout/matrix1"/>
    <dgm:cxn modelId="{748410E7-DA1A-4983-8A4C-DA03817C38A8}" type="presOf" srcId="{F87E222F-C628-41C0-B441-962349974070}" destId="{BA6FC050-4244-4AB2-B61C-FEB3EF0B5BEA}" srcOrd="1" destOrd="0" presId="urn:microsoft.com/office/officeart/2005/8/layout/matrix1"/>
    <dgm:cxn modelId="{706193DA-3B49-43BA-BE77-26C283495559}" srcId="{893824E7-C896-4869-9F27-68CF6BA73008}" destId="{F87E222F-C628-41C0-B441-962349974070}" srcOrd="3" destOrd="0" parTransId="{51A51DBD-6AB9-4638-8479-40B011D8A055}" sibTransId="{ACB22D14-C55F-42C9-90F0-060C73540BF7}"/>
    <dgm:cxn modelId="{95B7BC57-E9D7-4845-94C9-4AD779AD8556}" type="presOf" srcId="{893824E7-C896-4869-9F27-68CF6BA73008}" destId="{F0FA8372-6F0D-4CAE-A5BB-E1897E0D6B53}" srcOrd="0" destOrd="0" presId="urn:microsoft.com/office/officeart/2005/8/layout/matrix1"/>
    <dgm:cxn modelId="{3BBC6BB4-E7BC-468B-8CA8-14C35D5F5288}" type="presParOf" srcId="{9A9A9805-0BCD-432E-AD6E-D0089E1D9C0F}" destId="{45EF6E70-8C7F-4593-99B9-65931FBF42B3}" srcOrd="0" destOrd="0" presId="urn:microsoft.com/office/officeart/2005/8/layout/matrix1"/>
    <dgm:cxn modelId="{E8A946D8-3687-4521-BB2B-2C55350D1434}" type="presParOf" srcId="{45EF6E70-8C7F-4593-99B9-65931FBF42B3}" destId="{68426BF9-955C-4A8F-8DCB-393C1195525A}" srcOrd="0" destOrd="0" presId="urn:microsoft.com/office/officeart/2005/8/layout/matrix1"/>
    <dgm:cxn modelId="{565E1DB9-1E5E-4FD3-BBB8-07CF70CF8299}" type="presParOf" srcId="{45EF6E70-8C7F-4593-99B9-65931FBF42B3}" destId="{EC507233-7ACD-4E1E-8D3C-AC85D2AB244F}" srcOrd="1" destOrd="0" presId="urn:microsoft.com/office/officeart/2005/8/layout/matrix1"/>
    <dgm:cxn modelId="{69BA1A8C-1D2F-47B8-9AEA-1BE7718EEEFE}" type="presParOf" srcId="{45EF6E70-8C7F-4593-99B9-65931FBF42B3}" destId="{DE2911F8-DCF2-4ED2-BA45-F5B2BE83707C}" srcOrd="2" destOrd="0" presId="urn:microsoft.com/office/officeart/2005/8/layout/matrix1"/>
    <dgm:cxn modelId="{035C429B-B830-4358-82CB-332D936F6958}" type="presParOf" srcId="{45EF6E70-8C7F-4593-99B9-65931FBF42B3}" destId="{AAB89594-A7B8-48FE-92C5-6F287663D329}" srcOrd="3" destOrd="0" presId="urn:microsoft.com/office/officeart/2005/8/layout/matrix1"/>
    <dgm:cxn modelId="{2E7A4E0A-CF49-4DA0-BE9B-2B7850A9B1CA}" type="presParOf" srcId="{45EF6E70-8C7F-4593-99B9-65931FBF42B3}" destId="{36BE2BF3-5D46-4C65-819A-C22FB6CD7C77}" srcOrd="4" destOrd="0" presId="urn:microsoft.com/office/officeart/2005/8/layout/matrix1"/>
    <dgm:cxn modelId="{07D0D1BD-5F9E-4004-AB0D-78EAF4E2CF34}" type="presParOf" srcId="{45EF6E70-8C7F-4593-99B9-65931FBF42B3}" destId="{D552A8A2-19F9-47E8-8EC3-B3736E9852C2}" srcOrd="5" destOrd="0" presId="urn:microsoft.com/office/officeart/2005/8/layout/matrix1"/>
    <dgm:cxn modelId="{37496EFB-8347-4FB9-8BC5-746728903143}" type="presParOf" srcId="{45EF6E70-8C7F-4593-99B9-65931FBF42B3}" destId="{25A241BC-DDB8-47D8-ACAB-77D3B76B15C3}" srcOrd="6" destOrd="0" presId="urn:microsoft.com/office/officeart/2005/8/layout/matrix1"/>
    <dgm:cxn modelId="{B4176D5B-2123-4329-8B1D-E1BEB48900BB}" type="presParOf" srcId="{45EF6E70-8C7F-4593-99B9-65931FBF42B3}" destId="{BA6FC050-4244-4AB2-B61C-FEB3EF0B5BEA}" srcOrd="7" destOrd="0" presId="urn:microsoft.com/office/officeart/2005/8/layout/matrix1"/>
    <dgm:cxn modelId="{64B0571F-D0BA-4C7E-A01B-6D823EB1DD95}" type="presParOf" srcId="{9A9A9805-0BCD-432E-AD6E-D0089E1D9C0F}" destId="{F0FA8372-6F0D-4CAE-A5BB-E1897E0D6B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2928B7-8663-44C9-8727-8BD2056462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B03379D-B267-41A9-B855-8DB77A2FD6B4}">
      <dgm:prSet phldrT="[Texto]"/>
      <dgm:spPr/>
      <dgm:t>
        <a:bodyPr/>
        <a:lstStyle/>
        <a:p>
          <a:r>
            <a:rPr lang="es-MX" dirty="0"/>
            <a:t>Regresan trabajadores que estuvieron cuarentena, no presentan sintomatología o no son casos sospechosos ni confirmados</a:t>
          </a:r>
          <a:endParaRPr lang="es-PE" dirty="0"/>
        </a:p>
      </dgm:t>
    </dgm:pt>
    <dgm:pt modelId="{BECF599C-55DD-46D4-8F09-7D84843C215C}" type="parTrans" cxnId="{59CA6D26-365B-40AC-B21C-ECA77D23B3CC}">
      <dgm:prSet/>
      <dgm:spPr/>
      <dgm:t>
        <a:bodyPr/>
        <a:lstStyle/>
        <a:p>
          <a:endParaRPr lang="es-PE"/>
        </a:p>
      </dgm:t>
    </dgm:pt>
    <dgm:pt modelId="{71564F0D-8FED-4600-8DB4-69A9B26B16CA}" type="sibTrans" cxnId="{59CA6D26-365B-40AC-B21C-ECA77D23B3CC}">
      <dgm:prSet/>
      <dgm:spPr/>
      <dgm:t>
        <a:bodyPr/>
        <a:lstStyle/>
        <a:p>
          <a:endParaRPr lang="es-PE"/>
        </a:p>
      </dgm:t>
    </dgm:pt>
    <dgm:pt modelId="{740CFA2D-CFD7-4E45-99ED-3E142CE73643}">
      <dgm:prSet phldrT="[Texto]"/>
      <dgm:spPr/>
      <dgm:t>
        <a:bodyPr/>
        <a:lstStyle/>
        <a:p>
          <a:r>
            <a:rPr lang="es-MX" dirty="0"/>
            <a:t>Reingresan trabajadores que contrajeron COVID-19 bajo evaluación para determinar el estado de salud previo al inicio de sus labores (NO REQUIERE PRUEBA DE LABORATORIO PARA COVID-19)</a:t>
          </a:r>
          <a:endParaRPr lang="es-PE" dirty="0"/>
        </a:p>
      </dgm:t>
    </dgm:pt>
    <dgm:pt modelId="{5F265D8C-A689-418A-913B-FADCCCE71083}" type="parTrans" cxnId="{5C8EA008-07FE-418A-8E6C-5449DC7D0AAA}">
      <dgm:prSet/>
      <dgm:spPr/>
      <dgm:t>
        <a:bodyPr/>
        <a:lstStyle/>
        <a:p>
          <a:endParaRPr lang="es-PE"/>
        </a:p>
      </dgm:t>
    </dgm:pt>
    <dgm:pt modelId="{B62F8D3A-3016-46F0-82CE-26A479083F7B}" type="sibTrans" cxnId="{5C8EA008-07FE-418A-8E6C-5449DC7D0AAA}">
      <dgm:prSet/>
      <dgm:spPr/>
      <dgm:t>
        <a:bodyPr/>
        <a:lstStyle/>
        <a:p>
          <a:endParaRPr lang="es-PE"/>
        </a:p>
      </dgm:t>
    </dgm:pt>
    <dgm:pt modelId="{8E4F355A-CA3C-41D5-A59C-0BF74B2E7E53}" type="pres">
      <dgm:prSet presAssocID="{CA2928B7-8663-44C9-8727-8BD2056462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2A436ABD-1BE0-42F6-B6F4-6C71E2BED05B}" type="pres">
      <dgm:prSet presAssocID="{CA2928B7-8663-44C9-8727-8BD2056462F2}" presName="Name1" presStyleCnt="0"/>
      <dgm:spPr/>
    </dgm:pt>
    <dgm:pt modelId="{BBF402F4-C2B1-43DA-A2DF-7A3839A19574}" type="pres">
      <dgm:prSet presAssocID="{CA2928B7-8663-44C9-8727-8BD2056462F2}" presName="cycle" presStyleCnt="0"/>
      <dgm:spPr/>
    </dgm:pt>
    <dgm:pt modelId="{D317E136-A0F1-4963-BBBE-403928D8D605}" type="pres">
      <dgm:prSet presAssocID="{CA2928B7-8663-44C9-8727-8BD2056462F2}" presName="srcNode" presStyleLbl="node1" presStyleIdx="0" presStyleCnt="2"/>
      <dgm:spPr/>
    </dgm:pt>
    <dgm:pt modelId="{858D786D-0FE3-4434-A829-4079BE231BFB}" type="pres">
      <dgm:prSet presAssocID="{CA2928B7-8663-44C9-8727-8BD2056462F2}" presName="conn" presStyleLbl="parChTrans1D2" presStyleIdx="0" presStyleCnt="1"/>
      <dgm:spPr/>
      <dgm:t>
        <a:bodyPr/>
        <a:lstStyle/>
        <a:p>
          <a:endParaRPr lang="es-PE"/>
        </a:p>
      </dgm:t>
    </dgm:pt>
    <dgm:pt modelId="{8B76EF1F-8E6E-456C-AD28-A956CEF433CF}" type="pres">
      <dgm:prSet presAssocID="{CA2928B7-8663-44C9-8727-8BD2056462F2}" presName="extraNode" presStyleLbl="node1" presStyleIdx="0" presStyleCnt="2"/>
      <dgm:spPr/>
    </dgm:pt>
    <dgm:pt modelId="{A1EC5BF5-09F0-4A27-95C4-99BD0F836DAC}" type="pres">
      <dgm:prSet presAssocID="{CA2928B7-8663-44C9-8727-8BD2056462F2}" presName="dstNode" presStyleLbl="node1" presStyleIdx="0" presStyleCnt="2"/>
      <dgm:spPr/>
    </dgm:pt>
    <dgm:pt modelId="{8906692B-AE8E-4226-BCD0-F24D3FE2D4F0}" type="pres">
      <dgm:prSet presAssocID="{6B03379D-B267-41A9-B855-8DB77A2FD6B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4D5569-9A25-4F03-9193-E276ABBC6741}" type="pres">
      <dgm:prSet presAssocID="{6B03379D-B267-41A9-B855-8DB77A2FD6B4}" presName="accent_1" presStyleCnt="0"/>
      <dgm:spPr/>
    </dgm:pt>
    <dgm:pt modelId="{0A0E10F5-6F3A-4B85-BD3A-92C90268AAD8}" type="pres">
      <dgm:prSet presAssocID="{6B03379D-B267-41A9-B855-8DB77A2FD6B4}" presName="accentRepeatNode" presStyleLbl="solidFgAcc1" presStyleIdx="0" presStyleCnt="2"/>
      <dgm:spPr/>
    </dgm:pt>
    <dgm:pt modelId="{9405EEA6-6A90-4313-9E9A-4AA5EF33FA18}" type="pres">
      <dgm:prSet presAssocID="{740CFA2D-CFD7-4E45-99ED-3E142CE73643}" presName="text_2" presStyleLbl="node1" presStyleIdx="1" presStyleCnt="2" custScaleY="11793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056FFF-7D1A-4D3D-9F2B-07B20E219B09}" type="pres">
      <dgm:prSet presAssocID="{740CFA2D-CFD7-4E45-99ED-3E142CE73643}" presName="accent_2" presStyleCnt="0"/>
      <dgm:spPr/>
    </dgm:pt>
    <dgm:pt modelId="{A16271BF-4668-4CB3-926C-57E6548F3110}" type="pres">
      <dgm:prSet presAssocID="{740CFA2D-CFD7-4E45-99ED-3E142CE73643}" presName="accentRepeatNode" presStyleLbl="solidFgAcc1" presStyleIdx="1" presStyleCnt="2"/>
      <dgm:spPr/>
    </dgm:pt>
  </dgm:ptLst>
  <dgm:cxnLst>
    <dgm:cxn modelId="{59CA6D26-365B-40AC-B21C-ECA77D23B3CC}" srcId="{CA2928B7-8663-44C9-8727-8BD2056462F2}" destId="{6B03379D-B267-41A9-B855-8DB77A2FD6B4}" srcOrd="0" destOrd="0" parTransId="{BECF599C-55DD-46D4-8F09-7D84843C215C}" sibTransId="{71564F0D-8FED-4600-8DB4-69A9B26B16CA}"/>
    <dgm:cxn modelId="{5AB86DA3-8F2C-474E-A240-9992D017167E}" type="presOf" srcId="{740CFA2D-CFD7-4E45-99ED-3E142CE73643}" destId="{9405EEA6-6A90-4313-9E9A-4AA5EF33FA18}" srcOrd="0" destOrd="0" presId="urn:microsoft.com/office/officeart/2008/layout/VerticalCurvedList"/>
    <dgm:cxn modelId="{29CA4F72-3D56-4DCD-B87C-04C4BE03EBE6}" type="presOf" srcId="{71564F0D-8FED-4600-8DB4-69A9B26B16CA}" destId="{858D786D-0FE3-4434-A829-4079BE231BFB}" srcOrd="0" destOrd="0" presId="urn:microsoft.com/office/officeart/2008/layout/VerticalCurvedList"/>
    <dgm:cxn modelId="{494CDEDC-9AAF-4262-9B8C-666136D0B1FA}" type="presOf" srcId="{CA2928B7-8663-44C9-8727-8BD2056462F2}" destId="{8E4F355A-CA3C-41D5-A59C-0BF74B2E7E53}" srcOrd="0" destOrd="0" presId="urn:microsoft.com/office/officeart/2008/layout/VerticalCurvedList"/>
    <dgm:cxn modelId="{F2857928-374F-42A6-8D17-96A511D05CD1}" type="presOf" srcId="{6B03379D-B267-41A9-B855-8DB77A2FD6B4}" destId="{8906692B-AE8E-4226-BCD0-F24D3FE2D4F0}" srcOrd="0" destOrd="0" presId="urn:microsoft.com/office/officeart/2008/layout/VerticalCurvedList"/>
    <dgm:cxn modelId="{5C8EA008-07FE-418A-8E6C-5449DC7D0AAA}" srcId="{CA2928B7-8663-44C9-8727-8BD2056462F2}" destId="{740CFA2D-CFD7-4E45-99ED-3E142CE73643}" srcOrd="1" destOrd="0" parTransId="{5F265D8C-A689-418A-913B-FADCCCE71083}" sibTransId="{B62F8D3A-3016-46F0-82CE-26A479083F7B}"/>
    <dgm:cxn modelId="{1E1A1801-E68E-4010-AE62-65EC61C8A0AD}" type="presParOf" srcId="{8E4F355A-CA3C-41D5-A59C-0BF74B2E7E53}" destId="{2A436ABD-1BE0-42F6-B6F4-6C71E2BED05B}" srcOrd="0" destOrd="0" presId="urn:microsoft.com/office/officeart/2008/layout/VerticalCurvedList"/>
    <dgm:cxn modelId="{05C729A2-D8D7-4993-9486-4C28B9B6FEE3}" type="presParOf" srcId="{2A436ABD-1BE0-42F6-B6F4-6C71E2BED05B}" destId="{BBF402F4-C2B1-43DA-A2DF-7A3839A19574}" srcOrd="0" destOrd="0" presId="urn:microsoft.com/office/officeart/2008/layout/VerticalCurvedList"/>
    <dgm:cxn modelId="{8D2ACEF2-3FB2-4AF0-A958-406F4EC74BE2}" type="presParOf" srcId="{BBF402F4-C2B1-43DA-A2DF-7A3839A19574}" destId="{D317E136-A0F1-4963-BBBE-403928D8D605}" srcOrd="0" destOrd="0" presId="urn:microsoft.com/office/officeart/2008/layout/VerticalCurvedList"/>
    <dgm:cxn modelId="{8384CBB5-F3BB-4DFE-91D2-DF13C2E52731}" type="presParOf" srcId="{BBF402F4-C2B1-43DA-A2DF-7A3839A19574}" destId="{858D786D-0FE3-4434-A829-4079BE231BFB}" srcOrd="1" destOrd="0" presId="urn:microsoft.com/office/officeart/2008/layout/VerticalCurvedList"/>
    <dgm:cxn modelId="{71C5D5EE-B25E-4EB5-B251-4DC934C0AB07}" type="presParOf" srcId="{BBF402F4-C2B1-43DA-A2DF-7A3839A19574}" destId="{8B76EF1F-8E6E-456C-AD28-A956CEF433CF}" srcOrd="2" destOrd="0" presId="urn:microsoft.com/office/officeart/2008/layout/VerticalCurvedList"/>
    <dgm:cxn modelId="{160B0D8C-8CBB-4F18-B8B3-635A650AFC59}" type="presParOf" srcId="{BBF402F4-C2B1-43DA-A2DF-7A3839A19574}" destId="{A1EC5BF5-09F0-4A27-95C4-99BD0F836DAC}" srcOrd="3" destOrd="0" presId="urn:microsoft.com/office/officeart/2008/layout/VerticalCurvedList"/>
    <dgm:cxn modelId="{1D36C3FD-F960-45D8-8A84-3D9F2F472F61}" type="presParOf" srcId="{2A436ABD-1BE0-42F6-B6F4-6C71E2BED05B}" destId="{8906692B-AE8E-4226-BCD0-F24D3FE2D4F0}" srcOrd="1" destOrd="0" presId="urn:microsoft.com/office/officeart/2008/layout/VerticalCurvedList"/>
    <dgm:cxn modelId="{141A56DA-827E-4525-8B91-46F5676D509A}" type="presParOf" srcId="{2A436ABD-1BE0-42F6-B6F4-6C71E2BED05B}" destId="{364D5569-9A25-4F03-9193-E276ABBC6741}" srcOrd="2" destOrd="0" presId="urn:microsoft.com/office/officeart/2008/layout/VerticalCurvedList"/>
    <dgm:cxn modelId="{DD5FAF62-F1F0-4FDD-8FD4-070902E16AF8}" type="presParOf" srcId="{364D5569-9A25-4F03-9193-E276ABBC6741}" destId="{0A0E10F5-6F3A-4B85-BD3A-92C90268AAD8}" srcOrd="0" destOrd="0" presId="urn:microsoft.com/office/officeart/2008/layout/VerticalCurvedList"/>
    <dgm:cxn modelId="{0132B758-9A14-4BB3-AB8A-3A4EC2D1F800}" type="presParOf" srcId="{2A436ABD-1BE0-42F6-B6F4-6C71E2BED05B}" destId="{9405EEA6-6A90-4313-9E9A-4AA5EF33FA18}" srcOrd="3" destOrd="0" presId="urn:microsoft.com/office/officeart/2008/layout/VerticalCurvedList"/>
    <dgm:cxn modelId="{FD40DF30-5CA3-400F-8AFF-43348BBC1705}" type="presParOf" srcId="{2A436ABD-1BE0-42F6-B6F4-6C71E2BED05B}" destId="{73056FFF-7D1A-4D3D-9F2B-07B20E219B09}" srcOrd="4" destOrd="0" presId="urn:microsoft.com/office/officeart/2008/layout/VerticalCurvedList"/>
    <dgm:cxn modelId="{C81CE966-9ABE-4724-A186-4E00517BD973}" type="presParOf" srcId="{73056FFF-7D1A-4D3D-9F2B-07B20E219B09}" destId="{A16271BF-4668-4CB3-926C-57E6548F3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2928B7-8663-44C9-8727-8BD2056462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B03379D-B267-41A9-B855-8DB77A2FD6B4}">
      <dgm:prSet phldrT="[Texto]"/>
      <dgm:spPr/>
      <dgm:t>
        <a:bodyPr/>
        <a:lstStyle/>
        <a:p>
          <a:r>
            <a:rPr lang="es-MX" dirty="0"/>
            <a:t>En el caso de las trabajadoras gestantes y/o que presenten </a:t>
          </a:r>
          <a:r>
            <a:rPr lang="es-MX" dirty="0" err="1"/>
            <a:t>intercurrencias</a:t>
          </a:r>
          <a:r>
            <a:rPr lang="es-MX" dirty="0"/>
            <a:t> en el embarazo, se determinará salvaguardar la salud y la vida</a:t>
          </a:r>
          <a:endParaRPr lang="es-PE" dirty="0"/>
        </a:p>
      </dgm:t>
    </dgm:pt>
    <dgm:pt modelId="{BECF599C-55DD-46D4-8F09-7D84843C215C}" type="parTrans" cxnId="{59CA6D26-365B-40AC-B21C-ECA77D23B3CC}">
      <dgm:prSet/>
      <dgm:spPr/>
      <dgm:t>
        <a:bodyPr/>
        <a:lstStyle/>
        <a:p>
          <a:endParaRPr lang="es-PE"/>
        </a:p>
      </dgm:t>
    </dgm:pt>
    <dgm:pt modelId="{71564F0D-8FED-4600-8DB4-69A9B26B16CA}" type="sibTrans" cxnId="{59CA6D26-365B-40AC-B21C-ECA77D23B3CC}">
      <dgm:prSet/>
      <dgm:spPr/>
      <dgm:t>
        <a:bodyPr/>
        <a:lstStyle/>
        <a:p>
          <a:endParaRPr lang="es-PE"/>
        </a:p>
      </dgm:t>
    </dgm:pt>
    <dgm:pt modelId="{740CFA2D-CFD7-4E45-99ED-3E142CE73643}">
      <dgm:prSet phldrT="[Texto]"/>
      <dgm:spPr/>
      <dgm:t>
        <a:bodyPr/>
        <a:lstStyle/>
        <a:p>
          <a:r>
            <a:rPr lang="es-MX" dirty="0"/>
            <a:t>Personas que presenten características asociadas a mayor vulnerabilidad y riesgo (Edad &gt;65 años, y comorbilidad HTA refractaria, DM, Obesidad IMC&gt;40, </a:t>
          </a:r>
          <a:r>
            <a:rPr lang="es-MX" dirty="0" err="1"/>
            <a:t>Enf</a:t>
          </a:r>
          <a:r>
            <a:rPr lang="es-MX" dirty="0"/>
            <a:t>. Cardiovasculares, </a:t>
          </a:r>
          <a:r>
            <a:rPr lang="es-MX" dirty="0" err="1"/>
            <a:t>Enf</a:t>
          </a:r>
          <a:r>
            <a:rPr lang="es-MX" dirty="0"/>
            <a:t>. Pulmonar crónica, Asma moderada o grave, IRC, Cáncer, otros estados de inmunosupresión) REALIZARÁN TRABAJO REMOTO</a:t>
          </a:r>
          <a:endParaRPr lang="es-PE" dirty="0"/>
        </a:p>
      </dgm:t>
    </dgm:pt>
    <dgm:pt modelId="{5F265D8C-A689-418A-913B-FADCCCE71083}" type="parTrans" cxnId="{5C8EA008-07FE-418A-8E6C-5449DC7D0AAA}">
      <dgm:prSet/>
      <dgm:spPr/>
      <dgm:t>
        <a:bodyPr/>
        <a:lstStyle/>
        <a:p>
          <a:endParaRPr lang="es-PE"/>
        </a:p>
      </dgm:t>
    </dgm:pt>
    <dgm:pt modelId="{B62F8D3A-3016-46F0-82CE-26A479083F7B}" type="sibTrans" cxnId="{5C8EA008-07FE-418A-8E6C-5449DC7D0AAA}">
      <dgm:prSet/>
      <dgm:spPr/>
      <dgm:t>
        <a:bodyPr/>
        <a:lstStyle/>
        <a:p>
          <a:endParaRPr lang="es-PE"/>
        </a:p>
      </dgm:t>
    </dgm:pt>
    <dgm:pt modelId="{8E4F355A-CA3C-41D5-A59C-0BF74B2E7E53}" type="pres">
      <dgm:prSet presAssocID="{CA2928B7-8663-44C9-8727-8BD2056462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2A436ABD-1BE0-42F6-B6F4-6C71E2BED05B}" type="pres">
      <dgm:prSet presAssocID="{CA2928B7-8663-44C9-8727-8BD2056462F2}" presName="Name1" presStyleCnt="0"/>
      <dgm:spPr/>
    </dgm:pt>
    <dgm:pt modelId="{BBF402F4-C2B1-43DA-A2DF-7A3839A19574}" type="pres">
      <dgm:prSet presAssocID="{CA2928B7-8663-44C9-8727-8BD2056462F2}" presName="cycle" presStyleCnt="0"/>
      <dgm:spPr/>
    </dgm:pt>
    <dgm:pt modelId="{D317E136-A0F1-4963-BBBE-403928D8D605}" type="pres">
      <dgm:prSet presAssocID="{CA2928B7-8663-44C9-8727-8BD2056462F2}" presName="srcNode" presStyleLbl="node1" presStyleIdx="0" presStyleCnt="2"/>
      <dgm:spPr/>
    </dgm:pt>
    <dgm:pt modelId="{858D786D-0FE3-4434-A829-4079BE231BFB}" type="pres">
      <dgm:prSet presAssocID="{CA2928B7-8663-44C9-8727-8BD2056462F2}" presName="conn" presStyleLbl="parChTrans1D2" presStyleIdx="0" presStyleCnt="1"/>
      <dgm:spPr/>
      <dgm:t>
        <a:bodyPr/>
        <a:lstStyle/>
        <a:p>
          <a:endParaRPr lang="es-PE"/>
        </a:p>
      </dgm:t>
    </dgm:pt>
    <dgm:pt modelId="{8B76EF1F-8E6E-456C-AD28-A956CEF433CF}" type="pres">
      <dgm:prSet presAssocID="{CA2928B7-8663-44C9-8727-8BD2056462F2}" presName="extraNode" presStyleLbl="node1" presStyleIdx="0" presStyleCnt="2"/>
      <dgm:spPr/>
    </dgm:pt>
    <dgm:pt modelId="{A1EC5BF5-09F0-4A27-95C4-99BD0F836DAC}" type="pres">
      <dgm:prSet presAssocID="{CA2928B7-8663-44C9-8727-8BD2056462F2}" presName="dstNode" presStyleLbl="node1" presStyleIdx="0" presStyleCnt="2"/>
      <dgm:spPr/>
    </dgm:pt>
    <dgm:pt modelId="{8906692B-AE8E-4226-BCD0-F24D3FE2D4F0}" type="pres">
      <dgm:prSet presAssocID="{6B03379D-B267-41A9-B855-8DB77A2FD6B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4D5569-9A25-4F03-9193-E276ABBC6741}" type="pres">
      <dgm:prSet presAssocID="{6B03379D-B267-41A9-B855-8DB77A2FD6B4}" presName="accent_1" presStyleCnt="0"/>
      <dgm:spPr/>
    </dgm:pt>
    <dgm:pt modelId="{0A0E10F5-6F3A-4B85-BD3A-92C90268AAD8}" type="pres">
      <dgm:prSet presAssocID="{6B03379D-B267-41A9-B855-8DB77A2FD6B4}" presName="accentRepeatNode" presStyleLbl="solidFgAcc1" presStyleIdx="0" presStyleCnt="2"/>
      <dgm:spPr/>
    </dgm:pt>
    <dgm:pt modelId="{9405EEA6-6A90-4313-9E9A-4AA5EF33FA18}" type="pres">
      <dgm:prSet presAssocID="{740CFA2D-CFD7-4E45-99ED-3E142CE73643}" presName="text_2" presStyleLbl="node1" presStyleIdx="1" presStyleCnt="2" custScaleY="12794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056FFF-7D1A-4D3D-9F2B-07B20E219B09}" type="pres">
      <dgm:prSet presAssocID="{740CFA2D-CFD7-4E45-99ED-3E142CE73643}" presName="accent_2" presStyleCnt="0"/>
      <dgm:spPr/>
    </dgm:pt>
    <dgm:pt modelId="{A16271BF-4668-4CB3-926C-57E6548F3110}" type="pres">
      <dgm:prSet presAssocID="{740CFA2D-CFD7-4E45-99ED-3E142CE73643}" presName="accentRepeatNode" presStyleLbl="solidFgAcc1" presStyleIdx="1" presStyleCnt="2"/>
      <dgm:spPr/>
    </dgm:pt>
  </dgm:ptLst>
  <dgm:cxnLst>
    <dgm:cxn modelId="{59CA6D26-365B-40AC-B21C-ECA77D23B3CC}" srcId="{CA2928B7-8663-44C9-8727-8BD2056462F2}" destId="{6B03379D-B267-41A9-B855-8DB77A2FD6B4}" srcOrd="0" destOrd="0" parTransId="{BECF599C-55DD-46D4-8F09-7D84843C215C}" sibTransId="{71564F0D-8FED-4600-8DB4-69A9B26B16CA}"/>
    <dgm:cxn modelId="{169E7BBD-2547-46DE-96B4-8DD86CE492BE}" type="presOf" srcId="{CA2928B7-8663-44C9-8727-8BD2056462F2}" destId="{8E4F355A-CA3C-41D5-A59C-0BF74B2E7E53}" srcOrd="0" destOrd="0" presId="urn:microsoft.com/office/officeart/2008/layout/VerticalCurvedList"/>
    <dgm:cxn modelId="{2C532976-9DFC-4309-960A-4FD79E50DEB3}" type="presOf" srcId="{71564F0D-8FED-4600-8DB4-69A9B26B16CA}" destId="{858D786D-0FE3-4434-A829-4079BE231BFB}" srcOrd="0" destOrd="0" presId="urn:microsoft.com/office/officeart/2008/layout/VerticalCurvedList"/>
    <dgm:cxn modelId="{7F385F35-0D5D-4E86-BF98-831DCB24AEB8}" type="presOf" srcId="{6B03379D-B267-41A9-B855-8DB77A2FD6B4}" destId="{8906692B-AE8E-4226-BCD0-F24D3FE2D4F0}" srcOrd="0" destOrd="0" presId="urn:microsoft.com/office/officeart/2008/layout/VerticalCurvedList"/>
    <dgm:cxn modelId="{2A2D2626-F1F0-42C5-8959-AD46C6B92A07}" type="presOf" srcId="{740CFA2D-CFD7-4E45-99ED-3E142CE73643}" destId="{9405EEA6-6A90-4313-9E9A-4AA5EF33FA18}" srcOrd="0" destOrd="0" presId="urn:microsoft.com/office/officeart/2008/layout/VerticalCurvedList"/>
    <dgm:cxn modelId="{5C8EA008-07FE-418A-8E6C-5449DC7D0AAA}" srcId="{CA2928B7-8663-44C9-8727-8BD2056462F2}" destId="{740CFA2D-CFD7-4E45-99ED-3E142CE73643}" srcOrd="1" destOrd="0" parTransId="{5F265D8C-A689-418A-913B-FADCCCE71083}" sibTransId="{B62F8D3A-3016-46F0-82CE-26A479083F7B}"/>
    <dgm:cxn modelId="{07F93934-216B-4C43-8BF2-61021A5FA42D}" type="presParOf" srcId="{8E4F355A-CA3C-41D5-A59C-0BF74B2E7E53}" destId="{2A436ABD-1BE0-42F6-B6F4-6C71E2BED05B}" srcOrd="0" destOrd="0" presId="urn:microsoft.com/office/officeart/2008/layout/VerticalCurvedList"/>
    <dgm:cxn modelId="{E9A0E74F-EDF2-4511-80C9-AE9E10E277FE}" type="presParOf" srcId="{2A436ABD-1BE0-42F6-B6F4-6C71E2BED05B}" destId="{BBF402F4-C2B1-43DA-A2DF-7A3839A19574}" srcOrd="0" destOrd="0" presId="urn:microsoft.com/office/officeart/2008/layout/VerticalCurvedList"/>
    <dgm:cxn modelId="{FECCF288-7F71-4ACE-BFD9-5E76295046AD}" type="presParOf" srcId="{BBF402F4-C2B1-43DA-A2DF-7A3839A19574}" destId="{D317E136-A0F1-4963-BBBE-403928D8D605}" srcOrd="0" destOrd="0" presId="urn:microsoft.com/office/officeart/2008/layout/VerticalCurvedList"/>
    <dgm:cxn modelId="{EAF7DE8A-4C40-477C-BAD0-91C0961FB56A}" type="presParOf" srcId="{BBF402F4-C2B1-43DA-A2DF-7A3839A19574}" destId="{858D786D-0FE3-4434-A829-4079BE231BFB}" srcOrd="1" destOrd="0" presId="urn:microsoft.com/office/officeart/2008/layout/VerticalCurvedList"/>
    <dgm:cxn modelId="{555846B2-E4D1-463E-B08C-94C20E706C41}" type="presParOf" srcId="{BBF402F4-C2B1-43DA-A2DF-7A3839A19574}" destId="{8B76EF1F-8E6E-456C-AD28-A956CEF433CF}" srcOrd="2" destOrd="0" presId="urn:microsoft.com/office/officeart/2008/layout/VerticalCurvedList"/>
    <dgm:cxn modelId="{613C5667-526F-4EE6-97F8-7E9D5AA89B1B}" type="presParOf" srcId="{BBF402F4-C2B1-43DA-A2DF-7A3839A19574}" destId="{A1EC5BF5-09F0-4A27-95C4-99BD0F836DAC}" srcOrd="3" destOrd="0" presId="urn:microsoft.com/office/officeart/2008/layout/VerticalCurvedList"/>
    <dgm:cxn modelId="{43F80A99-78C2-4B44-B281-F7C861FE9FB5}" type="presParOf" srcId="{2A436ABD-1BE0-42F6-B6F4-6C71E2BED05B}" destId="{8906692B-AE8E-4226-BCD0-F24D3FE2D4F0}" srcOrd="1" destOrd="0" presId="urn:microsoft.com/office/officeart/2008/layout/VerticalCurvedList"/>
    <dgm:cxn modelId="{4701310A-D465-4B99-A1F2-9BB8C7598CBD}" type="presParOf" srcId="{2A436ABD-1BE0-42F6-B6F4-6C71E2BED05B}" destId="{364D5569-9A25-4F03-9193-E276ABBC6741}" srcOrd="2" destOrd="0" presId="urn:microsoft.com/office/officeart/2008/layout/VerticalCurvedList"/>
    <dgm:cxn modelId="{75BF012A-C927-4A65-8FF9-2862D9C85691}" type="presParOf" srcId="{364D5569-9A25-4F03-9193-E276ABBC6741}" destId="{0A0E10F5-6F3A-4B85-BD3A-92C90268AAD8}" srcOrd="0" destOrd="0" presId="urn:microsoft.com/office/officeart/2008/layout/VerticalCurvedList"/>
    <dgm:cxn modelId="{45F3E02A-9F48-4096-86AF-3E753DB56EB3}" type="presParOf" srcId="{2A436ABD-1BE0-42F6-B6F4-6C71E2BED05B}" destId="{9405EEA6-6A90-4313-9E9A-4AA5EF33FA18}" srcOrd="3" destOrd="0" presId="urn:microsoft.com/office/officeart/2008/layout/VerticalCurvedList"/>
    <dgm:cxn modelId="{2FF783EE-BA75-4EB5-8A98-B0CBD2178565}" type="presParOf" srcId="{2A436ABD-1BE0-42F6-B6F4-6C71E2BED05B}" destId="{73056FFF-7D1A-4D3D-9F2B-07B20E219B09}" srcOrd="4" destOrd="0" presId="urn:microsoft.com/office/officeart/2008/layout/VerticalCurvedList"/>
    <dgm:cxn modelId="{D815C980-93D1-467B-99CB-1E82AF4B9D46}" type="presParOf" srcId="{73056FFF-7D1A-4D3D-9F2B-07B20E219B09}" destId="{A16271BF-4668-4CB3-926C-57E6548F31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5D1E-BDC3-4EAF-A3B9-8E4F7DCF1066}">
      <dsp:nvSpPr>
        <dsp:cNvPr id="0" name=""/>
        <dsp:cNvSpPr/>
      </dsp:nvSpPr>
      <dsp:spPr>
        <a:xfrm>
          <a:off x="0" y="490597"/>
          <a:ext cx="10014424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666496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Cuando una persona con sintomatología, </a:t>
          </a:r>
          <a:r>
            <a:rPr lang="es-MX" sz="1400" b="1" kern="1200" dirty="0"/>
            <a:t>confirmada o no a la COVID-19</a:t>
          </a:r>
          <a:r>
            <a:rPr lang="es-MX" sz="1400" kern="1200" dirty="0"/>
            <a:t>, se le restringe el desplazamiento y se le separa de las personas sanas para evitar la diseminación de la infección por 14 días desde el inicio de los síntomas </a:t>
          </a:r>
          <a:endParaRPr lang="es-PE" sz="1400" kern="1200" dirty="0"/>
        </a:p>
      </dsp:txBody>
      <dsp:txXfrm>
        <a:off x="0" y="490597"/>
        <a:ext cx="10014424" cy="1335600"/>
      </dsp:txXfrm>
    </dsp:sp>
    <dsp:sp modelId="{E68BBD83-3DD9-4E49-A408-0E624421214F}">
      <dsp:nvSpPr>
        <dsp:cNvPr id="0" name=""/>
        <dsp:cNvSpPr/>
      </dsp:nvSpPr>
      <dsp:spPr>
        <a:xfrm>
          <a:off x="500721" y="18277"/>
          <a:ext cx="701009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AISLAMIENTO</a:t>
          </a:r>
          <a:endParaRPr lang="es-PE" sz="1600" b="1" kern="1200" dirty="0"/>
        </a:p>
      </dsp:txBody>
      <dsp:txXfrm>
        <a:off x="546835" y="64391"/>
        <a:ext cx="6917868" cy="852412"/>
      </dsp:txXfrm>
    </dsp:sp>
    <dsp:sp modelId="{91F49724-1802-4957-B453-E038F03C3899}">
      <dsp:nvSpPr>
        <dsp:cNvPr id="0" name=""/>
        <dsp:cNvSpPr/>
      </dsp:nvSpPr>
      <dsp:spPr>
        <a:xfrm>
          <a:off x="0" y="2471317"/>
          <a:ext cx="1001442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666496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Alta pasado los 14 días del inicio de los síntomas</a:t>
          </a:r>
          <a:endParaRPr lang="es-PE" sz="1400" kern="1200" dirty="0"/>
        </a:p>
      </dsp:txBody>
      <dsp:txXfrm>
        <a:off x="0" y="2471317"/>
        <a:ext cx="10014424" cy="957600"/>
      </dsp:txXfrm>
    </dsp:sp>
    <dsp:sp modelId="{429453CD-8EFD-42D3-AE36-AA4A028ABFE0}">
      <dsp:nvSpPr>
        <dsp:cNvPr id="0" name=""/>
        <dsp:cNvSpPr/>
      </dsp:nvSpPr>
      <dsp:spPr>
        <a:xfrm>
          <a:off x="500721" y="1998997"/>
          <a:ext cx="701009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ALTA EPIDEMIOLÓGICA</a:t>
          </a:r>
          <a:endParaRPr lang="es-PE" sz="1600" b="1" kern="1200" dirty="0"/>
        </a:p>
      </dsp:txBody>
      <dsp:txXfrm>
        <a:off x="546835" y="2045111"/>
        <a:ext cx="6917868" cy="852412"/>
      </dsp:txXfrm>
    </dsp:sp>
    <dsp:sp modelId="{38ACABF1-9962-4F38-B53B-0E231C6C09B8}">
      <dsp:nvSpPr>
        <dsp:cNvPr id="0" name=""/>
        <dsp:cNvSpPr/>
      </dsp:nvSpPr>
      <dsp:spPr>
        <a:xfrm>
          <a:off x="0" y="4074037"/>
          <a:ext cx="1001442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666496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Elementos que disminuyen el riesgo de contacto directo entre 2 o más personas.</a:t>
          </a:r>
          <a:endParaRPr lang="es-PE" sz="1400" kern="1200" dirty="0"/>
        </a:p>
      </dsp:txBody>
      <dsp:txXfrm>
        <a:off x="0" y="4074037"/>
        <a:ext cx="10014424" cy="957600"/>
      </dsp:txXfrm>
    </dsp:sp>
    <dsp:sp modelId="{0E5215DB-FA5E-4217-B2B4-BF0696F48A53}">
      <dsp:nvSpPr>
        <dsp:cNvPr id="0" name=""/>
        <dsp:cNvSpPr/>
      </dsp:nvSpPr>
      <dsp:spPr>
        <a:xfrm>
          <a:off x="500721" y="3601717"/>
          <a:ext cx="701009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/>
            <a:t>BARRERA FÍSICA EN EL TRABAJO</a:t>
          </a:r>
          <a:endParaRPr lang="es-PE" sz="1600" b="1" kern="1200" dirty="0"/>
        </a:p>
      </dsp:txBody>
      <dsp:txXfrm>
        <a:off x="546835" y="3647831"/>
        <a:ext cx="6917868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5D1E-BDC3-4EAF-A3B9-8E4F7DCF1066}">
      <dsp:nvSpPr>
        <dsp:cNvPr id="0" name=""/>
        <dsp:cNvSpPr/>
      </dsp:nvSpPr>
      <dsp:spPr>
        <a:xfrm>
          <a:off x="0" y="547938"/>
          <a:ext cx="10014424" cy="1019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728980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De acuerdo a la alerta epidemiológica emitida por el CDC del MINSA vigente </a:t>
          </a:r>
          <a:endParaRPr lang="es-PE" sz="1400" kern="1200" dirty="0"/>
        </a:p>
      </dsp:txBody>
      <dsp:txXfrm>
        <a:off x="0" y="547938"/>
        <a:ext cx="10014424" cy="1019812"/>
      </dsp:txXfrm>
    </dsp:sp>
    <dsp:sp modelId="{E68BBD83-3DD9-4E49-A408-0E624421214F}">
      <dsp:nvSpPr>
        <dsp:cNvPr id="0" name=""/>
        <dsp:cNvSpPr/>
      </dsp:nvSpPr>
      <dsp:spPr>
        <a:xfrm>
          <a:off x="500721" y="31338"/>
          <a:ext cx="7010096" cy="103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CASO SOSPECHOSO</a:t>
          </a:r>
          <a:endParaRPr lang="es-PE" sz="1600" b="1" kern="1200" dirty="0"/>
        </a:p>
      </dsp:txBody>
      <dsp:txXfrm>
        <a:off x="551158" y="81775"/>
        <a:ext cx="6909222" cy="932326"/>
      </dsp:txXfrm>
    </dsp:sp>
    <dsp:sp modelId="{91F49724-1802-4957-B453-E038F03C3899}">
      <dsp:nvSpPr>
        <dsp:cNvPr id="0" name=""/>
        <dsp:cNvSpPr/>
      </dsp:nvSpPr>
      <dsp:spPr>
        <a:xfrm>
          <a:off x="0" y="2273351"/>
          <a:ext cx="10014424" cy="1019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728980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Caso sospechoso con una prueba positiva (molecular, rápida)</a:t>
          </a:r>
          <a:endParaRPr lang="es-PE" sz="1400" kern="1200" dirty="0"/>
        </a:p>
      </dsp:txBody>
      <dsp:txXfrm>
        <a:off x="0" y="2273351"/>
        <a:ext cx="10014424" cy="1019812"/>
      </dsp:txXfrm>
    </dsp:sp>
    <dsp:sp modelId="{429453CD-8EFD-42D3-AE36-AA4A028ABFE0}">
      <dsp:nvSpPr>
        <dsp:cNvPr id="0" name=""/>
        <dsp:cNvSpPr/>
      </dsp:nvSpPr>
      <dsp:spPr>
        <a:xfrm>
          <a:off x="500721" y="1756751"/>
          <a:ext cx="7010096" cy="103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CASO CONFIRMADO</a:t>
          </a:r>
          <a:endParaRPr lang="es-PE" sz="1600" b="1" kern="1200" dirty="0"/>
        </a:p>
      </dsp:txBody>
      <dsp:txXfrm>
        <a:off x="551158" y="1807188"/>
        <a:ext cx="6909222" cy="932326"/>
      </dsp:txXfrm>
    </dsp:sp>
    <dsp:sp modelId="{38ACABF1-9962-4F38-B53B-0E231C6C09B8}">
      <dsp:nvSpPr>
        <dsp:cNvPr id="0" name=""/>
        <dsp:cNvSpPr/>
      </dsp:nvSpPr>
      <dsp:spPr>
        <a:xfrm>
          <a:off x="0" y="3998763"/>
          <a:ext cx="10014424" cy="1019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728980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Área de salud ocupacional del INS. Administra el registro del Plan y fiscalización</a:t>
          </a:r>
          <a:endParaRPr lang="es-PE" sz="1400" kern="1200" dirty="0"/>
        </a:p>
      </dsp:txBody>
      <dsp:txXfrm>
        <a:off x="0" y="3998763"/>
        <a:ext cx="10014424" cy="1019812"/>
      </dsp:txXfrm>
    </dsp:sp>
    <dsp:sp modelId="{0E5215DB-FA5E-4217-B2B4-BF0696F48A53}">
      <dsp:nvSpPr>
        <dsp:cNvPr id="0" name=""/>
        <dsp:cNvSpPr/>
      </dsp:nvSpPr>
      <dsp:spPr>
        <a:xfrm>
          <a:off x="500721" y="3482163"/>
          <a:ext cx="7010096" cy="103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CENSOPAS (CENTRO NACIONAL DE SALUD OCUPACIONAL Y PROTECCIÓN PARA LA SALUD) </a:t>
          </a:r>
          <a:endParaRPr lang="es-PE" sz="1600" b="1" kern="1200" dirty="0"/>
        </a:p>
      </dsp:txBody>
      <dsp:txXfrm>
        <a:off x="551158" y="3532600"/>
        <a:ext cx="6909222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65D1E-BDC3-4EAF-A3B9-8E4F7DCF1066}">
      <dsp:nvSpPr>
        <dsp:cNvPr id="0" name=""/>
        <dsp:cNvSpPr/>
      </dsp:nvSpPr>
      <dsp:spPr>
        <a:xfrm>
          <a:off x="0" y="477997"/>
          <a:ext cx="1001442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666496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Comparte ambientes con distancia menos a 1mt (incluye lugar de trabajo, aula, hogar, asilo, centros penitenciarios, otros)</a:t>
          </a:r>
          <a:endParaRPr lang="es-PE" sz="1400" kern="1200" dirty="0"/>
        </a:p>
      </dsp:txBody>
      <dsp:txXfrm>
        <a:off x="0" y="477997"/>
        <a:ext cx="10014424" cy="1159200"/>
      </dsp:txXfrm>
    </dsp:sp>
    <dsp:sp modelId="{E68BBD83-3DD9-4E49-A408-0E624421214F}">
      <dsp:nvSpPr>
        <dsp:cNvPr id="0" name=""/>
        <dsp:cNvSpPr/>
      </dsp:nvSpPr>
      <dsp:spPr>
        <a:xfrm>
          <a:off x="500721" y="5677"/>
          <a:ext cx="701009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CONTACTO CERCANO O DIRECTO</a:t>
          </a:r>
          <a:endParaRPr lang="es-PE" sz="1600" b="1" kern="1200" dirty="0"/>
        </a:p>
      </dsp:txBody>
      <dsp:txXfrm>
        <a:off x="546835" y="51791"/>
        <a:ext cx="6917868" cy="852412"/>
      </dsp:txXfrm>
    </dsp:sp>
    <dsp:sp modelId="{61EFEDE5-A467-40AB-ACA7-5ECBDBD9519C}">
      <dsp:nvSpPr>
        <dsp:cNvPr id="0" name=""/>
        <dsp:cNvSpPr/>
      </dsp:nvSpPr>
      <dsp:spPr>
        <a:xfrm>
          <a:off x="0" y="2282317"/>
          <a:ext cx="1001442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666496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Restricciones preventivas ante el COVID 19/ Asintomático se restringe 14 días o menos según el caso -&gt; por contacto confirmado y retornantes</a:t>
          </a:r>
          <a:endParaRPr lang="es-PE" sz="1400" kern="1200" dirty="0"/>
        </a:p>
      </dsp:txBody>
      <dsp:txXfrm>
        <a:off x="0" y="2282317"/>
        <a:ext cx="10014424" cy="1159200"/>
      </dsp:txXfrm>
    </dsp:sp>
    <dsp:sp modelId="{81DB6B37-4C55-4DB9-A3FD-175D10D26B9A}">
      <dsp:nvSpPr>
        <dsp:cNvPr id="0" name=""/>
        <dsp:cNvSpPr/>
      </dsp:nvSpPr>
      <dsp:spPr>
        <a:xfrm>
          <a:off x="500721" y="1809997"/>
          <a:ext cx="701009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CUARENTENA COVID-19</a:t>
          </a:r>
          <a:endParaRPr lang="es-PE" sz="1400" kern="1200" dirty="0"/>
        </a:p>
      </dsp:txBody>
      <dsp:txXfrm>
        <a:off x="546835" y="1856111"/>
        <a:ext cx="6917868" cy="852412"/>
      </dsp:txXfrm>
    </dsp:sp>
    <dsp:sp modelId="{5E070E6F-EFD9-4268-AF99-098045F66315}">
      <dsp:nvSpPr>
        <dsp:cNvPr id="0" name=""/>
        <dsp:cNvSpPr/>
      </dsp:nvSpPr>
      <dsp:spPr>
        <a:xfrm>
          <a:off x="0" y="4086637"/>
          <a:ext cx="1001442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231" tIns="666496" rIns="7772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Empresa o persona jurídica público o privado</a:t>
          </a:r>
          <a:endParaRPr lang="es-PE" sz="1400" kern="1200" dirty="0"/>
        </a:p>
      </dsp:txBody>
      <dsp:txXfrm>
        <a:off x="0" y="4086637"/>
        <a:ext cx="10014424" cy="957600"/>
      </dsp:txXfrm>
    </dsp:sp>
    <dsp:sp modelId="{570EBC45-B1BE-42CD-9623-7D53E0A1090C}">
      <dsp:nvSpPr>
        <dsp:cNvPr id="0" name=""/>
        <dsp:cNvSpPr/>
      </dsp:nvSpPr>
      <dsp:spPr>
        <a:xfrm>
          <a:off x="500721" y="3614317"/>
          <a:ext cx="701009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965" tIns="0" rIns="26496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EMPLEADOR</a:t>
          </a:r>
          <a:endParaRPr lang="es-PE" sz="1400" kern="1200" dirty="0"/>
        </a:p>
      </dsp:txBody>
      <dsp:txXfrm>
        <a:off x="546835" y="3660431"/>
        <a:ext cx="6917868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6B46-5463-452F-9B2F-5616CF3C95C2}" type="datetimeFigureOut">
              <a:rPr lang="es-PE" smtClean="0"/>
              <a:t>27/09/2020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255E-0EF0-4157-98A0-3963A62BC9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5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8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477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93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81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8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35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58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69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289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37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55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0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44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9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2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67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589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06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98094" y="1328965"/>
            <a:ext cx="4999404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CAPACITACIÓN EN BIOSEGURIDAD ANTE COVID 19 A</a:t>
            </a:r>
            <a:b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</a:br>
            <a:r>
              <a:rPr lang="es-MX" sz="16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EMPRESAS LOCALES Y COMUNALES DE HUANCUIRE</a:t>
            </a:r>
            <a:endParaRPr lang="en-US" sz="1600" b="1" dirty="0">
              <a:solidFill>
                <a:srgbClr val="002060"/>
              </a:solidFill>
              <a:latin typeface="Bahnschrift SemiBold SemiConden" panose="020B0502040204020203" pitchFamily="34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1061416" y="2264196"/>
            <a:ext cx="3977807" cy="41137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2: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PLAN DE VIGILANCIA, PREVENCIÓN Y CONTROL DEL COVID 19 PARA LAS EMPRESAS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54" y="1694888"/>
            <a:ext cx="4679653" cy="35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0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NIVELES DE RIESGO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10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95275"/>
              </p:ext>
            </p:extLst>
          </p:nvPr>
        </p:nvGraphicFramePr>
        <p:xfrm>
          <a:off x="251463" y="1860109"/>
          <a:ext cx="11681458" cy="4489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5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49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3276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NIVEL DE RIESGO</a:t>
                      </a:r>
                      <a:endParaRPr lang="es-PE" sz="1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RIESGO BAJO</a:t>
                      </a:r>
                      <a:endParaRPr lang="es-PE" sz="1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RIESGO MEDIO</a:t>
                      </a:r>
                      <a:endParaRPr lang="es-PE" sz="18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RIESGO ALTO</a:t>
                      </a:r>
                      <a:endParaRPr lang="es-PE" sz="1800" b="1" dirty="0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RIESGO MUY ALTO</a:t>
                      </a:r>
                      <a:endParaRPr lang="es-PE" sz="18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418">
                <a:tc>
                  <a:txBody>
                    <a:bodyPr/>
                    <a:lstStyle/>
                    <a:p>
                      <a:r>
                        <a:rPr lang="es-MX" sz="1400" b="1" dirty="0"/>
                        <a:t>CARACTERÍSTICAS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No </a:t>
                      </a:r>
                      <a:r>
                        <a:rPr lang="es-MX" sz="1400" dirty="0" smtClean="0"/>
                        <a:t>requieren</a:t>
                      </a:r>
                      <a:r>
                        <a:rPr lang="es-MX" sz="1400" baseline="0" dirty="0" smtClean="0"/>
                        <a:t> contacto con personas que se conozcan o se sospeche que están infectados con SARS-COV2</a:t>
                      </a:r>
                      <a:endParaRPr lang="es-P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Requieren contacto cercano y frecuente</a:t>
                      </a:r>
                      <a:r>
                        <a:rPr lang="es-MX" sz="1400" baseline="0" dirty="0" smtClean="0"/>
                        <a:t> a</a:t>
                      </a:r>
                      <a:r>
                        <a:rPr lang="es-MX" sz="1400" dirty="0" smtClean="0"/>
                        <a:t> </a:t>
                      </a:r>
                      <a:r>
                        <a:rPr lang="es-MX" sz="1400" dirty="0"/>
                        <a:t>menos </a:t>
                      </a:r>
                      <a:r>
                        <a:rPr lang="es-MX" sz="1400" dirty="0" smtClean="0"/>
                        <a:t>de 1mt con el público en</a:t>
                      </a:r>
                      <a:r>
                        <a:rPr lang="es-MX" sz="1400" baseline="0" dirty="0" smtClean="0"/>
                        <a:t> general</a:t>
                      </a:r>
                      <a:endParaRPr lang="es-P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Trabajo</a:t>
                      </a:r>
                      <a:r>
                        <a:rPr lang="es-MX" sz="1400" baseline="0" dirty="0" smtClean="0"/>
                        <a:t> con riesgo potencial de exposición a casos sospechosos </a:t>
                      </a:r>
                      <a:r>
                        <a:rPr lang="es-MX" sz="1400" baseline="0" dirty="0"/>
                        <a:t>o confirmado de COVID </a:t>
                      </a:r>
                      <a:r>
                        <a:rPr lang="es-MX" sz="1400" baseline="0" dirty="0" smtClean="0"/>
                        <a:t>19 </a:t>
                      </a:r>
                      <a:endParaRPr lang="es-PE" sz="14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Trabajos</a:t>
                      </a:r>
                      <a:r>
                        <a:rPr lang="es-MX" sz="1400" baseline="0" dirty="0" smtClean="0"/>
                        <a:t> con contacto con casos</a:t>
                      </a:r>
                      <a:r>
                        <a:rPr lang="es-MX" sz="1400" dirty="0" smtClean="0"/>
                        <a:t> sospechosos </a:t>
                      </a:r>
                      <a:r>
                        <a:rPr lang="es-MX" sz="1400" dirty="0"/>
                        <a:t>o confirmado de COVID 19</a:t>
                      </a:r>
                      <a:endParaRPr lang="es-PE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4447">
                <a:tc>
                  <a:txBody>
                    <a:bodyPr/>
                    <a:lstStyle/>
                    <a:p>
                      <a:r>
                        <a:rPr lang="es-MX" sz="1400" b="1" dirty="0"/>
                        <a:t>MELSAR</a:t>
                      </a:r>
                      <a:r>
                        <a:rPr lang="es-MX" sz="1400" b="1" baseline="0" dirty="0"/>
                        <a:t> S.A.C</a:t>
                      </a:r>
                      <a:endParaRPr lang="es-PE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Trabajadores</a:t>
                      </a:r>
                      <a:r>
                        <a:rPr lang="es-MX" sz="1400" baseline="0" dirty="0"/>
                        <a:t> que realizan labores de construcción de obra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Capataz de cuadrilla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Operarios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Oficiales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Peones</a:t>
                      </a:r>
                      <a:endParaRPr lang="es-P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dirty="0"/>
                        <a:t>Vigilantes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dirty="0"/>
                        <a:t>Operarios de limpieza (obra/oficina)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dirty="0"/>
                        <a:t>Almacenero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dirty="0"/>
                        <a:t>Personal técnico administrativo (obra)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dirty="0"/>
                        <a:t>Maestro de obra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dirty="0"/>
                        <a:t>Ingeniero de</a:t>
                      </a:r>
                      <a:r>
                        <a:rPr lang="es-MX" sz="1400" baseline="0" dirty="0"/>
                        <a:t> campo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Personal de salud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Prevencionista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Ingeniero residente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1400" baseline="0" dirty="0"/>
                        <a:t>Personal técnico administrativo</a:t>
                      </a:r>
                      <a:endParaRPr lang="es-PE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00917" y="287365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b="1" dirty="0"/>
              <a:t>LINEAMIENTOS</a:t>
            </a:r>
            <a:endParaRPr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556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LINEAMIENTOS PRELIMINARES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17280" y="1747800"/>
            <a:ext cx="10281200" cy="5117267"/>
          </a:xfrm>
        </p:spPr>
        <p:txBody>
          <a:bodyPr/>
          <a:lstStyle/>
          <a:p>
            <a:r>
              <a:rPr lang="es-MX" sz="2400" dirty="0"/>
              <a:t>Empleador comprometido con la seguridad y salud ocupacional.</a:t>
            </a:r>
          </a:p>
          <a:p>
            <a:r>
              <a:rPr lang="es-MX" sz="2400" dirty="0"/>
              <a:t>Elaborar plan para vigilancia, prevención y control de COVID 19 -&gt; aprobado por CSST en 48 horas</a:t>
            </a:r>
          </a:p>
          <a:p>
            <a:r>
              <a:rPr lang="es-MX" sz="2400" dirty="0"/>
              <a:t>Plan debe considerar:</a:t>
            </a:r>
          </a:p>
          <a:p>
            <a:pPr marL="118531" indent="0">
              <a:buNone/>
            </a:pPr>
            <a:r>
              <a:rPr lang="es-MX" sz="2400" dirty="0"/>
              <a:t>	- Lineamientos específicos			- Plan según Anexo 5</a:t>
            </a:r>
          </a:p>
          <a:p>
            <a:pPr marL="118531" indent="0">
              <a:buNone/>
            </a:pPr>
            <a:r>
              <a:rPr lang="es-MX" sz="2400" dirty="0"/>
              <a:t>	- Número de trabajadores			- Contener los 7 	</a:t>
            </a:r>
          </a:p>
          <a:p>
            <a:pPr marL="118531" indent="0">
              <a:buNone/>
            </a:pPr>
            <a:r>
              <a:rPr lang="es-MX" sz="2400" dirty="0"/>
              <a:t>	-  Niveles de riesgo				   lineamiento</a:t>
            </a:r>
          </a:p>
          <a:p>
            <a:pPr marL="118531" indent="0">
              <a:buNone/>
            </a:pPr>
            <a:r>
              <a:rPr lang="es-MX" sz="2400" dirty="0"/>
              <a:t>	- Vigilancia, prevención y control</a:t>
            </a:r>
          </a:p>
          <a:p>
            <a:pPr marL="118531" indent="0">
              <a:buNone/>
            </a:pPr>
            <a:r>
              <a:rPr lang="es-MX" sz="2400" dirty="0"/>
              <a:t>	- Registra el Plan en el MINSA</a:t>
            </a:r>
          </a:p>
          <a:p>
            <a:pPr marL="118531" indent="0">
              <a:buNone/>
            </a:pPr>
            <a:r>
              <a:rPr lang="es-MX" sz="2400" dirty="0"/>
              <a:t>	- Verificación por las instancias públicas</a:t>
            </a:r>
          </a:p>
          <a:p>
            <a:pPr marL="118531" indent="0">
              <a:buNone/>
            </a:pPr>
            <a:r>
              <a:rPr lang="es-MX" sz="2400" dirty="0"/>
              <a:t>	- Formato simple de chequeo (Anexo 6)</a:t>
            </a:r>
            <a:endParaRPr lang="es-PE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12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LINEAMIENTOS PARA LA VIGILANCIA, PREVENCIÓN Y CONTROL DE COVID 19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13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87301443"/>
              </p:ext>
            </p:extLst>
          </p:nvPr>
        </p:nvGraphicFramePr>
        <p:xfrm>
          <a:off x="1702367" y="1747800"/>
          <a:ext cx="8128000" cy="511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30631" y="4776211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65529" y="2644423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09900" y="3323567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96253" y="4097067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61332" y="1965279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7589" y="5474061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83392" y="6145802"/>
            <a:ext cx="40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es-P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dirty="0"/>
              <a:t>LIMPIEZA Y DESINFECCIÓN DE CENTROS DE TRABAJO</a:t>
            </a:r>
            <a:endParaRPr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0150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LINEAMIENTO 1</a:t>
            </a:r>
            <a:r>
              <a:rPr lang="es-MX" dirty="0"/>
              <a:t/>
            </a:r>
            <a:br>
              <a:rPr lang="es-MX" dirty="0"/>
            </a:br>
            <a:r>
              <a:rPr lang="es-MX" sz="2400" dirty="0"/>
              <a:t>LIMPIEZA Y DESINFECCIÓN DE CENTROS DE TRABAJO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5332" y="2273567"/>
            <a:ext cx="7127087" cy="4076300"/>
          </a:xfrm>
        </p:spPr>
        <p:txBody>
          <a:bodyPr/>
          <a:lstStyle/>
          <a:p>
            <a:r>
              <a:rPr lang="es-MX" dirty="0"/>
              <a:t>Limpieza de ambientes, equipos, unidades, antes del inicio de labores post cuarentena</a:t>
            </a:r>
          </a:p>
          <a:p>
            <a:endParaRPr lang="es-MX" dirty="0"/>
          </a:p>
          <a:p>
            <a:r>
              <a:rPr lang="es-MX" dirty="0"/>
              <a:t>Limpieza diaria</a:t>
            </a:r>
          </a:p>
          <a:p>
            <a:endParaRPr lang="es-MX" dirty="0"/>
          </a:p>
          <a:p>
            <a:r>
              <a:rPr lang="es-MX" dirty="0"/>
              <a:t>Se establecerá frecuencia de limpieza por el servicio SST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15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2050" name="Picture 2" descr="Limpieza de empresas: ¿Conoces su importancia para tu negoci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24" y="2531402"/>
            <a:ext cx="3753485" cy="24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150" y="681704"/>
            <a:ext cx="9010400" cy="874139"/>
          </a:xfrm>
        </p:spPr>
        <p:txBody>
          <a:bodyPr/>
          <a:lstStyle/>
          <a:p>
            <a:r>
              <a:rPr lang="es-MX" sz="2400" b="1" dirty="0"/>
              <a:t>LINEAMIENTO 1</a:t>
            </a:r>
            <a:r>
              <a:rPr lang="es-MX" dirty="0"/>
              <a:t/>
            </a:r>
            <a:br>
              <a:rPr lang="es-MX" dirty="0"/>
            </a:br>
            <a:r>
              <a:rPr lang="es-MX" sz="2000" dirty="0"/>
              <a:t>PLAN DE </a:t>
            </a:r>
            <a:r>
              <a:rPr lang="es-PE" sz="2000" dirty="0"/>
              <a:t>VIGILANCIA, PREVENCIÓN Y</a:t>
            </a:r>
            <a:br>
              <a:rPr lang="es-PE" sz="2000" dirty="0"/>
            </a:br>
            <a:r>
              <a:rPr lang="es-MX" sz="2000" dirty="0"/>
              <a:t>CONTROL DEL COVID-19 EN EL TRABAJO MELSAR S.A.C</a:t>
            </a:r>
            <a:endParaRPr lang="es-PE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833591"/>
            <a:ext cx="5755639" cy="4076300"/>
          </a:xfrm>
        </p:spPr>
        <p:txBody>
          <a:bodyPr/>
          <a:lstStyle/>
          <a:p>
            <a:pPr algn="just"/>
            <a:r>
              <a:rPr lang="es-MX" sz="2400" dirty="0"/>
              <a:t>La limpieza y desinfección de las áreas de trabajo que MELSAR S.A.C, usa en sus diferentes actividades, se deberá realizar la desinfección de áreas comunes y superficies de contacto con hipoclorito de sodio al 0.1%, solución de alcohol al 70% u otros o compuestos verificados en documentos de publicación oficial, como el “Guía para la Limpieza y Desinfección de Manos y Superficies” por INACAL -2020.</a:t>
            </a:r>
            <a:endParaRPr lang="es-PE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16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7961" y="1833591"/>
            <a:ext cx="5410200" cy="45162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MX" sz="2000" dirty="0"/>
              <a:t>Área de uso común y oficinas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Limpieza y desinfección d Servicios higiénicos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Limpieza y desinfección de ambientes de descanso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Limpieza y desinfección de un ambiente usado por un caso sospechoso de COVID-19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Área de mantenimiento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Equipos, máquinas y herramientas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Unidades de transporte personal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Otras disposiciones</a:t>
            </a:r>
          </a:p>
          <a:p>
            <a:pPr>
              <a:buFont typeface="+mj-lt"/>
              <a:buAutoNum type="arabicPeriod"/>
            </a:pPr>
            <a:r>
              <a:rPr lang="es-MX" sz="2000" dirty="0"/>
              <a:t>Manejo y disposición de residuos</a:t>
            </a:r>
          </a:p>
          <a:p>
            <a:pPr>
              <a:buFont typeface="+mj-lt"/>
              <a:buAutoNum type="arabicPeriod"/>
            </a:pPr>
            <a:endParaRPr lang="es-PE" sz="2400" dirty="0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332" y="777240"/>
            <a:ext cx="9010400" cy="731520"/>
          </a:xfrm>
        </p:spPr>
        <p:txBody>
          <a:bodyPr/>
          <a:lstStyle/>
          <a:p>
            <a:r>
              <a:rPr lang="es-MX" sz="2400" b="1" dirty="0"/>
              <a:t>LINEAMIENTO 1</a:t>
            </a:r>
            <a:r>
              <a:rPr lang="es-MX" dirty="0"/>
              <a:t/>
            </a:r>
            <a:br>
              <a:rPr lang="es-MX" dirty="0"/>
            </a:br>
            <a:r>
              <a:rPr lang="es-MX" sz="2000" dirty="0"/>
              <a:t>LIMPIEZA Y DESINFECCIÓN DE CENTROS DE TRABAJO – PLAN DE </a:t>
            </a:r>
            <a:r>
              <a:rPr lang="es-PE" sz="2000" dirty="0"/>
              <a:t>VIGILANCIA, PREVENCIÓN Y</a:t>
            </a:r>
            <a:br>
              <a:rPr lang="es-PE" sz="2000" dirty="0"/>
            </a:br>
            <a:r>
              <a:rPr lang="es-MX" sz="2000" dirty="0"/>
              <a:t>CONTROL DEL COVID-19 EN EL TRABAJO MELSAR S.A.C</a:t>
            </a:r>
            <a:endParaRPr lang="es-PE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17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29917"/>
            <a:ext cx="5319594" cy="41191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55" y="2029917"/>
            <a:ext cx="5819504" cy="3947802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19967" y="1969467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819967" y="3000185"/>
            <a:ext cx="6626000" cy="1428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sz="2800" dirty="0">
                <a:solidFill>
                  <a:schemeClr val="bg1"/>
                </a:solidFill>
              </a:rPr>
              <a:t>EVALUACIÓN DE LA CONDICIÓN DE SALUD DEL TRABAJADOR PREVIO AL REGRESO O REINCORPORACIÓN AL CENTRO DE TRABAJO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8802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27" y="59594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2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200" dirty="0"/>
              <a:t>EVALUACIÓN DE LA CONDICIÓN DE SALUD DEL TRABAJADOR PREVIO AL REGRESO O REINCORPORACIÓN AL CENTRO DE TRABAJO</a:t>
            </a:r>
            <a:endParaRPr lang="es-PE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19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81883021"/>
              </p:ext>
            </p:extLst>
          </p:nvPr>
        </p:nvGraphicFramePr>
        <p:xfrm>
          <a:off x="508001" y="1690255"/>
          <a:ext cx="6927272" cy="516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92567"/>
              </p:ext>
            </p:extLst>
          </p:nvPr>
        </p:nvGraphicFramePr>
        <p:xfrm>
          <a:off x="7002042" y="2093789"/>
          <a:ext cx="4761591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 b="1" dirty="0"/>
                        <a:t>Sobre las</a:t>
                      </a:r>
                      <a:r>
                        <a:rPr lang="es-MX" sz="2000" b="1" baseline="0" dirty="0"/>
                        <a:t> pruebas:</a:t>
                      </a:r>
                    </a:p>
                    <a:p>
                      <a:endParaRPr lang="es-MX" sz="2000" b="1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2000" baseline="0" dirty="0"/>
                        <a:t>No son obligatorias para puestos de mediano y bajo riesgo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s-MX" sz="2000" baseline="0" dirty="0"/>
                        <a:t>No se recomiendan para quienes hayan presentado previamente una prueba positiva o tengan alta</a:t>
                      </a:r>
                      <a:endParaRPr lang="es-PE" sz="2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1" dirty="0"/>
                        <a:t>Sobre la articulación:</a:t>
                      </a:r>
                    </a:p>
                    <a:p>
                      <a:endParaRPr lang="es-MX" sz="2000" b="1" dirty="0"/>
                    </a:p>
                    <a:p>
                      <a:r>
                        <a:rPr lang="es-MX" sz="2000" dirty="0"/>
                        <a:t>De identificarse un caso sospechoso o tomar conocimiento de ser contacto con un caso confirmado</a:t>
                      </a:r>
                      <a:r>
                        <a:rPr lang="es-MX" sz="2000" baseline="0" dirty="0"/>
                        <a:t> se deriva a un establecimiento de salud para su manejo</a:t>
                      </a:r>
                      <a:endParaRPr lang="es-PE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R.M N° 448 - 2020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6" name="AutoShape 4" descr="Cien días de ataúdesy adioses - IDL Reportero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1026" name="Picture 2" descr="R. M. Nº 448-2020-MINSA.- Aprueban Documento Técnico: «Lineamientos para la  Vigilancia, Prevención y Control de la Salud de los trabajadores con riesgo  de exposición a COVID - 19» y modifican la R.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5" y="2120766"/>
            <a:ext cx="81057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0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/>
              <a:t>LINEAMIENTO 2</a:t>
            </a:r>
            <a:r>
              <a:rPr lang="es-MX" b="1" dirty="0"/>
              <a:t/>
            </a:r>
            <a:br>
              <a:rPr lang="es-MX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S.A.C.</a:t>
            </a:r>
            <a:endParaRPr lang="es-PE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20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51882" y="7294199"/>
            <a:ext cx="2404104" cy="171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87" b="11198"/>
          <a:stretch/>
        </p:blipFill>
        <p:spPr>
          <a:xfrm>
            <a:off x="3159760" y="1911927"/>
            <a:ext cx="8421787" cy="471361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000" y="3136438"/>
            <a:ext cx="265176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IDENTIFICACIÓN DE SINTOMATOLOGÍA COVID-19 PREVIO AL INGRESO AL CENTRO DE TRABAJO</a:t>
            </a:r>
            <a:endParaRPr lang="es-PE" dirty="0"/>
          </a:p>
        </p:txBody>
      </p:sp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19967" y="2055655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819967" y="3024763"/>
            <a:ext cx="6626000" cy="11593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sz="3200" dirty="0">
                <a:solidFill>
                  <a:schemeClr val="bg1"/>
                </a:solidFill>
              </a:rPr>
              <a:t>LAVADO Y DESINFECCIÓN DE MANOS OBLIGATORIO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2195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LINEAMIENTO 3</a:t>
            </a:r>
            <a:r>
              <a:rPr lang="es-MX" dirty="0"/>
              <a:t/>
            </a:r>
            <a:br>
              <a:rPr lang="es-MX" dirty="0"/>
            </a:br>
            <a:r>
              <a:rPr lang="es-MX" sz="2400" dirty="0"/>
              <a:t>LAVADO Y DESINFECCIÓN DE MANOS OBLIGATORIO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967" y="2118503"/>
            <a:ext cx="5237292" cy="2659414"/>
          </a:xfrm>
        </p:spPr>
        <p:txBody>
          <a:bodyPr/>
          <a:lstStyle/>
          <a:p>
            <a:r>
              <a:rPr lang="es-MX" dirty="0"/>
              <a:t>Empleador asegura la cantidad y ubicación de puntos de lavado de manos y puntos de alcohol.</a:t>
            </a:r>
          </a:p>
          <a:p>
            <a:r>
              <a:rPr lang="es-MX" dirty="0"/>
              <a:t>Uno de esos puntos deberá estar ubicado al ingreso del centro de trabajo.</a:t>
            </a:r>
          </a:p>
          <a:p>
            <a:r>
              <a:rPr lang="es-MX" dirty="0"/>
              <a:t>Colocar carteles sobre el correcto lavado de manos </a:t>
            </a:r>
          </a:p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22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2052" name="Picture 4" descr="El lavado de manos, el gesto más sencillo y eficaz para evitar contagios  del coronavirus | restauracioncolectiva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9"/>
          <a:stretch/>
        </p:blipFill>
        <p:spPr bwMode="auto">
          <a:xfrm>
            <a:off x="6993925" y="4193288"/>
            <a:ext cx="3645787" cy="26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 lavado de manos - Bayer And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25" y="1869072"/>
            <a:ext cx="3645787" cy="24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/>
              <a:t>LINEAMIENTO 3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966" y="2118502"/>
            <a:ext cx="6467525" cy="4465177"/>
          </a:xfrm>
        </p:spPr>
        <p:txBody>
          <a:bodyPr/>
          <a:lstStyle/>
          <a:p>
            <a:r>
              <a:rPr lang="es-MX" sz="2400" dirty="0"/>
              <a:t>Los servicios higiénicos de las oficinas, campamentos y otros estarán implementados con jabón líquido, papel toalla y alcohol en gel.</a:t>
            </a:r>
          </a:p>
          <a:p>
            <a:endParaRPr lang="es-MX" sz="1200" dirty="0"/>
          </a:p>
          <a:p>
            <a:r>
              <a:rPr lang="es-MX" sz="2400" dirty="0"/>
              <a:t>En las zonas de trabajo donde las estaciones de lavado se encuentren distantes, se utilizará alcohol en gel.</a:t>
            </a:r>
          </a:p>
          <a:p>
            <a:endParaRPr lang="es-MX" sz="1200" dirty="0"/>
          </a:p>
          <a:p>
            <a:r>
              <a:rPr lang="es-MX" sz="2400" dirty="0"/>
              <a:t>Mantener avisos en las diferentes áreas recordando los métodos de lavado de manos, en los ingresos, servicios higiénicos, etc.</a:t>
            </a:r>
            <a:endParaRPr lang="es-PE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23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659" y="1884308"/>
            <a:ext cx="3063241" cy="4933564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19967" y="2212672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819967" y="3268997"/>
            <a:ext cx="6626000" cy="9474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sz="2800" dirty="0">
                <a:solidFill>
                  <a:schemeClr val="bg1"/>
                </a:solidFill>
              </a:rPr>
              <a:t>SENSIBILIZACIÓN DE LA PREVENCIÓN DEL CONTAGIO EN EL CENTRO DE TRABAJO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6824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253" y="472373"/>
            <a:ext cx="9010400" cy="1226000"/>
          </a:xfrm>
        </p:spPr>
        <p:txBody>
          <a:bodyPr/>
          <a:lstStyle/>
          <a:p>
            <a:r>
              <a:rPr lang="es-MX" b="1" dirty="0"/>
              <a:t>LINEAMIENTO 4</a:t>
            </a:r>
            <a:r>
              <a:rPr lang="es-MX" dirty="0"/>
              <a:t/>
            </a:r>
            <a:br>
              <a:rPr lang="es-MX" dirty="0"/>
            </a:br>
            <a:r>
              <a:rPr lang="es-MX" sz="2400" dirty="0"/>
              <a:t>SENSIBILIZACIÓN DE LA PREVENCIÓN DEL CONTAGIO EN EL CENTRO DE TRABAJO</a:t>
            </a:r>
            <a:endParaRPr lang="es-PE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25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198130"/>
              </p:ext>
            </p:extLst>
          </p:nvPr>
        </p:nvGraphicFramePr>
        <p:xfrm>
          <a:off x="795253" y="1744403"/>
          <a:ext cx="7773653" cy="490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391136" y="2866767"/>
            <a:ext cx="219950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USO DE MASCARILLA ES OBLIGATORIO DURANTE TODA LA JORNADA LABORAL</a:t>
            </a:r>
            <a:endParaRPr lang="es-PE" b="1" dirty="0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2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66" y="540953"/>
            <a:ext cx="9010400" cy="1226000"/>
          </a:xfrm>
        </p:spPr>
        <p:txBody>
          <a:bodyPr/>
          <a:lstStyle/>
          <a:p>
            <a:r>
              <a:rPr lang="es-MX" sz="2400" b="1" dirty="0">
                <a:solidFill>
                  <a:prstClr val="white"/>
                </a:solidFill>
              </a:rPr>
              <a:t>LINEAMIENTO 4</a:t>
            </a:r>
            <a:br>
              <a:rPr lang="es-MX" sz="2400" b="1" dirty="0">
                <a:solidFill>
                  <a:prstClr val="white"/>
                </a:solidFill>
              </a:rPr>
            </a:br>
            <a:r>
              <a:rPr lang="es-MX" sz="2200" b="1" dirty="0">
                <a:solidFill>
                  <a:prstClr val="white"/>
                </a:solidFill>
              </a:rPr>
              <a:t>PLAN DE VIGILANCIA, PREVENCIÓN Y</a:t>
            </a:r>
            <a:br>
              <a:rPr lang="es-MX" sz="2200" b="1" dirty="0">
                <a:solidFill>
                  <a:prstClr val="white"/>
                </a:solidFill>
              </a:rPr>
            </a:br>
            <a:r>
              <a:rPr lang="es-MX" sz="2200" b="1" dirty="0">
                <a:solidFill>
                  <a:prstClr val="white"/>
                </a:solidFill>
              </a:rPr>
              <a:t>CONTROL DEL COVID-19 EN EL TRABAJO – MELSAR S.A.C</a:t>
            </a:r>
            <a:endParaRPr lang="es-PE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26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idx="1"/>
          </p:nvPr>
        </p:nvSpPr>
        <p:spPr>
          <a:xfrm>
            <a:off x="507999" y="1884690"/>
            <a:ext cx="7452245" cy="4465177"/>
          </a:xfrm>
        </p:spPr>
        <p:txBody>
          <a:bodyPr/>
          <a:lstStyle/>
          <a:p>
            <a:pPr algn="just"/>
            <a:r>
              <a:rPr lang="es-MX" sz="2000" dirty="0"/>
              <a:t>Exponer información sobre el SARS </a:t>
            </a:r>
            <a:r>
              <a:rPr lang="es-MX" sz="2000" dirty="0" err="1"/>
              <a:t>CoV</a:t>
            </a:r>
            <a:r>
              <a:rPr lang="es-MX" sz="2000" dirty="0"/>
              <a:t> 2 (COVID-19), medios de protección laboral en las actividades y brindar capacitación al Personal</a:t>
            </a:r>
          </a:p>
          <a:p>
            <a:pPr algn="just"/>
            <a:endParaRPr lang="es-MX" sz="1000" dirty="0"/>
          </a:p>
          <a:p>
            <a:pPr algn="just"/>
            <a:r>
              <a:rPr lang="es-MX" sz="2000" dirty="0"/>
              <a:t>Exponer la importancia del lavado de manos toser o estornudar cubriéndose la boca, no tocarse el codo</a:t>
            </a:r>
          </a:p>
          <a:p>
            <a:pPr algn="just"/>
            <a:endParaRPr lang="es-MX" sz="1000" dirty="0"/>
          </a:p>
          <a:p>
            <a:pPr algn="just"/>
            <a:r>
              <a:rPr lang="es-MX" sz="2000" dirty="0"/>
              <a:t>Es obligatorio el uso de mascarillas durante la jornada laboral la cual será proporcionada a todo trabajador de MELSAR S.A.C de acuerdo a los lineamientos establecidos por el MINSA</a:t>
            </a:r>
          </a:p>
          <a:p>
            <a:pPr algn="just"/>
            <a:endParaRPr lang="es-MX" sz="1000" dirty="0"/>
          </a:p>
          <a:p>
            <a:pPr algn="just"/>
            <a:r>
              <a:rPr lang="es-MX" sz="2000" dirty="0"/>
              <a:t>Facilitar medios para responder las inquietudes de los trabajadores mediante medios electrónicos (Correo, </a:t>
            </a:r>
            <a:r>
              <a:rPr lang="es-MX" sz="2000" dirty="0" err="1"/>
              <a:t>Whatsapp</a:t>
            </a:r>
            <a:r>
              <a:rPr lang="es-MX" sz="2000" dirty="0"/>
              <a:t>) por lo cual MELSAR S.A.C, facilitara esta información mediante el administrador de la obra</a:t>
            </a:r>
            <a:endParaRPr lang="es-PE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4825" t="30550" r="39686" b="11801"/>
          <a:stretch/>
        </p:blipFill>
        <p:spPr>
          <a:xfrm>
            <a:off x="7960245" y="1998453"/>
            <a:ext cx="3558465" cy="4524960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0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27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968"/>
          <a:stretch/>
        </p:blipFill>
        <p:spPr>
          <a:xfrm>
            <a:off x="1013190" y="1718549"/>
            <a:ext cx="3066234" cy="50308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215" y="2424658"/>
            <a:ext cx="3924157" cy="32080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7098" t="20881" r="31189" b="25046"/>
          <a:stretch/>
        </p:blipFill>
        <p:spPr>
          <a:xfrm>
            <a:off x="4508386" y="1966082"/>
            <a:ext cx="2946293" cy="4125166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35293" y="492549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s-MX" sz="2400" b="1" kern="0" dirty="0">
                <a:solidFill>
                  <a:prstClr val="white"/>
                </a:solidFill>
              </a:rPr>
              <a:t>LINEAMIENTO 4</a:t>
            </a:r>
            <a:br>
              <a:rPr lang="es-MX" sz="2400" b="1" kern="0" dirty="0">
                <a:solidFill>
                  <a:prstClr val="white"/>
                </a:solidFill>
              </a:rPr>
            </a:br>
            <a:r>
              <a:rPr lang="es-MX" sz="2200" b="1" kern="0" dirty="0">
                <a:solidFill>
                  <a:prstClr val="white"/>
                </a:solidFill>
              </a:rPr>
              <a:t>PLAN DE VIGILANCIA, PREVENCIÓN Y</a:t>
            </a:r>
            <a:br>
              <a:rPr lang="es-MX" sz="2200" b="1" kern="0" dirty="0">
                <a:solidFill>
                  <a:prstClr val="white"/>
                </a:solidFill>
              </a:rPr>
            </a:br>
            <a:r>
              <a:rPr lang="es-MX" sz="2200" b="1" kern="0" dirty="0">
                <a:solidFill>
                  <a:prstClr val="white"/>
                </a:solidFill>
              </a:rPr>
              <a:t>CONTROL DEL COVID-19 EN EL TRABAJO – MELSAR S.A.C</a:t>
            </a:r>
            <a:endParaRPr lang="es-PE" sz="2200" kern="0" dirty="0"/>
          </a:p>
        </p:txBody>
      </p:sp>
    </p:spTree>
    <p:extLst>
      <p:ext uri="{BB962C8B-B14F-4D97-AF65-F5344CB8AC3E}">
        <p14:creationId xmlns:p14="http://schemas.microsoft.com/office/powerpoint/2010/main" val="1492751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19967" y="2345267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819967" y="3481432"/>
            <a:ext cx="6626000" cy="10813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sz="2800" dirty="0">
                <a:solidFill>
                  <a:schemeClr val="bg1"/>
                </a:solidFill>
              </a:rPr>
              <a:t>MEDIDAS PREVENTIVAS DE APLICACIÓN COLECTIVA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5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66660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/>
              <a:t>LINEAMIENTO 5</a:t>
            </a:r>
            <a:r>
              <a:rPr lang="es-MX" dirty="0"/>
              <a:t/>
            </a:r>
            <a:br>
              <a:rPr lang="es-MX" dirty="0"/>
            </a:br>
            <a:r>
              <a:rPr lang="es-MX" sz="2400" dirty="0"/>
              <a:t>MEDIDAS PREVENTIVAS DE APLICACIÓN COLECTIVA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967" y="1953527"/>
            <a:ext cx="5344007" cy="3094723"/>
          </a:xfrm>
        </p:spPr>
        <p:txBody>
          <a:bodyPr/>
          <a:lstStyle/>
          <a:p>
            <a:r>
              <a:rPr lang="es-MX" sz="2000" dirty="0"/>
              <a:t>Uso de mascarillas de manera adecuada</a:t>
            </a:r>
          </a:p>
          <a:p>
            <a:r>
              <a:rPr lang="es-MX" sz="2000" dirty="0"/>
              <a:t>Capacitación a trabajadores</a:t>
            </a:r>
          </a:p>
          <a:p>
            <a:r>
              <a:rPr lang="es-MX" sz="2000" dirty="0"/>
              <a:t>Ambientes ventilados</a:t>
            </a:r>
          </a:p>
          <a:p>
            <a:r>
              <a:rPr lang="es-MX" sz="2000" dirty="0"/>
              <a:t>Distanciamiento social de al menos 1mt entre trabajadores</a:t>
            </a:r>
          </a:p>
          <a:p>
            <a:r>
              <a:rPr lang="es-MX" sz="2000" dirty="0"/>
              <a:t>Distanciamiento en: ascensores, vestidores, comedores, medios de transporte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817610" y="1953527"/>
            <a:ext cx="4886709" cy="3620800"/>
          </a:xfrm>
        </p:spPr>
        <p:txBody>
          <a:bodyPr/>
          <a:lstStyle/>
          <a:p>
            <a:r>
              <a:rPr lang="es-MX" sz="2000" dirty="0"/>
              <a:t>Reuniones de trabajo de preferencia virtual, si es presencial, respetando el distanciamiento</a:t>
            </a:r>
            <a:endParaRPr lang="es-PE" sz="2000" dirty="0"/>
          </a:p>
          <a:p>
            <a:r>
              <a:rPr lang="es-MX" sz="2000" dirty="0"/>
              <a:t>Evitar aglomeraciones al ingreso y salida del turno laboral</a:t>
            </a:r>
          </a:p>
          <a:p>
            <a:r>
              <a:rPr lang="es-MX" sz="2000" dirty="0"/>
              <a:t>Establecer puntos estratégicos para el acopio de </a:t>
            </a:r>
            <a:r>
              <a:rPr lang="es-MX" sz="2000" dirty="0" err="1"/>
              <a:t>EPPs</a:t>
            </a:r>
            <a:r>
              <a:rPr lang="es-MX" sz="2000" dirty="0"/>
              <a:t> usados</a:t>
            </a:r>
          </a:p>
          <a:p>
            <a:r>
              <a:rPr lang="es-MX" sz="2000" dirty="0"/>
              <a:t>No está permitido el uso de cabinas o equipos para rociar al trabajador</a:t>
            </a:r>
            <a:endParaRPr lang="es-PE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29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44070" y="5149538"/>
            <a:ext cx="477573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* En los comedores la distancia es de </a:t>
            </a:r>
            <a:r>
              <a:rPr lang="es-MX" b="1" dirty="0"/>
              <a:t>2mst</a:t>
            </a:r>
          </a:p>
          <a:p>
            <a:r>
              <a:rPr lang="es-MX" dirty="0"/>
              <a:t>* En campamentos el distanciamiento entre las camas es de 1.5mts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48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R.M N° 448 - 2020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3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000" y="1990819"/>
            <a:ext cx="113720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MX" sz="2400" b="1" dirty="0">
                <a:solidFill>
                  <a:srgbClr val="C00000"/>
                </a:solidFill>
              </a:rPr>
              <a:t>FINALIDAD</a:t>
            </a:r>
          </a:p>
          <a:p>
            <a:endParaRPr lang="es-MX" sz="2200" dirty="0"/>
          </a:p>
          <a:p>
            <a:r>
              <a:rPr lang="es-MX" sz="2200" dirty="0"/>
              <a:t>Contribuir con la disminución de riesgo de transmisión de la COVID-19 en el ámbito laboral, implementando lineamientos generales para la vigilancia, prevención y control de la salud de los trabajadores con riesgo de exposición</a:t>
            </a:r>
          </a:p>
          <a:p>
            <a:endParaRPr lang="es-MX" sz="2400" dirty="0"/>
          </a:p>
          <a:p>
            <a:r>
              <a:rPr lang="es-MX" sz="2400" b="1" dirty="0">
                <a:solidFill>
                  <a:srgbClr val="C00000"/>
                </a:solidFill>
              </a:rPr>
              <a:t>II.  ÁMBITO DE APLICACIÓN</a:t>
            </a:r>
          </a:p>
          <a:p>
            <a:endParaRPr lang="es-MX" sz="2400" dirty="0"/>
          </a:p>
          <a:p>
            <a:r>
              <a:rPr lang="es-MX" sz="2400" dirty="0"/>
              <a:t>      - </a:t>
            </a:r>
            <a:r>
              <a:rPr lang="es-MX" sz="2200" dirty="0"/>
              <a:t>Personas Naturales y jurídicas / personas jurídicas</a:t>
            </a:r>
          </a:p>
          <a:p>
            <a:r>
              <a:rPr lang="es-MX" sz="2200" dirty="0"/>
              <a:t>      - Sector público y privado</a:t>
            </a:r>
          </a:p>
          <a:p>
            <a:endParaRPr lang="es-MX" dirty="0"/>
          </a:p>
          <a:p>
            <a:endParaRPr lang="es-MX" b="1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3009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/>
              <a:t>LINEAMIENTO 5</a:t>
            </a:r>
            <a:br>
              <a:rPr lang="es-MX" sz="2400" b="1" dirty="0"/>
            </a:br>
            <a:r>
              <a:rPr lang="es-MX" sz="2000" b="1" dirty="0"/>
              <a:t>PLAN DE VIGILANCIA, PREVENCIÓN Y</a:t>
            </a:r>
            <a:br>
              <a:rPr lang="es-MX" sz="2000" b="1" dirty="0"/>
            </a:br>
            <a:r>
              <a:rPr lang="es-MX" sz="2000" b="1" dirty="0"/>
              <a:t>CONTROL DEL COVID-19 EN EL TRABAJO – MELSAR S.A.C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9967" y="1747800"/>
            <a:ext cx="5344007" cy="4904473"/>
          </a:xfrm>
        </p:spPr>
        <p:txBody>
          <a:bodyPr/>
          <a:lstStyle/>
          <a:p>
            <a:r>
              <a:rPr lang="es-MX" sz="2000" dirty="0"/>
              <a:t>Los ambientes de trabajo serán ventilados permanentemente mediante el uso mecánico de ventiladores</a:t>
            </a:r>
          </a:p>
          <a:p>
            <a:r>
              <a:rPr lang="es-MX" sz="2000" dirty="0"/>
              <a:t>Distanciamiento social de 1.50 metros entre trabajadores, además del uso permanente de protector respiratorio, mascarilla quirúrgica o comunitaria según corresponda.</a:t>
            </a:r>
          </a:p>
          <a:p>
            <a:r>
              <a:rPr lang="es-MX" sz="2000" dirty="0">
                <a:solidFill>
                  <a:schemeClr val="tx1"/>
                </a:solidFill>
              </a:rPr>
              <a:t>El aforo para ambientes compartidos: comedores, salas de reuniones, auditorios, buses, etc. se limitará a 50% del aforo</a:t>
            </a:r>
          </a:p>
          <a:p>
            <a:r>
              <a:rPr lang="es-MX" sz="2000" dirty="0">
                <a:solidFill>
                  <a:schemeClr val="tx1"/>
                </a:solidFill>
              </a:rPr>
              <a:t>Restringir las reuniones de seguridad y otros que puedan generar la aglomeración de más de 10 personas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817610" y="1953527"/>
            <a:ext cx="4886709" cy="3620800"/>
          </a:xfrm>
        </p:spPr>
        <p:txBody>
          <a:bodyPr/>
          <a:lstStyle/>
          <a:p>
            <a:r>
              <a:rPr lang="es-MX" sz="2000" dirty="0"/>
              <a:t>Las reuniones de trabajo y/o capacitación deben ser preferentemente virtuales – ZOOM</a:t>
            </a:r>
          </a:p>
          <a:p>
            <a:r>
              <a:rPr lang="es-MX" sz="2000" dirty="0"/>
              <a:t>De ser necesario reuniones de trabajo presencial,  distanciamiento de 1.50 metros y uso obligatorio de y con el mínimo de participantes.</a:t>
            </a:r>
          </a:p>
          <a:p>
            <a:r>
              <a:rPr lang="es-MX" sz="2000" dirty="0"/>
              <a:t>Uso de tachos de basura de color rojos para desecho de </a:t>
            </a:r>
            <a:r>
              <a:rPr lang="es-MX" sz="2000" dirty="0" err="1"/>
              <a:t>EPPs</a:t>
            </a:r>
            <a:r>
              <a:rPr lang="es-MX" sz="2000" dirty="0"/>
              <a:t> usados</a:t>
            </a:r>
            <a:endParaRPr lang="es-PE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30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3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31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5420" t="50886" r="52902" b="24114"/>
          <a:stretch/>
        </p:blipFill>
        <p:spPr>
          <a:xfrm>
            <a:off x="5852006" y="2410876"/>
            <a:ext cx="5619547" cy="2906973"/>
          </a:xfrm>
          <a:prstGeom prst="rect">
            <a:avLst/>
          </a:prstGeom>
        </p:spPr>
      </p:pic>
      <p:sp>
        <p:nvSpPr>
          <p:cNvPr id="9" name="Marcador de texto 2"/>
          <p:cNvSpPr>
            <a:spLocks noGrp="1"/>
          </p:cNvSpPr>
          <p:nvPr>
            <p:ph type="body" idx="1"/>
          </p:nvPr>
        </p:nvSpPr>
        <p:spPr>
          <a:xfrm>
            <a:off x="508000" y="2182141"/>
            <a:ext cx="5344007" cy="3944340"/>
          </a:xfrm>
        </p:spPr>
        <p:txBody>
          <a:bodyPr/>
          <a:lstStyle/>
          <a:p>
            <a:r>
              <a:rPr lang="es-MX" sz="2000" dirty="0"/>
              <a:t>Se establecerán señales obligatorias e informativas de distancias mínimas de seguridad de al menos 1.5 metros para atención y espera de proveedores</a:t>
            </a:r>
          </a:p>
          <a:p>
            <a:r>
              <a:rPr lang="es-MX" sz="2000" dirty="0"/>
              <a:t>Se evitará cruce peatonal</a:t>
            </a:r>
          </a:p>
          <a:p>
            <a:r>
              <a:rPr lang="es-MX" sz="2000" dirty="0"/>
              <a:t>Toma de </a:t>
            </a:r>
            <a:r>
              <a:rPr lang="es-MX" sz="2000" dirty="0" err="1"/>
              <a:t>T°</a:t>
            </a:r>
            <a:r>
              <a:rPr lang="es-MX" sz="2000" dirty="0"/>
              <a:t> al ingreso y salida del personal y de forma aleatoria en el ingreso a comedores</a:t>
            </a:r>
          </a:p>
          <a:p>
            <a:r>
              <a:rPr lang="es-MX" sz="2000" dirty="0"/>
              <a:t>Reportar al supervisor inmediato si algún trabajador presenta síntomas de infección respiratoria</a:t>
            </a: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5</a:t>
            </a:r>
            <a:br>
              <a:rPr lang="es-MX" sz="2400" b="1" dirty="0"/>
            </a:br>
            <a:r>
              <a:rPr lang="es-MX" sz="2000" b="1" dirty="0"/>
              <a:t>PLAN DE VIGILANCIA, PREVENCIÓN Y</a:t>
            </a:r>
            <a:br>
              <a:rPr lang="es-MX" sz="2000" b="1" dirty="0"/>
            </a:br>
            <a:r>
              <a:rPr lang="es-MX" sz="2000" b="1" dirty="0"/>
              <a:t>CONTROL DEL COVID-19 EN EL TRABAJO – MELSAR S.A.C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0642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718367" y="2212673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sz="3200" b="1" dirty="0">
                <a:solidFill>
                  <a:schemeClr val="bg1"/>
                </a:solidFill>
              </a:rPr>
              <a:t>MEDIDAS DE PROTECCIÓN PERSONAL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6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0715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LINEAMIENTO 6</a:t>
            </a:r>
            <a:r>
              <a:rPr lang="es-MX" dirty="0"/>
              <a:t/>
            </a:r>
            <a:br>
              <a:rPr lang="es-MX" dirty="0"/>
            </a:br>
            <a:r>
              <a:rPr lang="es-MX" sz="2800" dirty="0"/>
              <a:t>MEDIDAS DE PROTECCIÓN PERSONAL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4000" y="2044967"/>
            <a:ext cx="3515207" cy="2344153"/>
          </a:xfrm>
        </p:spPr>
        <p:txBody>
          <a:bodyPr/>
          <a:lstStyle/>
          <a:p>
            <a:r>
              <a:rPr lang="es-MX" dirty="0"/>
              <a:t>El empleador asegura la disponibilidad de </a:t>
            </a:r>
            <a:r>
              <a:rPr lang="es-MX" dirty="0" err="1"/>
              <a:t>EPPs</a:t>
            </a:r>
            <a:r>
              <a:rPr lang="es-MX" dirty="0"/>
              <a:t> e implementa medidas para su uso correcto y obligatorio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33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52502"/>
              </p:ext>
            </p:extLst>
          </p:nvPr>
        </p:nvGraphicFramePr>
        <p:xfrm>
          <a:off x="4318000" y="2548466"/>
          <a:ext cx="7157721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5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5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RIESGO DE EXPOSICIÓN</a:t>
                      </a:r>
                      <a:endParaRPr lang="es-P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MEDIANO</a:t>
                      </a:r>
                      <a:r>
                        <a:rPr lang="es-MX" sz="2000" b="1" baseline="0" dirty="0"/>
                        <a:t> RIESGO</a:t>
                      </a:r>
                      <a:endParaRPr lang="es-P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BAJO RIESGO</a:t>
                      </a:r>
                      <a:endParaRPr lang="es-PE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MÍNIMO ESTÁNDAR DE PROTECCIÓN</a:t>
                      </a:r>
                      <a:endParaRPr lang="es-P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Mascarillas quirúrgicas (descartables) </a:t>
                      </a:r>
                      <a:r>
                        <a:rPr lang="es-MX" sz="2000" dirty="0" err="1"/>
                        <a:t>ó</a:t>
                      </a:r>
                      <a:endParaRPr lang="es-MX" sz="2000" dirty="0"/>
                    </a:p>
                    <a:p>
                      <a:r>
                        <a:rPr lang="es-MX" sz="2000" dirty="0"/>
                        <a:t>Mascarillas comunitarias + protector facial</a:t>
                      </a:r>
                      <a:endParaRPr lang="es-PE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Mascarillas comunitarias (que pueden ser reutilizables y lavables), mínimo 3 </a:t>
                      </a:r>
                      <a:endParaRPr lang="es-PE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6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521800"/>
            <a:ext cx="9779000" cy="1226000"/>
          </a:xfrm>
        </p:spPr>
        <p:txBody>
          <a:bodyPr/>
          <a:lstStyle/>
          <a:p>
            <a:r>
              <a:rPr lang="es-MX" sz="2400" b="1" dirty="0"/>
              <a:t>LINEAMIENTO 6</a:t>
            </a:r>
            <a:r>
              <a:rPr lang="es-MX" sz="2600" b="1" dirty="0"/>
              <a:t/>
            </a:r>
            <a:br>
              <a:rPr lang="es-MX" sz="26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4000" y="2044967"/>
            <a:ext cx="3515207" cy="2344153"/>
          </a:xfrm>
        </p:spPr>
        <p:txBody>
          <a:bodyPr/>
          <a:lstStyle/>
          <a:p>
            <a:r>
              <a:rPr lang="es-MX" dirty="0"/>
              <a:t>MELSAR S.A.C proveerá todos los </a:t>
            </a:r>
            <a:r>
              <a:rPr lang="es-MX" dirty="0" err="1"/>
              <a:t>EPPs</a:t>
            </a:r>
            <a:r>
              <a:rPr lang="es-MX" dirty="0"/>
              <a:t> y mascarillas a sus trabajadores según el nivel de riesgos de cada puesto de trabajo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34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7168" t="33908" r="25945" b="25980"/>
          <a:stretch/>
        </p:blipFill>
        <p:spPr>
          <a:xfrm>
            <a:off x="4088869" y="2044967"/>
            <a:ext cx="7725312" cy="3715753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7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819967" y="2157255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LINEAMIENTO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8596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MX" sz="2800" b="1" dirty="0">
                <a:solidFill>
                  <a:schemeClr val="bg1"/>
                </a:solidFill>
              </a:rPr>
              <a:t>VIGILANCIA DE LA SALUD DEL TRABAJADOR EN EL CONTEXTO DEL COVID 19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786533" y="1013267"/>
            <a:ext cx="3405600" cy="3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8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7</a:t>
            </a:r>
            <a:endParaRPr sz="128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39278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/>
              <a:t>LINEAMIENTO 7</a:t>
            </a:r>
            <a:r>
              <a:rPr lang="es-MX" dirty="0"/>
              <a:t/>
            </a:r>
            <a:br>
              <a:rPr lang="es-MX" dirty="0"/>
            </a:br>
            <a:r>
              <a:rPr lang="es-MX" sz="2400" dirty="0"/>
              <a:t>VIGILANCIA DE LA SALUD DEL TRABAJADOR EN EL CONTEXTO DEL COVID 19</a:t>
            </a:r>
            <a:endParaRPr lang="es-PE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36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51882" y="7294199"/>
            <a:ext cx="2404104" cy="171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1026" name="Picture 2" descr="EEUU: Toma de temperatura es ineficaz contra Covid-19, dice agencia de  salud | NOTICIAS GESTIÓN PER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7" y="2946372"/>
            <a:ext cx="4014370" cy="22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98318" y="5387252"/>
            <a:ext cx="3836019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/>
              <a:t>TOMA DE TEMPERATURA</a:t>
            </a:r>
          </a:p>
          <a:p>
            <a:pPr marL="285750" indent="-285750">
              <a:buFontTx/>
              <a:buChar char="-"/>
            </a:pPr>
            <a:r>
              <a:rPr lang="es-MX" sz="2000" dirty="0"/>
              <a:t>Al ingresar y finalizar la jornada laboral</a:t>
            </a:r>
          </a:p>
          <a:p>
            <a:pPr marL="285750" indent="-285750">
              <a:buFontTx/>
              <a:buChar char="-"/>
            </a:pPr>
            <a:r>
              <a:rPr lang="es-MX" sz="2000" dirty="0" err="1"/>
              <a:t>T°</a:t>
            </a:r>
            <a:r>
              <a:rPr lang="es-MX" sz="2000" dirty="0"/>
              <a:t> &gt;37.5°C</a:t>
            </a:r>
            <a:endParaRPr lang="es-P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28339" y="1915809"/>
            <a:ext cx="484931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La vigilancia debe realizarse de forma permanente</a:t>
            </a:r>
            <a:endParaRPr lang="es-PE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652996" y="5233851"/>
            <a:ext cx="53426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/>
              <a:t>VIGILANCIA A LA EXPOSICIÓN DE OTROS FACTORES DE RIESGO</a:t>
            </a:r>
          </a:p>
          <a:p>
            <a:pPr marL="342900" indent="-342900">
              <a:buFontTx/>
              <a:buChar char="-"/>
            </a:pPr>
            <a:r>
              <a:rPr lang="es-MX" sz="2000" dirty="0"/>
              <a:t>Ergonómicos</a:t>
            </a:r>
          </a:p>
          <a:p>
            <a:pPr marL="360363" indent="-360363">
              <a:buFontTx/>
              <a:buChar char="-"/>
            </a:pPr>
            <a:r>
              <a:rPr lang="es-MX" sz="2000" dirty="0"/>
              <a:t>Psicosocial </a:t>
            </a:r>
          </a:p>
          <a:p>
            <a:pPr marL="360363" indent="-360363">
              <a:buFontTx/>
              <a:buChar char="-"/>
            </a:pPr>
            <a:r>
              <a:rPr lang="es-MX" sz="2000" dirty="0"/>
              <a:t>Otros que se generen</a:t>
            </a:r>
            <a:endParaRPr lang="es-PE" dirty="0"/>
          </a:p>
        </p:txBody>
      </p:sp>
      <p:pic>
        <p:nvPicPr>
          <p:cNvPr id="1028" name="Picture 4" descr="Estudio de factores psicosociales, una evaluación necesaria para evitar  riesgos laborales - MB Pre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06" y="2946372"/>
            <a:ext cx="3707765" cy="21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15560"/>
          </a:xfrm>
        </p:spPr>
        <p:txBody>
          <a:bodyPr/>
          <a:lstStyle/>
          <a:p>
            <a:r>
              <a:rPr lang="es-MX" sz="2800" b="1" dirty="0"/>
              <a:t>LINEAMIENTO 7</a:t>
            </a:r>
            <a:r>
              <a:rPr lang="es-MX" dirty="0"/>
              <a:t/>
            </a:r>
            <a:br>
              <a:rPr lang="es-MX" dirty="0"/>
            </a:br>
            <a:r>
              <a:rPr lang="es-MX" sz="2000" dirty="0"/>
              <a:t>VIGILANCIA DE LA SALUD DEL TRABAJADOR EN EL CONTEXTO DEL COVID 19 – Consideraciones para el regreso y reincorporación al trabajo</a:t>
            </a:r>
            <a:endParaRPr lang="es-PE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37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1837757"/>
              </p:ext>
            </p:extLst>
          </p:nvPr>
        </p:nvGraphicFramePr>
        <p:xfrm>
          <a:off x="2032000" y="1747800"/>
          <a:ext cx="9809480" cy="43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38484" y="2497540"/>
            <a:ext cx="9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accent2"/>
                </a:solidFill>
              </a:rPr>
              <a:t>1</a:t>
            </a:r>
            <a:endParaRPr lang="es-PE" sz="5400" b="1" dirty="0">
              <a:solidFill>
                <a:schemeClr val="accent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38484" y="4394578"/>
            <a:ext cx="9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accent2"/>
                </a:solidFill>
              </a:rPr>
              <a:t>2</a:t>
            </a:r>
            <a:endParaRPr lang="es-PE" sz="5400" b="1" dirty="0">
              <a:solidFill>
                <a:schemeClr val="accent2"/>
              </a:solidFill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67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>
                <a:solidFill>
                  <a:prstClr val="white"/>
                </a:solidFill>
              </a:rPr>
              <a:t>LINEAMIENTO 7</a:t>
            </a:r>
            <a:r>
              <a:rPr lang="es-MX" dirty="0">
                <a:solidFill>
                  <a:prstClr val="white"/>
                </a:solidFill>
              </a:rPr>
              <a:t/>
            </a:r>
            <a:br>
              <a:rPr lang="es-MX" dirty="0">
                <a:solidFill>
                  <a:prstClr val="white"/>
                </a:solidFill>
              </a:rPr>
            </a:br>
            <a:r>
              <a:rPr lang="es-MX" sz="2000" dirty="0">
                <a:solidFill>
                  <a:prstClr val="white"/>
                </a:solidFill>
              </a:rPr>
              <a:t>VIGILANCIA DE LA SALUD DEL TRABAJADOR EN EL CONTEXTO DEL COVID 19 – Consideraciones para el regreso y reincorporación al trabajo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38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78607112"/>
              </p:ext>
            </p:extLst>
          </p:nvPr>
        </p:nvGraphicFramePr>
        <p:xfrm>
          <a:off x="1501253" y="1959334"/>
          <a:ext cx="9962866" cy="43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92573" y="2702256"/>
            <a:ext cx="9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accent2"/>
                </a:solidFill>
              </a:rPr>
              <a:t>3</a:t>
            </a:r>
            <a:endParaRPr lang="es-PE" sz="5400" b="1" dirty="0">
              <a:solidFill>
                <a:schemeClr val="accent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92572" y="4580042"/>
            <a:ext cx="9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accent2"/>
                </a:solidFill>
              </a:rPr>
              <a:t>4</a:t>
            </a:r>
            <a:endParaRPr lang="es-PE" sz="5400" b="1" dirty="0">
              <a:solidFill>
                <a:schemeClr val="accent2"/>
              </a:solidFill>
            </a:endParaRP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5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/>
              <a:t>LINEAMIENTO 7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39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8000" y="1990819"/>
            <a:ext cx="2943860" cy="461664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/>
              <a:t>VIGILANCIA PERMANENTE DE COMORBILIDADES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Seguimiento telefónico a trabajadores considerados como grupo de población vulnerable</a:t>
            </a:r>
          </a:p>
          <a:p>
            <a:pPr marL="285750" indent="-285750">
              <a:buFontTx/>
              <a:buChar char="-"/>
            </a:pPr>
            <a:r>
              <a:rPr lang="es-MX" dirty="0"/>
              <a:t>Evaluar el trabajo remoto</a:t>
            </a:r>
          </a:p>
          <a:p>
            <a:pPr marL="285750" indent="-285750">
              <a:buFontTx/>
              <a:buChar char="-"/>
            </a:pPr>
            <a:r>
              <a:rPr lang="es-MX" dirty="0"/>
              <a:t>Profesional de la salud de MELSAR, llenará una matriz donde se verifica su estado de salud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90120" y="2446020"/>
            <a:ext cx="2470093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En caso se encuentre algún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CASO SOSPECHOSO</a:t>
            </a:r>
            <a:r>
              <a:rPr lang="es-MX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Aplicación de ficha epidemiológica </a:t>
            </a:r>
            <a:r>
              <a:rPr lang="es-MX" dirty="0" smtClean="0"/>
              <a:t>COVID </a:t>
            </a:r>
            <a:r>
              <a:rPr lang="es-MX" dirty="0"/>
              <a:t>19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Aplicación de prueba serológica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7771753" y="1806153"/>
            <a:ext cx="4117227" cy="480131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En caso se encuentre algún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CASO CONFIRMADO: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Aplicación de ficha epidemiológica COBID 19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Identificación de contactos en centro de trabajo y en su domicilio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Toma de prueba serológica o molecular COVID-19 a los contactos en el centro de trabajo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Comunicar a la autoridad de salud de su jurisdicción para el seguimiento de casos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Seguimiento clínico a distancia al caso sospechoso o confirmado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3084280" y="3877181"/>
            <a:ext cx="1005840" cy="603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>
            <a:off x="6663063" y="3905120"/>
            <a:ext cx="1005840" cy="603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R.M N° 448 - 2020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4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000" y="1965960"/>
            <a:ext cx="11372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III.  OBJETIVOS</a:t>
            </a:r>
          </a:p>
          <a:p>
            <a:pPr marL="400050" indent="-400050">
              <a:buAutoNum type="romanUcPeriod" startAt="2"/>
            </a:pPr>
            <a:endParaRPr lang="es-MX" sz="2200" b="1" dirty="0"/>
          </a:p>
          <a:p>
            <a:pPr marL="342900" indent="-342900">
              <a:buAutoNum type="alphaLcPeriod"/>
            </a:pPr>
            <a:r>
              <a:rPr lang="es-MX" sz="2200" b="1" dirty="0">
                <a:solidFill>
                  <a:srgbClr val="C00000"/>
                </a:solidFill>
              </a:rPr>
              <a:t>Objetivo General</a:t>
            </a:r>
          </a:p>
          <a:p>
            <a:r>
              <a:rPr lang="es-MX" sz="2200" dirty="0"/>
              <a:t>Establecer los lineamientos para la vigilancia, prevención y control de la salud de los trabajadores con riesgo de exposición a Sars-Cov-2 (COVID-19)</a:t>
            </a:r>
          </a:p>
          <a:p>
            <a:endParaRPr lang="es-MX" sz="2200" b="1" dirty="0"/>
          </a:p>
          <a:p>
            <a:pPr marL="342900" indent="-342900">
              <a:buAutoNum type="alphaLcPeriod" startAt="2"/>
            </a:pPr>
            <a:r>
              <a:rPr lang="es-MX" sz="2200" dirty="0"/>
              <a:t>Objetivos Específicos</a:t>
            </a:r>
          </a:p>
          <a:p>
            <a:r>
              <a:rPr lang="es-MX" sz="2200" b="1" dirty="0"/>
              <a:t>- </a:t>
            </a:r>
            <a:r>
              <a:rPr lang="es-MX" sz="2200" dirty="0"/>
              <a:t>Establecer lineamientos para la vigilancia, prevención y control de la salud de los trabajadores que realizan actividades durante la pandemia por la COVID-19.</a:t>
            </a:r>
          </a:p>
          <a:p>
            <a:r>
              <a:rPr lang="es-MX" sz="2200" dirty="0"/>
              <a:t>- Establecer lineamientos para el regreso y reincorporación al trabajo.</a:t>
            </a:r>
          </a:p>
          <a:p>
            <a:r>
              <a:rPr lang="es-MX" sz="2200" dirty="0"/>
              <a:t>- Garantizar la sostenibilidad de las medidas de vigilancia, prevención y control adoptadas para evitar la transmisibilidad de la COVID-19.</a:t>
            </a:r>
            <a:r>
              <a:rPr lang="es-MX" dirty="0"/>
              <a:t>     </a:t>
            </a:r>
          </a:p>
          <a:p>
            <a:endParaRPr lang="es-MX" b="1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1645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40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3818" y="3129592"/>
            <a:ext cx="4768281" cy="264687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s-MX" sz="2000" b="1" dirty="0"/>
              <a:t>DELIMITACIÓN DE LA POBLACIÓN VULNERABLE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Esta población vulnerable deberá guardar cuarentena domiciliaria</a:t>
            </a:r>
          </a:p>
          <a:p>
            <a:pPr marL="285750" indent="-285750">
              <a:buFontTx/>
              <a:buChar char="-"/>
            </a:pPr>
            <a:r>
              <a:rPr lang="es-MX" dirty="0"/>
              <a:t>Si el trabajador se encuentra en grupo de riesgo y desea trabajar, deberá suscribir una Declaración Jurada de asunción de responsabilidad voluntaria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51799" y="3129592"/>
            <a:ext cx="3021544" cy="1938992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MELSAR NO TIENE PERSONAL CONSIDERADO POBLACIÓN VULNERABLE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6209029" y="3667174"/>
            <a:ext cx="1005840" cy="603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507999" y="1840514"/>
            <a:ext cx="756158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CONSIDERACIONES PARA EL REGRESO AL TRABAJO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7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3120174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41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2419" y="3021438"/>
            <a:ext cx="368497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600" b="1" dirty="0"/>
              <a:t>PRUEBA SEROLÓGICA</a:t>
            </a:r>
          </a:p>
          <a:p>
            <a:endParaRPr lang="es-MX" sz="2000" dirty="0"/>
          </a:p>
          <a:p>
            <a:pPr marL="285750" indent="-285750">
              <a:buFontTx/>
              <a:buChar char="-"/>
            </a:pPr>
            <a:r>
              <a:rPr lang="es-MX" sz="2400" dirty="0"/>
              <a:t>Se realizará la prueba en trabajadores identificados como </a:t>
            </a:r>
            <a:r>
              <a:rPr lang="es-MX" sz="2400" b="1" dirty="0">
                <a:solidFill>
                  <a:schemeClr val="accent1"/>
                </a:solidFill>
              </a:rPr>
              <a:t>GRUPO DE MEDIANO RIESGO</a:t>
            </a:r>
            <a:r>
              <a:rPr lang="es-MX" sz="2400" dirty="0"/>
              <a:t> de exposición para COVID 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63655" y="3390770"/>
            <a:ext cx="4146305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La prueba se realizará 2 veces:</a:t>
            </a:r>
          </a:p>
          <a:p>
            <a:pPr marL="457200" indent="-457200">
              <a:buAutoNum type="arabicPeriod"/>
            </a:pPr>
            <a:r>
              <a:rPr lang="es-MX" sz="2400" b="1" dirty="0"/>
              <a:t>Primero: </a:t>
            </a:r>
            <a:r>
              <a:rPr lang="es-MX" sz="2400" dirty="0"/>
              <a:t>8 días antes de su ingreso</a:t>
            </a:r>
          </a:p>
          <a:p>
            <a:pPr marL="457200" indent="-457200">
              <a:buAutoNum type="arabicPeriod"/>
            </a:pPr>
            <a:r>
              <a:rPr lang="es-MX" sz="2400" b="1" dirty="0"/>
              <a:t>Segunda: </a:t>
            </a:r>
            <a:r>
              <a:rPr lang="es-MX" sz="2400" dirty="0"/>
              <a:t>1 día antes de su ingreso durante una jornada laboral atípica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5237602" y="4270554"/>
            <a:ext cx="1005840" cy="603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507999" y="1840514"/>
            <a:ext cx="756158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CONSIDERACIONES PARA EL REGRESO AL TRABAJO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7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1138741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42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7383" y="3076455"/>
            <a:ext cx="3444989" cy="3262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b="1" dirty="0"/>
              <a:t>FICHA DE SINTOMATOLOGÍA COVID-19</a:t>
            </a:r>
          </a:p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sz="1600" dirty="0"/>
              <a:t>Deberá ser llenada por todos los trabajadores que se les programe el retorno a labores y  presentarla vía virtual.</a:t>
            </a:r>
          </a:p>
          <a:p>
            <a:pPr marL="285750" indent="-285750">
              <a:buFontTx/>
              <a:buChar char="-"/>
            </a:pPr>
            <a:r>
              <a:rPr lang="es-MX" sz="1600" dirty="0"/>
              <a:t>Permitirá conocer si el trabajador ha presentado sintomatología sospechosa para COVID-19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42205" y="2891785"/>
            <a:ext cx="3480651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</a:rPr>
              <a:t>Si se identifica un caso sospechoso:</a:t>
            </a:r>
          </a:p>
          <a:p>
            <a:endParaRPr lang="es-MX" sz="1600" b="1" dirty="0">
              <a:solidFill>
                <a:schemeClr val="accent2"/>
              </a:solidFill>
            </a:endParaRPr>
          </a:p>
          <a:p>
            <a:pPr marL="457200" indent="-457200">
              <a:buAutoNum type="arabicPeriod"/>
            </a:pPr>
            <a:r>
              <a:rPr lang="es-MX" sz="1600" dirty="0"/>
              <a:t>El trabajador deberá permanecer en casa guardando cuarentena domiciliaria</a:t>
            </a:r>
          </a:p>
          <a:p>
            <a:pPr marL="457200" indent="-457200">
              <a:buAutoNum type="arabicPeriod"/>
            </a:pPr>
            <a:r>
              <a:rPr lang="es-MX" sz="1600" dirty="0"/>
              <a:t>Se reportará su caso a la autoridad de salud correspondiente.</a:t>
            </a:r>
          </a:p>
          <a:p>
            <a:pPr marL="457200" indent="-457200">
              <a:buAutoNum type="arabicPeriod"/>
            </a:pPr>
            <a:r>
              <a:rPr lang="es-MX" sz="1600" dirty="0"/>
              <a:t>Se realizará monitoreo del caso hasta realizar descarte o confirmación de la enfermedad.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3768525" y="3908932"/>
            <a:ext cx="759657" cy="455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507999" y="1840514"/>
            <a:ext cx="756158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CONSIDERACIONES PARA EL REGRESO AL TRABAJO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94" y="2803659"/>
            <a:ext cx="3541398" cy="3715682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7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1977597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43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7382" y="3092862"/>
            <a:ext cx="11002637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PODRÁN RETORNAR AL TRABAJO , quienes tengan el </a:t>
            </a:r>
            <a:r>
              <a:rPr lang="es-MX" sz="2400" b="1" dirty="0">
                <a:solidFill>
                  <a:schemeClr val="accent1"/>
                </a:solidFill>
              </a:rPr>
              <a:t>ALTA EPIDEMIOLÓGICA</a:t>
            </a:r>
          </a:p>
          <a:p>
            <a:endParaRPr lang="es-MX" sz="2000" b="1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es-MX" sz="2400" dirty="0"/>
              <a:t>Volverán al trabajo previa evaluación del médico ocupacional.</a:t>
            </a:r>
          </a:p>
          <a:p>
            <a:pPr marL="285750" indent="-285750">
              <a:buFontTx/>
              <a:buChar char="-"/>
            </a:pPr>
            <a:r>
              <a:rPr lang="es-MX" sz="2400" dirty="0"/>
              <a:t>Seguir recomendaciones y protocolos</a:t>
            </a:r>
          </a:p>
          <a:p>
            <a:pPr marL="285750" indent="-285750">
              <a:buFontTx/>
              <a:buChar char="-"/>
            </a:pPr>
            <a:r>
              <a:rPr lang="es-MX" sz="2400" dirty="0"/>
              <a:t>Utilizar permanentemente su mascarilla quirúrgica, en caso lo requiera.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07999" y="1840514"/>
            <a:ext cx="756158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CONSIDERACIONES PARA LA REINCORPORACIÓN AL TRABAJO</a:t>
            </a:r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7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3619471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44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7999" y="2841402"/>
            <a:ext cx="11684001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/>
              <a:t>Asistir a toda capacitación programada para la prevención, vigilancia y control del COVID-19 en sus áreas de trabajo.</a:t>
            </a:r>
          </a:p>
          <a:p>
            <a:pPr marL="285750" indent="-285750">
              <a:buFontTx/>
              <a:buChar char="-"/>
            </a:pPr>
            <a:r>
              <a:rPr lang="es-MX" dirty="0"/>
              <a:t>Acatar todo lo dispuesto en el presente Plan para la vigilancia, prevención y control del COVID-19 en el trabajo.</a:t>
            </a:r>
          </a:p>
          <a:p>
            <a:pPr marL="285750" indent="-285750">
              <a:buFontTx/>
              <a:buChar char="-"/>
            </a:pPr>
            <a:r>
              <a:rPr lang="es-MX" dirty="0"/>
              <a:t>Llenar adecuadamente el formato de sintomatología completando todas las preguntas establecidas para un control adecuado por el área de Salud.</a:t>
            </a:r>
          </a:p>
          <a:p>
            <a:pPr marL="285750" indent="-285750">
              <a:buFontTx/>
              <a:buChar char="-"/>
            </a:pPr>
            <a:r>
              <a:rPr lang="es-MX" dirty="0"/>
              <a:t>Comunicar inmediatamente al personal a cargo de sus áreas de presentar alguna sintomatología relacionada con el COVID-19 descritos en el presente plan.</a:t>
            </a:r>
          </a:p>
          <a:p>
            <a:pPr marL="285750" indent="-285750">
              <a:buFontTx/>
              <a:buChar char="-"/>
            </a:pPr>
            <a:r>
              <a:rPr lang="es-MX" dirty="0"/>
              <a:t>No exponer a sus compañeros de trabajo asistiendo al centro de labor con síntomas de gripe o con síntomas relacionada al COVID-19.</a:t>
            </a:r>
          </a:p>
          <a:p>
            <a:pPr marL="285750" indent="-285750">
              <a:buFontTx/>
              <a:buChar char="-"/>
            </a:pPr>
            <a:r>
              <a:rPr lang="es-MX" dirty="0"/>
              <a:t>Firmar la declaración jurada adjunta al presente Plan de Vigilancia,</a:t>
            </a:r>
          </a:p>
          <a:p>
            <a:pPr marL="285750" indent="-285750">
              <a:buFontTx/>
              <a:buChar char="-"/>
            </a:pPr>
            <a:r>
              <a:rPr lang="es-MX" dirty="0"/>
              <a:t>Prevención y Control de COVID-19 en el Trabajo para el monitoreo de posibles casos de COVID-19 dentro de las obras, proyectos y oficina principal.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07999" y="1840514"/>
            <a:ext cx="1168400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RESPONSABILIDADES DEL CUMPLIMIENTO DEL PLAN - TRABAJADORES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</p:spPr>
        <p:txBody>
          <a:bodyPr/>
          <a:lstStyle/>
          <a:p>
            <a:r>
              <a:rPr lang="es-MX" sz="2400" b="1" dirty="0"/>
              <a:t>LINEAMIENTO 7</a:t>
            </a:r>
            <a:br>
              <a:rPr lang="es-MX" sz="2400" b="1" dirty="0"/>
            </a:br>
            <a:r>
              <a:rPr lang="es-MX" sz="2200" b="1" dirty="0"/>
              <a:t>PLAN DE VIGILANCIA, PREVENCIÓN Y</a:t>
            </a:r>
            <a:br>
              <a:rPr lang="es-MX" sz="2200" b="1" dirty="0"/>
            </a:br>
            <a:r>
              <a:rPr lang="es-MX" sz="2200" b="1" dirty="0"/>
              <a:t>CONTROL DEL COVID-19 EN EL TRABAJO – MELSAR S.A.C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1307007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45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2052" name="Picture 4" descr="Las 10 buenas noticias del coronavirus de hoy 5 de junio. Foto: Europa Pres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45" y="2365052"/>
            <a:ext cx="5020100" cy="33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2054" name="Picture 6" descr="Gracias, de corazón - Spanish B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53" y="3317159"/>
            <a:ext cx="3895920" cy="17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7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67" y="398970"/>
            <a:ext cx="9010400" cy="1226000"/>
          </a:xfrm>
        </p:spPr>
        <p:txBody>
          <a:bodyPr/>
          <a:lstStyle/>
          <a:p>
            <a:r>
              <a:rPr lang="es-MX" dirty="0"/>
              <a:t>R.M N° 448 – 2020: Definiciones importantes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5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74972782"/>
              </p:ext>
            </p:extLst>
          </p:nvPr>
        </p:nvGraphicFramePr>
        <p:xfrm>
          <a:off x="508000" y="1815152"/>
          <a:ext cx="10014424" cy="504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67" y="398970"/>
            <a:ext cx="9010400" cy="1226000"/>
          </a:xfrm>
        </p:spPr>
        <p:txBody>
          <a:bodyPr/>
          <a:lstStyle/>
          <a:p>
            <a:r>
              <a:rPr lang="es-MX" dirty="0"/>
              <a:t>R.M N° 448 – 2020: Definiciones importantes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6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8983961"/>
              </p:ext>
            </p:extLst>
          </p:nvPr>
        </p:nvGraphicFramePr>
        <p:xfrm>
          <a:off x="508000" y="1815152"/>
          <a:ext cx="10014424" cy="504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67" y="398970"/>
            <a:ext cx="9010400" cy="1226000"/>
          </a:xfrm>
        </p:spPr>
        <p:txBody>
          <a:bodyPr/>
          <a:lstStyle/>
          <a:p>
            <a:r>
              <a:rPr lang="es-MX" dirty="0"/>
              <a:t>R.M N° 448 – 2020: Definiciones importantes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7</a:t>
            </a:fld>
            <a:endParaRPr lang="es-PE">
              <a:solidFill>
                <a:srgbClr val="69646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6584244"/>
              </p:ext>
            </p:extLst>
          </p:nvPr>
        </p:nvGraphicFramePr>
        <p:xfrm>
          <a:off x="508000" y="1815152"/>
          <a:ext cx="10014424" cy="504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Pruebas de laboratorio COVID 19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8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833" t="21408" r="16294" b="8442"/>
          <a:stretch/>
        </p:blipFill>
        <p:spPr>
          <a:xfrm>
            <a:off x="1624085" y="1726442"/>
            <a:ext cx="8570794" cy="5131558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Pruebas de laboratorio COVID 19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9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890" t="16185" r="16084" b="8255"/>
          <a:stretch/>
        </p:blipFill>
        <p:spPr>
          <a:xfrm>
            <a:off x="1682653" y="1747800"/>
            <a:ext cx="8147714" cy="4973863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11072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2397</Words>
  <Application>Microsoft Office PowerPoint</Application>
  <PresentationFormat>Panorámica</PresentationFormat>
  <Paragraphs>336</Paragraphs>
  <Slides>45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Bahnschrift SemiBold SemiConden</vt:lpstr>
      <vt:lpstr>Barlow Light</vt:lpstr>
      <vt:lpstr>Barlow SemiBold</vt:lpstr>
      <vt:lpstr>Calibri</vt:lpstr>
      <vt:lpstr>Caius template</vt:lpstr>
      <vt:lpstr>1_Caius template</vt:lpstr>
      <vt:lpstr>2_Caius template</vt:lpstr>
      <vt:lpstr>SESIÓN 2:   PLAN DE VIGILANCIA, PREVENCIÓN Y CONTROL DEL COVID 19 PARA LAS EMPRESAS </vt:lpstr>
      <vt:lpstr>R.M N° 448 - 2020</vt:lpstr>
      <vt:lpstr>R.M N° 448 - 2020</vt:lpstr>
      <vt:lpstr>R.M N° 448 - 2020</vt:lpstr>
      <vt:lpstr>R.M N° 448 – 2020: Definiciones importantes</vt:lpstr>
      <vt:lpstr>R.M N° 448 – 2020: Definiciones importantes</vt:lpstr>
      <vt:lpstr>R.M N° 448 – 2020: Definiciones importantes</vt:lpstr>
      <vt:lpstr>Pruebas de laboratorio COVID 19</vt:lpstr>
      <vt:lpstr>Pruebas de laboratorio COVID 19</vt:lpstr>
      <vt:lpstr>NIVELES DE RIESGO</vt:lpstr>
      <vt:lpstr>LINEAMIENTOS</vt:lpstr>
      <vt:lpstr>LINEAMIENTOS PRELIMINARES</vt:lpstr>
      <vt:lpstr>LINEAMIENTOS PARA LA VIGILANCIA, PREVENCIÓN Y CONTROL DE COVID 19</vt:lpstr>
      <vt:lpstr>LINEAMIENTO</vt:lpstr>
      <vt:lpstr>LINEAMIENTO 1 LIMPIEZA Y DESINFECCIÓN DE CENTROS DE TRABAJO</vt:lpstr>
      <vt:lpstr>LINEAMIENTO 1 PLAN DE VIGILANCIA, PREVENCIÓN Y CONTROL DEL COVID-19 EN EL TRABAJO MELSAR S.A.C</vt:lpstr>
      <vt:lpstr>LINEAMIENTO 1 LIMPIEZA Y DESINFECCIÓN DE CENTROS DE TRABAJO – PLAN DE VIGILANCIA, PREVENCIÓN Y CONTROL DEL COVID-19 EN EL TRABAJO MELSAR S.A.C</vt:lpstr>
      <vt:lpstr>LINEAMIENTO</vt:lpstr>
      <vt:lpstr>LINEAMIENTO 2 EVALUACIÓN DE LA CONDICIÓN DE SALUD DEL TRABAJADOR PREVIO AL REGRESO O REINCORPORACIÓN AL CENTRO DE TRABAJO</vt:lpstr>
      <vt:lpstr>LINEAMIENTO 2 PLAN DE VIGILANCIA, PREVENCIÓN Y CONTROL DEL COVID-19 EN EL TRABAJO – MELSAR S.A.C.</vt:lpstr>
      <vt:lpstr>LINEAMIENTO</vt:lpstr>
      <vt:lpstr>LINEAMIENTO 3 LAVADO Y DESINFECCIÓN DE MANOS OBLIGATORIO</vt:lpstr>
      <vt:lpstr>LINEAMIENTO 3 PLAN DE VIGILANCIA, PREVENCIÓN Y CONTROL DEL COVID-19 EN EL TRABAJO – MELSAR S.A.C</vt:lpstr>
      <vt:lpstr>LINEAMIENTO</vt:lpstr>
      <vt:lpstr>LINEAMIENTO 4 SENSIBILIZACIÓN DE LA PREVENCIÓN DEL CONTAGIO EN EL CENTRO DE TRABAJO</vt:lpstr>
      <vt:lpstr>LINEAMIENTO 4 PLAN DE VIGILANCIA, PREVENCIÓN Y CONTROL DEL COVID-19 EN EL TRABAJO – MELSAR S.A.C</vt:lpstr>
      <vt:lpstr>Presentación de PowerPoint</vt:lpstr>
      <vt:lpstr>LINEAMIENTO</vt:lpstr>
      <vt:lpstr>LINEAMIENTO 5 MEDIDAS PREVENTIVAS DE APLICACIÓN COLECTIVA</vt:lpstr>
      <vt:lpstr>LINEAMIENTO 5 PLAN DE VIGILANCIA, PREVENCIÓN Y CONTROL DEL COVID-19 EN EL TRABAJO – MELSAR S.A.C</vt:lpstr>
      <vt:lpstr>LINEAMIENTO 5 PLAN DE VIGILANCIA, PREVENCIÓN Y CONTROL DEL COVID-19 EN EL TRABAJO – MELSAR S.A.C</vt:lpstr>
      <vt:lpstr>LINEAMIENTO</vt:lpstr>
      <vt:lpstr>LINEAMIENTO 6 MEDIDAS DE PROTECCIÓN PERSONAL</vt:lpstr>
      <vt:lpstr>LINEAMIENTO 6 PLAN DE VIGILANCIA, PREVENCIÓN Y CONTROL DEL COVID-19 EN EL TRABAJO – MELSAR S.A.C</vt:lpstr>
      <vt:lpstr>LINEAMIENTO</vt:lpstr>
      <vt:lpstr>LINEAMIENTO 7 VIGILANCIA DE LA SALUD DEL TRABAJADOR EN EL CONTEXTO DEL COVID 19</vt:lpstr>
      <vt:lpstr>LINEAMIENTO 7 VIGILANCIA DE LA SALUD DEL TRABAJADOR EN EL CONTEXTO DEL COVID 19 – Consideraciones para el regreso y reincorporación al trabajo</vt:lpstr>
      <vt:lpstr>LINEAMIENTO 7 VIGILANCIA DE LA SALUD DEL TRABAJADOR EN EL CONTEXTO DEL COVID 19 – Consideraciones para el regreso y reincorporación al trabajo</vt:lpstr>
      <vt:lpstr>LINEAMIENTO 7 PLAN DE VIGILANCIA, PREVENCIÓN Y CONTROL DEL COVID-19 EN EL TRABAJO – MELSAR S.A.C</vt:lpstr>
      <vt:lpstr>LINEAMIENTO 7 PLAN DE VIGILANCIA, PREVENCIÓN Y CONTROL DEL COVID-19 EN EL TRABAJO – MELSAR S.A.C</vt:lpstr>
      <vt:lpstr>LINEAMIENTO 7 PLAN DE VIGILANCIA, PREVENCIÓN Y CONTROL DEL COVID-19 EN EL TRABAJO – MELSAR S.A.C</vt:lpstr>
      <vt:lpstr>LINEAMIENTO 7 PLAN DE VIGILANCIA, PREVENCIÓN Y CONTROL DEL COVID-19 EN EL TRABAJO – MELSAR S.A.C</vt:lpstr>
      <vt:lpstr>LINEAMIENTO 7 PLAN DE VIGILANCIA, PREVENCIÓN Y CONTROL DEL COVID-19 EN EL TRABAJO – MELSAR S.A.C</vt:lpstr>
      <vt:lpstr>LINEAMIENTO 7 PLAN DE VIGILANCIA, PREVENCIÓN Y CONTROL DEL COVID-19 EN EL TRABAJO – MELSAR S.A.C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Cecilia</cp:lastModifiedBy>
  <cp:revision>101</cp:revision>
  <dcterms:modified xsi:type="dcterms:W3CDTF">2020-09-27T17:34:36Z</dcterms:modified>
</cp:coreProperties>
</file>