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586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295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006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09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593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528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913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946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44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098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164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B14C5-7142-4DB9-A9A6-8FB062AC1B80}" type="datetimeFigureOut">
              <a:rPr lang="es-PE" smtClean="0"/>
              <a:t>6/10/2020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3426-E363-46D4-9050-2F07BAC63A5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281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1481959" y="1803880"/>
            <a:ext cx="9186719" cy="8604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CAPACITACIÓN DE IMPLEMENTACIÓN DE PROTOCOLOS SANITARIOS DE PREVENCIÓN Y CONTROL DE COVID 19”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Imagen 3" descr="logo degrade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0" y="320752"/>
            <a:ext cx="1775263" cy="8089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2222946" y="2995449"/>
            <a:ext cx="76462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2. </a:t>
            </a:r>
            <a:r>
              <a:rPr lang="es-PE" sz="6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LAVADO DE MANOS</a:t>
            </a:r>
            <a:endParaRPr lang="es-MX" sz="6600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249917"/>
            <a:ext cx="12192000" cy="16080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1.jpeg" descr="Logo Color 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86" y="141890"/>
            <a:ext cx="1944414" cy="116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0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513233" y="2753619"/>
            <a:ext cx="3991534" cy="26211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PE" b="1" cap="none" dirty="0"/>
              <a:t>Del ingreso al trabajo.</a:t>
            </a:r>
          </a:p>
          <a:p>
            <a:r>
              <a:rPr lang="es-PE" b="1" cap="none" dirty="0"/>
              <a:t>De atender a un cliente.</a:t>
            </a:r>
          </a:p>
          <a:p>
            <a:r>
              <a:rPr lang="es-PE" b="1" cap="none" dirty="0"/>
              <a:t>De organizar las habitaciones.</a:t>
            </a:r>
          </a:p>
          <a:p>
            <a:r>
              <a:rPr lang="es-PE" b="1" cap="none" dirty="0"/>
              <a:t>De usar guantes.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37576" y="2250064"/>
            <a:ext cx="18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ANTES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854390" y="2250064"/>
            <a:ext cx="18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DESPUÉS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854389" y="2815518"/>
            <a:ext cx="71269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ir al baño.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haberse tocado alguna parte del cuerpo: cara o pelo.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entregar llaves de la habitación.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limpiar la habitación.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recoger la ropa para la lavandería.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 tocar la basura.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Después de estornudar, toser o limpiarse la nariz.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27" y="135178"/>
            <a:ext cx="3815141" cy="1660709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76259" y="6283118"/>
            <a:ext cx="993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C00000"/>
                </a:solidFill>
              </a:rPr>
              <a:t>En qué otros momentos debe lavarse las manos??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C91741-324D-4FC4-AABC-178D28E1C54C}"/>
              </a:ext>
            </a:extLst>
          </p:cNvPr>
          <p:cNvSpPr txBox="1"/>
          <p:nvPr/>
        </p:nvSpPr>
        <p:spPr>
          <a:xfrm>
            <a:off x="5384409" y="455414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PE" sz="2800" b="1" dirty="0">
                <a:solidFill>
                  <a:srgbClr val="C00000"/>
                </a:solidFill>
              </a:rPr>
              <a:t>EN HOSPEDAJES</a:t>
            </a:r>
          </a:p>
        </p:txBody>
      </p:sp>
    </p:spTree>
    <p:extLst>
      <p:ext uri="{BB962C8B-B14F-4D97-AF65-F5344CB8AC3E}">
        <p14:creationId xmlns:p14="http://schemas.microsoft.com/office/powerpoint/2010/main" val="2975219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o 21"/>
          <p:cNvGrpSpPr/>
          <p:nvPr/>
        </p:nvGrpSpPr>
        <p:grpSpPr>
          <a:xfrm>
            <a:off x="1008993" y="914400"/>
            <a:ext cx="9984123" cy="5689453"/>
            <a:chOff x="1524000" y="304951"/>
            <a:chExt cx="9043447" cy="6598448"/>
          </a:xfrm>
          <a:solidFill>
            <a:srgbClr val="C00000"/>
          </a:solidFill>
        </p:grpSpPr>
        <p:sp>
          <p:nvSpPr>
            <p:cNvPr id="24" name="Forma libre 23"/>
            <p:cNvSpPr/>
            <p:nvPr/>
          </p:nvSpPr>
          <p:spPr>
            <a:xfrm>
              <a:off x="1537256" y="304951"/>
              <a:ext cx="2147584" cy="2004391"/>
            </a:xfrm>
            <a:custGeom>
              <a:avLst/>
              <a:gdLst>
                <a:gd name="connsiteX0" fmla="*/ 0 w 2147584"/>
                <a:gd name="connsiteY0" fmla="*/ 1002196 h 2004391"/>
                <a:gd name="connsiteX1" fmla="*/ 1073792 w 2147584"/>
                <a:gd name="connsiteY1" fmla="*/ 0 h 2004391"/>
                <a:gd name="connsiteX2" fmla="*/ 2147584 w 2147584"/>
                <a:gd name="connsiteY2" fmla="*/ 1002196 h 2004391"/>
                <a:gd name="connsiteX3" fmla="*/ 1073792 w 2147584"/>
                <a:gd name="connsiteY3" fmla="*/ 2004392 h 2004391"/>
                <a:gd name="connsiteX4" fmla="*/ 0 w 2147584"/>
                <a:gd name="connsiteY4" fmla="*/ 1002196 h 20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7584" h="2004391">
                  <a:moveTo>
                    <a:pt x="0" y="1002196"/>
                  </a:moveTo>
                  <a:cubicBezTo>
                    <a:pt x="0" y="448698"/>
                    <a:pt x="480753" y="0"/>
                    <a:pt x="1073792" y="0"/>
                  </a:cubicBezTo>
                  <a:cubicBezTo>
                    <a:pt x="1666831" y="0"/>
                    <a:pt x="2147584" y="448698"/>
                    <a:pt x="2147584" y="1002196"/>
                  </a:cubicBezTo>
                  <a:cubicBezTo>
                    <a:pt x="2147584" y="1555694"/>
                    <a:pt x="1666831" y="2004392"/>
                    <a:pt x="1073792" y="2004392"/>
                  </a:cubicBezTo>
                  <a:cubicBezTo>
                    <a:pt x="480753" y="2004392"/>
                    <a:pt x="0" y="1555694"/>
                    <a:pt x="0" y="1002196"/>
                  </a:cubicBezTo>
                  <a:close/>
                </a:path>
              </a:pathLst>
            </a:cu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39906" tIns="318936" rIns="339906" bIns="31893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>
                  <a:solidFill>
                    <a:schemeClr val="bg1"/>
                  </a:solidFill>
                </a:rPr>
                <a:t>Después de recoger ropa seca  o planchada</a:t>
              </a:r>
              <a:endParaRPr lang="es-PE" sz="2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5" name="Forma libre 24"/>
            <p:cNvSpPr/>
            <p:nvPr/>
          </p:nvSpPr>
          <p:spPr>
            <a:xfrm>
              <a:off x="5086256" y="351871"/>
              <a:ext cx="2249090" cy="722725"/>
            </a:xfrm>
            <a:custGeom>
              <a:avLst/>
              <a:gdLst>
                <a:gd name="connsiteX0" fmla="*/ 0 w 2407483"/>
                <a:gd name="connsiteY0" fmla="*/ 135296 h 676482"/>
                <a:gd name="connsiteX1" fmla="*/ 2069242 w 2407483"/>
                <a:gd name="connsiteY1" fmla="*/ 135296 h 676482"/>
                <a:gd name="connsiteX2" fmla="*/ 2069242 w 2407483"/>
                <a:gd name="connsiteY2" fmla="*/ 0 h 676482"/>
                <a:gd name="connsiteX3" fmla="*/ 2407483 w 2407483"/>
                <a:gd name="connsiteY3" fmla="*/ 338241 h 676482"/>
                <a:gd name="connsiteX4" fmla="*/ 2069242 w 2407483"/>
                <a:gd name="connsiteY4" fmla="*/ 676482 h 676482"/>
                <a:gd name="connsiteX5" fmla="*/ 2069242 w 2407483"/>
                <a:gd name="connsiteY5" fmla="*/ 541186 h 676482"/>
                <a:gd name="connsiteX6" fmla="*/ 0 w 2407483"/>
                <a:gd name="connsiteY6" fmla="*/ 541186 h 676482"/>
                <a:gd name="connsiteX7" fmla="*/ 0 w 2407483"/>
                <a:gd name="connsiteY7" fmla="*/ 135296 h 6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7483" h="676482">
                  <a:moveTo>
                    <a:pt x="0" y="135296"/>
                  </a:moveTo>
                  <a:lnTo>
                    <a:pt x="2069242" y="135296"/>
                  </a:lnTo>
                  <a:lnTo>
                    <a:pt x="2069242" y="0"/>
                  </a:lnTo>
                  <a:lnTo>
                    <a:pt x="2407483" y="338241"/>
                  </a:lnTo>
                  <a:lnTo>
                    <a:pt x="2069242" y="676482"/>
                  </a:lnTo>
                  <a:lnTo>
                    <a:pt x="2069242" y="541186"/>
                  </a:lnTo>
                  <a:lnTo>
                    <a:pt x="0" y="541186"/>
                  </a:lnTo>
                  <a:lnTo>
                    <a:pt x="0" y="135296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5295" rIns="202944" bIns="135296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900" b="1" kern="1200">
                <a:solidFill>
                  <a:schemeClr val="bg1"/>
                </a:solidFill>
              </a:endParaRPr>
            </a:p>
          </p:txBody>
        </p:sp>
        <p:sp>
          <p:nvSpPr>
            <p:cNvPr id="26" name="Forma libre 25"/>
            <p:cNvSpPr/>
            <p:nvPr/>
          </p:nvSpPr>
          <p:spPr>
            <a:xfrm>
              <a:off x="8226676" y="413265"/>
              <a:ext cx="1898058" cy="1962038"/>
            </a:xfrm>
            <a:custGeom>
              <a:avLst/>
              <a:gdLst>
                <a:gd name="connsiteX0" fmla="*/ 0 w 1898058"/>
                <a:gd name="connsiteY0" fmla="*/ 981019 h 1962038"/>
                <a:gd name="connsiteX1" fmla="*/ 949029 w 1898058"/>
                <a:gd name="connsiteY1" fmla="*/ 0 h 1962038"/>
                <a:gd name="connsiteX2" fmla="*/ 1898058 w 1898058"/>
                <a:gd name="connsiteY2" fmla="*/ 981019 h 1962038"/>
                <a:gd name="connsiteX3" fmla="*/ 949029 w 1898058"/>
                <a:gd name="connsiteY3" fmla="*/ 1962038 h 1962038"/>
                <a:gd name="connsiteX4" fmla="*/ 0 w 1898058"/>
                <a:gd name="connsiteY4" fmla="*/ 981019 h 196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058" h="1962038">
                  <a:moveTo>
                    <a:pt x="0" y="981019"/>
                  </a:moveTo>
                  <a:cubicBezTo>
                    <a:pt x="0" y="439217"/>
                    <a:pt x="424895" y="0"/>
                    <a:pt x="949029" y="0"/>
                  </a:cubicBezTo>
                  <a:cubicBezTo>
                    <a:pt x="1473163" y="0"/>
                    <a:pt x="1898058" y="439217"/>
                    <a:pt x="1898058" y="981019"/>
                  </a:cubicBezTo>
                  <a:cubicBezTo>
                    <a:pt x="1898058" y="1522821"/>
                    <a:pt x="1473163" y="1962038"/>
                    <a:pt x="949029" y="1962038"/>
                  </a:cubicBezTo>
                  <a:cubicBezTo>
                    <a:pt x="424895" y="1962038"/>
                    <a:pt x="0" y="1522821"/>
                    <a:pt x="0" y="981019"/>
                  </a:cubicBezTo>
                  <a:close/>
                </a:path>
              </a:pathLst>
            </a:cu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03364" tIns="312734" rIns="303364" bIns="312734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>
                  <a:solidFill>
                    <a:schemeClr val="bg1"/>
                  </a:solidFill>
                </a:rPr>
                <a:t> Al ingresar al centro de lavado </a:t>
              </a:r>
              <a:endParaRPr lang="es-PE" sz="2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7" name="Forma libre 26"/>
            <p:cNvSpPr/>
            <p:nvPr/>
          </p:nvSpPr>
          <p:spPr>
            <a:xfrm rot="5426303">
              <a:off x="8655167" y="3014405"/>
              <a:ext cx="1163531" cy="676482"/>
            </a:xfrm>
            <a:custGeom>
              <a:avLst/>
              <a:gdLst>
                <a:gd name="connsiteX0" fmla="*/ 0 w 1163531"/>
                <a:gd name="connsiteY0" fmla="*/ 135296 h 676482"/>
                <a:gd name="connsiteX1" fmla="*/ 825290 w 1163531"/>
                <a:gd name="connsiteY1" fmla="*/ 135296 h 676482"/>
                <a:gd name="connsiteX2" fmla="*/ 825290 w 1163531"/>
                <a:gd name="connsiteY2" fmla="*/ 0 h 676482"/>
                <a:gd name="connsiteX3" fmla="*/ 1163531 w 1163531"/>
                <a:gd name="connsiteY3" fmla="*/ 338241 h 676482"/>
                <a:gd name="connsiteX4" fmla="*/ 825290 w 1163531"/>
                <a:gd name="connsiteY4" fmla="*/ 676482 h 676482"/>
                <a:gd name="connsiteX5" fmla="*/ 825290 w 1163531"/>
                <a:gd name="connsiteY5" fmla="*/ 541186 h 676482"/>
                <a:gd name="connsiteX6" fmla="*/ 0 w 1163531"/>
                <a:gd name="connsiteY6" fmla="*/ 541186 h 676482"/>
                <a:gd name="connsiteX7" fmla="*/ 0 w 1163531"/>
                <a:gd name="connsiteY7" fmla="*/ 135296 h 6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3531" h="676482">
                  <a:moveTo>
                    <a:pt x="0" y="135296"/>
                  </a:moveTo>
                  <a:lnTo>
                    <a:pt x="825290" y="135296"/>
                  </a:lnTo>
                  <a:lnTo>
                    <a:pt x="825290" y="0"/>
                  </a:lnTo>
                  <a:lnTo>
                    <a:pt x="1163531" y="338241"/>
                  </a:lnTo>
                  <a:lnTo>
                    <a:pt x="825290" y="676482"/>
                  </a:lnTo>
                  <a:lnTo>
                    <a:pt x="825290" y="541186"/>
                  </a:lnTo>
                  <a:lnTo>
                    <a:pt x="0" y="541186"/>
                  </a:lnTo>
                  <a:lnTo>
                    <a:pt x="0" y="135296"/>
                  </a:lnTo>
                  <a:close/>
                </a:path>
              </a:pathLst>
            </a:cu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-1" tIns="135295" rIns="202945" bIns="135296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900" b="1" kern="1200">
                <a:solidFill>
                  <a:schemeClr val="bg1"/>
                </a:solidFill>
              </a:endParaRPr>
            </a:p>
          </p:txBody>
        </p:sp>
        <p:sp>
          <p:nvSpPr>
            <p:cNvPr id="28" name="Forma libre 27"/>
            <p:cNvSpPr/>
            <p:nvPr/>
          </p:nvSpPr>
          <p:spPr>
            <a:xfrm>
              <a:off x="8366125" y="4560749"/>
              <a:ext cx="2201322" cy="2004391"/>
            </a:xfrm>
            <a:custGeom>
              <a:avLst/>
              <a:gdLst>
                <a:gd name="connsiteX0" fmla="*/ 0 w 2201322"/>
                <a:gd name="connsiteY0" fmla="*/ 1002196 h 2004391"/>
                <a:gd name="connsiteX1" fmla="*/ 1100661 w 2201322"/>
                <a:gd name="connsiteY1" fmla="*/ 0 h 2004391"/>
                <a:gd name="connsiteX2" fmla="*/ 2201322 w 2201322"/>
                <a:gd name="connsiteY2" fmla="*/ 1002196 h 2004391"/>
                <a:gd name="connsiteX3" fmla="*/ 1100661 w 2201322"/>
                <a:gd name="connsiteY3" fmla="*/ 2004392 h 2004391"/>
                <a:gd name="connsiteX4" fmla="*/ 0 w 2201322"/>
                <a:gd name="connsiteY4" fmla="*/ 1002196 h 2004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1322" h="2004391">
                  <a:moveTo>
                    <a:pt x="0" y="1002196"/>
                  </a:moveTo>
                  <a:cubicBezTo>
                    <a:pt x="0" y="448698"/>
                    <a:pt x="492783" y="0"/>
                    <a:pt x="1100661" y="0"/>
                  </a:cubicBezTo>
                  <a:cubicBezTo>
                    <a:pt x="1708539" y="0"/>
                    <a:pt x="2201322" y="448698"/>
                    <a:pt x="2201322" y="1002196"/>
                  </a:cubicBezTo>
                  <a:cubicBezTo>
                    <a:pt x="2201322" y="1555694"/>
                    <a:pt x="1708539" y="2004392"/>
                    <a:pt x="1100661" y="2004392"/>
                  </a:cubicBezTo>
                  <a:cubicBezTo>
                    <a:pt x="492783" y="2004392"/>
                    <a:pt x="0" y="1555694"/>
                    <a:pt x="0" y="1002196"/>
                  </a:cubicBezTo>
                  <a:close/>
                </a:path>
              </a:pathLst>
            </a:cu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47776" tIns="318936" rIns="347776" bIns="318936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>
                  <a:solidFill>
                    <a:schemeClr val="bg1"/>
                  </a:solidFill>
                </a:rPr>
                <a:t> Después de manipular ropa varias veces al día </a:t>
              </a:r>
              <a:endParaRPr lang="es-PE" sz="2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29" name="Forma libre 28"/>
            <p:cNvSpPr/>
            <p:nvPr/>
          </p:nvSpPr>
          <p:spPr>
            <a:xfrm rot="21654092">
              <a:off x="4758774" y="6226916"/>
              <a:ext cx="2483692" cy="676483"/>
            </a:xfrm>
            <a:custGeom>
              <a:avLst/>
              <a:gdLst>
                <a:gd name="connsiteX0" fmla="*/ 0 w 2483691"/>
                <a:gd name="connsiteY0" fmla="*/ 135296 h 676482"/>
                <a:gd name="connsiteX1" fmla="*/ 2145450 w 2483691"/>
                <a:gd name="connsiteY1" fmla="*/ 135296 h 676482"/>
                <a:gd name="connsiteX2" fmla="*/ 2145450 w 2483691"/>
                <a:gd name="connsiteY2" fmla="*/ 0 h 676482"/>
                <a:gd name="connsiteX3" fmla="*/ 2483691 w 2483691"/>
                <a:gd name="connsiteY3" fmla="*/ 338241 h 676482"/>
                <a:gd name="connsiteX4" fmla="*/ 2145450 w 2483691"/>
                <a:gd name="connsiteY4" fmla="*/ 676482 h 676482"/>
                <a:gd name="connsiteX5" fmla="*/ 2145450 w 2483691"/>
                <a:gd name="connsiteY5" fmla="*/ 541186 h 676482"/>
                <a:gd name="connsiteX6" fmla="*/ 0 w 2483691"/>
                <a:gd name="connsiteY6" fmla="*/ 541186 h 676482"/>
                <a:gd name="connsiteX7" fmla="*/ 0 w 2483691"/>
                <a:gd name="connsiteY7" fmla="*/ 135296 h 6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691" h="676482">
                  <a:moveTo>
                    <a:pt x="2483691" y="541185"/>
                  </a:moveTo>
                  <a:lnTo>
                    <a:pt x="338241" y="541185"/>
                  </a:lnTo>
                  <a:lnTo>
                    <a:pt x="338241" y="676481"/>
                  </a:lnTo>
                  <a:lnTo>
                    <a:pt x="0" y="338241"/>
                  </a:lnTo>
                  <a:lnTo>
                    <a:pt x="338241" y="1"/>
                  </a:lnTo>
                  <a:lnTo>
                    <a:pt x="338241" y="135297"/>
                  </a:lnTo>
                  <a:lnTo>
                    <a:pt x="2483691" y="135297"/>
                  </a:lnTo>
                  <a:lnTo>
                    <a:pt x="2483691" y="541185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2944" tIns="135297" rIns="1" bIns="13529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900" b="1" kern="1200">
                <a:solidFill>
                  <a:schemeClr val="bg1"/>
                </a:solidFill>
              </a:endParaRPr>
            </a:p>
          </p:txBody>
        </p:sp>
        <p:sp>
          <p:nvSpPr>
            <p:cNvPr id="30" name="Forma libre 29"/>
            <p:cNvSpPr/>
            <p:nvPr/>
          </p:nvSpPr>
          <p:spPr>
            <a:xfrm>
              <a:off x="1524000" y="4344694"/>
              <a:ext cx="2156785" cy="2220464"/>
            </a:xfrm>
            <a:custGeom>
              <a:avLst/>
              <a:gdLst>
                <a:gd name="connsiteX0" fmla="*/ 0 w 2156785"/>
                <a:gd name="connsiteY0" fmla="*/ 1110232 h 2220464"/>
                <a:gd name="connsiteX1" fmla="*/ 1078393 w 2156785"/>
                <a:gd name="connsiteY1" fmla="*/ 0 h 2220464"/>
                <a:gd name="connsiteX2" fmla="*/ 2156786 w 2156785"/>
                <a:gd name="connsiteY2" fmla="*/ 1110232 h 2220464"/>
                <a:gd name="connsiteX3" fmla="*/ 1078393 w 2156785"/>
                <a:gd name="connsiteY3" fmla="*/ 2220464 h 2220464"/>
                <a:gd name="connsiteX4" fmla="*/ 0 w 2156785"/>
                <a:gd name="connsiteY4" fmla="*/ 1110232 h 222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785" h="2220464">
                  <a:moveTo>
                    <a:pt x="0" y="1110232"/>
                  </a:moveTo>
                  <a:cubicBezTo>
                    <a:pt x="0" y="497068"/>
                    <a:pt x="482813" y="0"/>
                    <a:pt x="1078393" y="0"/>
                  </a:cubicBezTo>
                  <a:cubicBezTo>
                    <a:pt x="1673973" y="0"/>
                    <a:pt x="2156786" y="497068"/>
                    <a:pt x="2156786" y="1110232"/>
                  </a:cubicBezTo>
                  <a:cubicBezTo>
                    <a:pt x="2156786" y="1723396"/>
                    <a:pt x="1673973" y="2220464"/>
                    <a:pt x="1078393" y="2220464"/>
                  </a:cubicBezTo>
                  <a:cubicBezTo>
                    <a:pt x="482813" y="2220464"/>
                    <a:pt x="0" y="1723396"/>
                    <a:pt x="0" y="1110232"/>
                  </a:cubicBezTo>
                  <a:close/>
                </a:path>
              </a:pathLst>
            </a:cu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341254" tIns="350579" rIns="341254" bIns="350579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>
                  <a:solidFill>
                    <a:schemeClr val="bg1"/>
                  </a:solidFill>
                </a:rPr>
                <a:t>Después de manipular sustancias químicas incluso  detergentes</a:t>
              </a:r>
              <a:endParaRPr lang="es-PE" sz="20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31" name="Forma libre 30"/>
            <p:cNvSpPr/>
            <p:nvPr/>
          </p:nvSpPr>
          <p:spPr>
            <a:xfrm rot="16207175">
              <a:off x="1447150" y="2925906"/>
              <a:ext cx="1625177" cy="676482"/>
            </a:xfrm>
            <a:custGeom>
              <a:avLst/>
              <a:gdLst>
                <a:gd name="connsiteX0" fmla="*/ 0 w 1625177"/>
                <a:gd name="connsiteY0" fmla="*/ 135296 h 676482"/>
                <a:gd name="connsiteX1" fmla="*/ 1286936 w 1625177"/>
                <a:gd name="connsiteY1" fmla="*/ 135296 h 676482"/>
                <a:gd name="connsiteX2" fmla="*/ 1286936 w 1625177"/>
                <a:gd name="connsiteY2" fmla="*/ 0 h 676482"/>
                <a:gd name="connsiteX3" fmla="*/ 1625177 w 1625177"/>
                <a:gd name="connsiteY3" fmla="*/ 338241 h 676482"/>
                <a:gd name="connsiteX4" fmla="*/ 1286936 w 1625177"/>
                <a:gd name="connsiteY4" fmla="*/ 676482 h 676482"/>
                <a:gd name="connsiteX5" fmla="*/ 1286936 w 1625177"/>
                <a:gd name="connsiteY5" fmla="*/ 541186 h 676482"/>
                <a:gd name="connsiteX6" fmla="*/ 0 w 1625177"/>
                <a:gd name="connsiteY6" fmla="*/ 541186 h 676482"/>
                <a:gd name="connsiteX7" fmla="*/ 0 w 1625177"/>
                <a:gd name="connsiteY7" fmla="*/ 135296 h 67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5177" h="676482">
                  <a:moveTo>
                    <a:pt x="0" y="135296"/>
                  </a:moveTo>
                  <a:lnTo>
                    <a:pt x="1286936" y="135296"/>
                  </a:lnTo>
                  <a:lnTo>
                    <a:pt x="1286936" y="0"/>
                  </a:lnTo>
                  <a:lnTo>
                    <a:pt x="1625177" y="338241"/>
                  </a:lnTo>
                  <a:lnTo>
                    <a:pt x="1286936" y="676482"/>
                  </a:lnTo>
                  <a:lnTo>
                    <a:pt x="1286936" y="541186"/>
                  </a:lnTo>
                  <a:lnTo>
                    <a:pt x="0" y="541186"/>
                  </a:lnTo>
                  <a:lnTo>
                    <a:pt x="0" y="135296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5296" rIns="202945" bIns="13529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PE" sz="2900" b="1" kern="1200">
                <a:solidFill>
                  <a:schemeClr val="bg1"/>
                </a:solidFill>
              </a:endParaRPr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/>
          <a:stretch/>
        </p:blipFill>
        <p:spPr>
          <a:xfrm>
            <a:off x="4188570" y="2734817"/>
            <a:ext cx="3815141" cy="174997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3674D251-4779-4ED1-96BC-D5325E1FCC4D}"/>
              </a:ext>
            </a:extLst>
          </p:cNvPr>
          <p:cNvSpPr txBox="1"/>
          <p:nvPr/>
        </p:nvSpPr>
        <p:spPr>
          <a:xfrm>
            <a:off x="4821698" y="131856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EN LAVANDERIAS</a:t>
            </a:r>
          </a:p>
        </p:txBody>
      </p:sp>
    </p:spTree>
    <p:extLst>
      <p:ext uri="{BB962C8B-B14F-4D97-AF65-F5344CB8AC3E}">
        <p14:creationId xmlns:p14="http://schemas.microsoft.com/office/powerpoint/2010/main" val="3311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E5D90-145A-414F-8FD4-8B23BEA18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26"/>
            <a:ext cx="9144000" cy="503580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accent5">
                    <a:lumMod val="75000"/>
                  </a:schemeClr>
                </a:solidFill>
              </a:rPr>
              <a:t>¿Cuándo lavarse las manos en el hogar</a:t>
            </a:r>
            <a:endParaRPr lang="es-P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201E687-F457-413E-9286-9AADBA8B0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30" y="1148822"/>
            <a:ext cx="6334539" cy="39408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ube 2">
            <a:extLst>
              <a:ext uri="{FF2B5EF4-FFF2-40B4-BE49-F238E27FC236}">
                <a16:creationId xmlns:a16="http://schemas.microsoft.com/office/drawing/2014/main" id="{A49535BA-8A2B-488A-839E-55CCF590A028}"/>
              </a:ext>
            </a:extLst>
          </p:cNvPr>
          <p:cNvSpPr/>
          <p:nvPr/>
        </p:nvSpPr>
        <p:spPr>
          <a:xfrm>
            <a:off x="192156" y="3907343"/>
            <a:ext cx="3173896" cy="1543876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Después de tocar los animales o sus desechos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5" name="Nube 4">
            <a:extLst>
              <a:ext uri="{FF2B5EF4-FFF2-40B4-BE49-F238E27FC236}">
                <a16:creationId xmlns:a16="http://schemas.microsoft.com/office/drawing/2014/main" id="{3FE39E7A-C700-4F0A-B18C-3B703FD59691}"/>
              </a:ext>
            </a:extLst>
          </p:cNvPr>
          <p:cNvSpPr/>
          <p:nvPr/>
        </p:nvSpPr>
        <p:spPr>
          <a:xfrm>
            <a:off x="192156" y="1083183"/>
            <a:ext cx="3173896" cy="1870002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Antes de dormir (ayudar a los niños y ancianos)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6" name="Nube 5">
            <a:extLst>
              <a:ext uri="{FF2B5EF4-FFF2-40B4-BE49-F238E27FC236}">
                <a16:creationId xmlns:a16="http://schemas.microsoft.com/office/drawing/2014/main" id="{F8AFC5A7-8EFC-401F-B625-44D246B6866E}"/>
              </a:ext>
            </a:extLst>
          </p:cNvPr>
          <p:cNvSpPr/>
          <p:nvPr/>
        </p:nvSpPr>
        <p:spPr>
          <a:xfrm>
            <a:off x="2716696" y="5199430"/>
            <a:ext cx="3710608" cy="1543876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Después de tocar la basura o alguna superficie contaminada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7" name="Nube 6">
            <a:extLst>
              <a:ext uri="{FF2B5EF4-FFF2-40B4-BE49-F238E27FC236}">
                <a16:creationId xmlns:a16="http://schemas.microsoft.com/office/drawing/2014/main" id="{3D7DE80A-4436-486D-9E4D-31859083E9C9}"/>
              </a:ext>
            </a:extLst>
          </p:cNvPr>
          <p:cNvSpPr/>
          <p:nvPr/>
        </p:nvSpPr>
        <p:spPr>
          <a:xfrm>
            <a:off x="7129670" y="5155323"/>
            <a:ext cx="3286539" cy="1587983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Después de ir al baño o cambiar pañales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8" name="Nube 7">
            <a:extLst>
              <a:ext uri="{FF2B5EF4-FFF2-40B4-BE49-F238E27FC236}">
                <a16:creationId xmlns:a16="http://schemas.microsoft.com/office/drawing/2014/main" id="{E8C2DD8A-B34A-4F1E-A9A3-5AD64E5B77B0}"/>
              </a:ext>
            </a:extLst>
          </p:cNvPr>
          <p:cNvSpPr/>
          <p:nvPr/>
        </p:nvSpPr>
        <p:spPr>
          <a:xfrm>
            <a:off x="9336156" y="1148822"/>
            <a:ext cx="2663688" cy="1766883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Antes  y después de preparar alimentos </a:t>
            </a:r>
            <a:endParaRPr lang="es-PE" sz="2000" b="1" dirty="0">
              <a:solidFill>
                <a:schemeClr val="bg1"/>
              </a:solidFill>
            </a:endParaRPr>
          </a:p>
        </p:txBody>
      </p:sp>
      <p:sp>
        <p:nvSpPr>
          <p:cNvPr id="9" name="Nube 8">
            <a:extLst>
              <a:ext uri="{FF2B5EF4-FFF2-40B4-BE49-F238E27FC236}">
                <a16:creationId xmlns:a16="http://schemas.microsoft.com/office/drawing/2014/main" id="{2F2E003F-9682-4562-ABA1-DAC7C1ABA7EA}"/>
              </a:ext>
            </a:extLst>
          </p:cNvPr>
          <p:cNvSpPr/>
          <p:nvPr/>
        </p:nvSpPr>
        <p:spPr>
          <a:xfrm>
            <a:off x="9024733" y="3388440"/>
            <a:ext cx="2975110" cy="1543876"/>
          </a:xfrm>
          <a:prstGeom prst="cloud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2000" b="1" dirty="0">
                <a:solidFill>
                  <a:schemeClr val="bg1"/>
                </a:solidFill>
              </a:rPr>
              <a:t>Antes de comer</a:t>
            </a:r>
          </a:p>
        </p:txBody>
      </p:sp>
    </p:spTree>
    <p:extLst>
      <p:ext uri="{BB962C8B-B14F-4D97-AF65-F5344CB8AC3E}">
        <p14:creationId xmlns:p14="http://schemas.microsoft.com/office/powerpoint/2010/main" val="245405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4D87D677-C44C-4743-9106-B09AE5CABDCC}"/>
              </a:ext>
            </a:extLst>
          </p:cNvPr>
          <p:cNvSpPr txBox="1">
            <a:spLocks/>
          </p:cNvSpPr>
          <p:nvPr/>
        </p:nvSpPr>
        <p:spPr>
          <a:xfrm>
            <a:off x="1623393" y="573232"/>
            <a:ext cx="9144000" cy="5679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>
                <a:solidFill>
                  <a:schemeClr val="accent5">
                    <a:lumMod val="75000"/>
                  </a:schemeClr>
                </a:solidFill>
              </a:rPr>
              <a:t>¿Cuándo usamos el </a:t>
            </a:r>
            <a:r>
              <a:rPr lang="es-ES" sz="4000" b="1" i="1" dirty="0">
                <a:solidFill>
                  <a:schemeClr val="accent5">
                    <a:lumMod val="75000"/>
                  </a:schemeClr>
                </a:solidFill>
              </a:rPr>
              <a:t>alcohol gel</a:t>
            </a:r>
            <a:r>
              <a:rPr lang="es-ES" sz="4000" b="1" dirty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s-PE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3C9EB81-0D15-4266-A973-34BD02FA7B3A}"/>
              </a:ext>
            </a:extLst>
          </p:cNvPr>
          <p:cNvSpPr/>
          <p:nvPr/>
        </p:nvSpPr>
        <p:spPr>
          <a:xfrm>
            <a:off x="346841" y="1624739"/>
            <a:ext cx="6743072" cy="5120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Open Sans"/>
              </a:rPr>
              <a:t>Solo si no tiene 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agua y jabón disponibles.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Open Sans"/>
              </a:rPr>
              <a:t>Antes y después</a:t>
            </a:r>
            <a:r>
              <a:rPr lang="es-ES" sz="2000" b="1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de ir a ver a un ser querido.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0000"/>
                </a:solidFill>
                <a:latin typeface="Open Sans"/>
              </a:rPr>
              <a:t>Antes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 y </a:t>
            </a:r>
            <a:r>
              <a:rPr lang="es-ES" sz="2000" b="1" dirty="0">
                <a:solidFill>
                  <a:srgbClr val="000000"/>
                </a:solidFill>
                <a:latin typeface="Open Sans"/>
              </a:rPr>
              <a:t>después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 de hacer una compra fuera de casa.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Open Sans"/>
              </a:rPr>
              <a:t>Cuando toque 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una superficie o material de dudosa procedencia.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Open Sans"/>
              </a:rPr>
              <a:t>NO use Alcohol 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gel si sus manos están visiblemente sucias.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C00000"/>
                </a:solidFill>
                <a:latin typeface="Open Sans"/>
              </a:rPr>
              <a:t>Láveselas</a:t>
            </a:r>
            <a:r>
              <a:rPr lang="es-ES" sz="2000" dirty="0">
                <a:solidFill>
                  <a:srgbClr val="000000"/>
                </a:solidFill>
                <a:latin typeface="Open Sans"/>
              </a:rPr>
              <a:t> con agua y jabón lo más pronto pueda (después de 3 usos del alcohol gel)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Open Sans"/>
              </a:rPr>
              <a:t>El procedimiento es similar al lavado de manos con jabón.</a:t>
            </a:r>
            <a:endParaRPr lang="es-PE" sz="2000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4337B7B-7F28-4567-B06C-E2C98CDE190D}"/>
              </a:ext>
            </a:extLst>
          </p:cNvPr>
          <p:cNvSpPr/>
          <p:nvPr/>
        </p:nvSpPr>
        <p:spPr>
          <a:xfrm>
            <a:off x="7614745" y="4238871"/>
            <a:ext cx="4108624" cy="203132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chemeClr val="bg1"/>
                </a:solidFill>
                <a:latin typeface="Open Sans"/>
              </a:rPr>
              <a:t>“Use </a:t>
            </a:r>
            <a:r>
              <a:rPr lang="es-ES" sz="2800" dirty="0">
                <a:solidFill>
                  <a:schemeClr val="bg1"/>
                </a:solidFill>
                <a:latin typeface="Open Sans"/>
              </a:rPr>
              <a:t>un Alcohol Gel que contenga </a:t>
            </a:r>
            <a:r>
              <a:rPr lang="es-ES" sz="2800" b="1" dirty="0">
                <a:solidFill>
                  <a:schemeClr val="bg1"/>
                </a:solidFill>
                <a:latin typeface="Open Sans"/>
              </a:rPr>
              <a:t>al menos un 60 % de alcohol”</a:t>
            </a:r>
            <a:endParaRPr lang="es-PE" sz="2800" dirty="0">
              <a:solidFill>
                <a:schemeClr val="bg1"/>
              </a:solidFill>
            </a:endParaRPr>
          </a:p>
        </p:txBody>
      </p:sp>
      <p:pic>
        <p:nvPicPr>
          <p:cNvPr id="23" name="Picture 2" descr="Gel desinfectante para manos: ¿Eficaz frente al coronavirus?">
            <a:extLst>
              <a:ext uri="{FF2B5EF4-FFF2-40B4-BE49-F238E27FC236}">
                <a16:creationId xmlns:a16="http://schemas.microsoft.com/office/drawing/2014/main" id="{1E62390F-B04F-45A2-AB72-6CA8690EB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240" y="2234879"/>
            <a:ext cx="4146047" cy="186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11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contenido 2"/>
          <p:cNvSpPr txBox="1">
            <a:spLocks/>
          </p:cNvSpPr>
          <p:nvPr/>
        </p:nvSpPr>
        <p:spPr>
          <a:xfrm>
            <a:off x="3101634" y="2043113"/>
            <a:ext cx="8175966" cy="44434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s-PE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PE" sz="5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El lavado de manos con jabón es una de las maneras más efectivas y sencillas de prevenir enfermedades diarreicas y respiratorias como el covid-19.</a:t>
            </a:r>
          </a:p>
          <a:p>
            <a:pPr>
              <a:lnSpc>
                <a:spcPct val="170000"/>
              </a:lnSpc>
            </a:pPr>
            <a:r>
              <a:rPr lang="es-PE" sz="5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Miles de personas mueren diariamente en todo el mundo a causa de infecciones y hoy por el covid-19.</a:t>
            </a:r>
          </a:p>
          <a:p>
            <a:pPr>
              <a:lnSpc>
                <a:spcPct val="170000"/>
              </a:lnSpc>
            </a:pPr>
            <a:r>
              <a:rPr lang="es-PE" sz="5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Las manos son la principal vía de transmisión de gérmenes </a:t>
            </a:r>
          </a:p>
          <a:p>
            <a:pPr>
              <a:lnSpc>
                <a:spcPct val="170000"/>
              </a:lnSpc>
            </a:pPr>
            <a:r>
              <a:rPr lang="es-PE" sz="52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La higiene de las manos es, la medida más importante para evitar la transmisión de gérmenes perjudiciales para nuestra salud</a:t>
            </a:r>
            <a:endParaRPr lang="es-P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 descr="Diez preguntas de la fe católica">
            <a:extLst>
              <a:ext uri="{FF2B5EF4-FFF2-40B4-BE49-F238E27FC236}">
                <a16:creationId xmlns:a16="http://schemas.microsoft.com/office/drawing/2014/main" id="{09D288F6-AA40-43A6-8CDE-06EDEE1D0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3" y="2734198"/>
            <a:ext cx="2277589" cy="278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913149" y="770916"/>
            <a:ext cx="10364451" cy="7006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rPr>
              <a:t>¿Por qué lavarse las manos?</a:t>
            </a:r>
          </a:p>
        </p:txBody>
      </p:sp>
    </p:spTree>
    <p:extLst>
      <p:ext uri="{BB962C8B-B14F-4D97-AF65-F5344CB8AC3E}">
        <p14:creationId xmlns:p14="http://schemas.microsoft.com/office/powerpoint/2010/main" val="310478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>
          <a:xfrm>
            <a:off x="913774" y="608817"/>
            <a:ext cx="10364451" cy="762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rPr>
              <a:t>¿Cómo lavarse las manos?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90271E9-B1BA-4A94-9950-AEACC5A1D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817" y="1869186"/>
            <a:ext cx="8295861" cy="39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05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046FAAE-BE18-4048-BA4F-1C8A4A05216F}"/>
              </a:ext>
            </a:extLst>
          </p:cNvPr>
          <p:cNvSpPr/>
          <p:nvPr/>
        </p:nvSpPr>
        <p:spPr>
          <a:xfrm>
            <a:off x="4701641" y="102128"/>
            <a:ext cx="2618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u="sng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Pasos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5968468" y="1250443"/>
            <a:ext cx="5676685" cy="4764705"/>
            <a:chOff x="5968468" y="1250443"/>
            <a:chExt cx="5676685" cy="4764705"/>
          </a:xfrm>
        </p:grpSpPr>
        <p:grpSp>
          <p:nvGrpSpPr>
            <p:cNvPr id="3" name="Grupo 2"/>
            <p:cNvGrpSpPr/>
            <p:nvPr/>
          </p:nvGrpSpPr>
          <p:grpSpPr>
            <a:xfrm>
              <a:off x="6972236" y="1745190"/>
              <a:ext cx="4672917" cy="4269958"/>
              <a:chOff x="6586461" y="1745190"/>
              <a:chExt cx="4672917" cy="4269958"/>
            </a:xfrm>
          </p:grpSpPr>
          <p:pic>
            <p:nvPicPr>
              <p:cNvPr id="12" name="Picture 12" descr="Higiene de manos - Wikipedia, la enciclopedia libre">
                <a:extLst>
                  <a:ext uri="{FF2B5EF4-FFF2-40B4-BE49-F238E27FC236}">
                    <a16:creationId xmlns:a16="http://schemas.microsoft.com/office/drawing/2014/main" id="{983B1071-F635-48F6-B470-F45CF078F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6461" y="1745190"/>
                <a:ext cx="4672916" cy="3623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0CB6849C-6071-487F-BA06-079F6975F0E6}"/>
                  </a:ext>
                </a:extLst>
              </p:cNvPr>
              <p:cNvSpPr txBox="1"/>
              <p:nvPr/>
            </p:nvSpPr>
            <p:spPr>
              <a:xfrm>
                <a:off x="6586462" y="5430373"/>
                <a:ext cx="4672916" cy="584775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3200" b="1" dirty="0">
                    <a:solidFill>
                      <a:schemeClr val="bg1"/>
                    </a:solidFill>
                  </a:rPr>
                  <a:t>Jabonamos </a:t>
                </a:r>
              </a:p>
            </p:txBody>
          </p:sp>
        </p:grp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5968468" y="1250443"/>
              <a:ext cx="71045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8000" b="1" cap="none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2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54706" y="1379008"/>
            <a:ext cx="5203792" cy="4623043"/>
            <a:chOff x="240390" y="1379008"/>
            <a:chExt cx="5203792" cy="4623043"/>
          </a:xfrm>
        </p:grpSpPr>
        <p:pic>
          <p:nvPicPr>
            <p:cNvPr id="11" name="Picture 10" descr="Higiene de manos: protocolo de lavado de manos quirúrgico y clínico">
              <a:extLst>
                <a:ext uri="{FF2B5EF4-FFF2-40B4-BE49-F238E27FC236}">
                  <a16:creationId xmlns:a16="http://schemas.microsoft.com/office/drawing/2014/main" id="{F4B715EE-B2A7-4F5B-8DA7-1465AE95A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263" y="1745190"/>
              <a:ext cx="4343919" cy="362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BF1799C6-C9A1-4C8A-9696-01691699E6DB}"/>
                </a:ext>
              </a:extLst>
            </p:cNvPr>
            <p:cNvSpPr txBox="1"/>
            <p:nvPr/>
          </p:nvSpPr>
          <p:spPr>
            <a:xfrm>
              <a:off x="1100263" y="5417276"/>
              <a:ext cx="4343919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200" b="1" dirty="0">
                  <a:solidFill>
                    <a:schemeClr val="bg1"/>
                  </a:solidFill>
                </a:rPr>
                <a:t> Mojamos las manos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240390" y="1379008"/>
              <a:ext cx="710451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8000" b="1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1</a:t>
              </a:r>
              <a:endParaRPr lang="es-ES" sz="8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2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Itel: protocolo de limpieza y desinfección para hoteles ante el ...">
            <a:extLst>
              <a:ext uri="{FF2B5EF4-FFF2-40B4-BE49-F238E27FC236}">
                <a16:creationId xmlns:a16="http://schemas.microsoft.com/office/drawing/2014/main" id="{0F2E35AA-B579-4880-B9C5-093279461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8"/>
          <a:stretch/>
        </p:blipFill>
        <p:spPr bwMode="auto">
          <a:xfrm>
            <a:off x="6900357" y="756182"/>
            <a:ext cx="5001143" cy="361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6295583" y="442984"/>
            <a:ext cx="5429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DA6B0CC-5A47-4BA1-827B-E193B99584DD}"/>
              </a:ext>
            </a:extLst>
          </p:cNvPr>
          <p:cNvSpPr txBox="1"/>
          <p:nvPr/>
        </p:nvSpPr>
        <p:spPr>
          <a:xfrm>
            <a:off x="6900357" y="4489589"/>
            <a:ext cx="5001144" cy="224676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800" dirty="0"/>
              <a:t>Frótese la palma de la mano derecha Sobre el dorso de la mano izquierda. Entrelazando los dedos, de una mano y luego de la otra.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83244" y="504588"/>
            <a:ext cx="5655678" cy="4613178"/>
            <a:chOff x="183244" y="504588"/>
            <a:chExt cx="5655678" cy="4613178"/>
          </a:xfrm>
        </p:grpSpPr>
        <p:pic>
          <p:nvPicPr>
            <p:cNvPr id="16" name="Picture 18" descr="Prevención Coronavirus: mejores jabones para lavar las manos en ...">
              <a:extLst>
                <a:ext uri="{FF2B5EF4-FFF2-40B4-BE49-F238E27FC236}">
                  <a16:creationId xmlns:a16="http://schemas.microsoft.com/office/drawing/2014/main" id="{CE192E16-D6DE-4535-89DE-527497E71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14" y="756182"/>
              <a:ext cx="4941708" cy="3701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7EDC1D4-A3DC-4E1E-B856-5ED7E73377EF}"/>
                </a:ext>
              </a:extLst>
            </p:cNvPr>
            <p:cNvSpPr txBox="1"/>
            <p:nvPr/>
          </p:nvSpPr>
          <p:spPr>
            <a:xfrm>
              <a:off x="897214" y="4532991"/>
              <a:ext cx="4941708" cy="58477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3200" b="1" dirty="0">
                  <a:solidFill>
                    <a:schemeClr val="bg1"/>
                  </a:solidFill>
                </a:rPr>
                <a:t>Frótese las palmas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083C548-7504-4EFB-8B18-C1B32B2CD282}"/>
                </a:ext>
              </a:extLst>
            </p:cNvPr>
            <p:cNvSpPr/>
            <p:nvPr/>
          </p:nvSpPr>
          <p:spPr>
            <a:xfrm>
              <a:off x="183244" y="504588"/>
              <a:ext cx="710452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8000" b="1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3</a:t>
              </a:r>
              <a:endParaRPr lang="es-ES" sz="8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72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écnica para el lavado de manos">
            <a:extLst>
              <a:ext uri="{FF2B5EF4-FFF2-40B4-BE49-F238E27FC236}">
                <a16:creationId xmlns:a16="http://schemas.microsoft.com/office/drawing/2014/main" id="{4BC3B89A-9DA4-47C9-86AC-EF84D234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07" y="673369"/>
            <a:ext cx="4768907" cy="435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82D2BE-98C3-4321-8998-06841A229057}"/>
              </a:ext>
            </a:extLst>
          </p:cNvPr>
          <p:cNvSpPr txBox="1"/>
          <p:nvPr/>
        </p:nvSpPr>
        <p:spPr>
          <a:xfrm>
            <a:off x="6838506" y="5083669"/>
            <a:ext cx="5017163" cy="156966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400" dirty="0"/>
              <a:t> Frótese con un movimiento de rotación el dedo pulgar de la mano izquierda atrapándolo con la palma de la manos derecha y viceversa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0628DB-0064-44B1-B853-DFF2E890AB94}"/>
              </a:ext>
            </a:extLst>
          </p:cNvPr>
          <p:cNvSpPr txBox="1"/>
          <p:nvPr/>
        </p:nvSpPr>
        <p:spPr>
          <a:xfrm>
            <a:off x="1032808" y="5115201"/>
            <a:ext cx="4768906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 lvl="0">
              <a:defRPr lang="en-US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s-PE" sz="2400" dirty="0"/>
              <a:t> Frótese el dorso de los dedos de</a:t>
            </a:r>
          </a:p>
          <a:p>
            <a:r>
              <a:rPr lang="es-PE" sz="2400" dirty="0"/>
              <a:t> una mano con la palma de la otra mano, agarrándose los dedos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6279816" y="279220"/>
            <a:ext cx="5429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  <a:endParaRPr lang="es-ES" sz="80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5205" t="34766" r="41069" b="44141"/>
          <a:stretch/>
        </p:blipFill>
        <p:spPr>
          <a:xfrm>
            <a:off x="6838507" y="634354"/>
            <a:ext cx="5017162" cy="433483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A6DE7B3-4EE7-4521-8A52-E6BB80FC2545}"/>
              </a:ext>
            </a:extLst>
          </p:cNvPr>
          <p:cNvSpPr/>
          <p:nvPr/>
        </p:nvSpPr>
        <p:spPr>
          <a:xfrm>
            <a:off x="232921" y="317021"/>
            <a:ext cx="5429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endParaRPr lang="es-ES" sz="8000" b="1" cap="none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834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32921" y="317021"/>
            <a:ext cx="5568801" cy="6289010"/>
            <a:chOff x="232921" y="317021"/>
            <a:chExt cx="5568801" cy="628901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BD82D2BE-98C3-4321-8998-06841A229057}"/>
                </a:ext>
              </a:extLst>
            </p:cNvPr>
            <p:cNvSpPr txBox="1"/>
            <p:nvPr/>
          </p:nvSpPr>
          <p:spPr>
            <a:xfrm>
              <a:off x="784559" y="5036371"/>
              <a:ext cx="5017163" cy="156966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3200" b="1">
                  <a:solidFill>
                    <a:schemeClr val="bg1"/>
                  </a:solidFill>
                </a:defRPr>
              </a:lvl1pPr>
            </a:lstStyle>
            <a:p>
              <a:r>
                <a:rPr lang="es-PE" sz="2400" dirty="0"/>
                <a:t> Frótese con un movimiento de rotación el dedo pulgar de la mano izquierda atrapándolo con la palma de la mano derecha y viceversa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A6DE7B3-4EE7-4521-8A52-E6BB80FC2545}"/>
                </a:ext>
              </a:extLst>
            </p:cNvPr>
            <p:cNvSpPr/>
            <p:nvPr/>
          </p:nvSpPr>
          <p:spPr>
            <a:xfrm>
              <a:off x="232921" y="317021"/>
              <a:ext cx="54292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8000" b="1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7</a:t>
              </a:r>
              <a:endParaRPr lang="es-ES" sz="8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pic>
          <p:nvPicPr>
            <p:cNvPr id="10" name="Picture 16" descr="Cuándo y cómo lavarse las manos para prevenir el Covid-19?">
              <a:extLst>
                <a:ext uri="{FF2B5EF4-FFF2-40B4-BE49-F238E27FC236}">
                  <a16:creationId xmlns:a16="http://schemas.microsoft.com/office/drawing/2014/main" id="{80DCD672-CE4D-445A-AD21-2CC8C642E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972" y="677969"/>
              <a:ext cx="4977107" cy="4193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6279816" y="279220"/>
            <a:ext cx="5584232" cy="5266114"/>
            <a:chOff x="6279816" y="279220"/>
            <a:chExt cx="5584232" cy="5266114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30628DB-0064-44B1-B853-DFF2E890AB94}"/>
                </a:ext>
              </a:extLst>
            </p:cNvPr>
            <p:cNvSpPr txBox="1"/>
            <p:nvPr/>
          </p:nvSpPr>
          <p:spPr>
            <a:xfrm>
              <a:off x="6852626" y="5083669"/>
              <a:ext cx="5003043" cy="461665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>
              <a:defPPr lvl="0">
                <a:defRPr lang="en-US"/>
              </a:defPPr>
              <a:lvl1pPr algn="ctr">
                <a:defRPr sz="3200" b="1">
                  <a:solidFill>
                    <a:schemeClr val="bg1"/>
                  </a:solidFill>
                </a:defRPr>
              </a:lvl1pPr>
            </a:lstStyle>
            <a:p>
              <a:r>
                <a:rPr lang="es-PE" sz="2400" dirty="0"/>
                <a:t>Enjuague las manos con agua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A6DE7B3-4EE7-4521-8A52-E6BB80FC2545}"/>
                </a:ext>
              </a:extLst>
            </p:cNvPr>
            <p:cNvSpPr/>
            <p:nvPr/>
          </p:nvSpPr>
          <p:spPr>
            <a:xfrm>
              <a:off x="6279816" y="279220"/>
              <a:ext cx="542924" cy="13234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8000" b="1" spc="50" dirty="0">
                  <a:ln w="0"/>
                  <a:solidFill>
                    <a:srgbClr val="C0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8</a:t>
              </a:r>
              <a:endParaRPr lang="es-ES" sz="8000" b="1" cap="none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pic>
          <p:nvPicPr>
            <p:cNvPr id="12" name="Picture 22" descr="Coronavirus en Argentina: paso a paso, cómo vestirse, desvestirse ...">
              <a:extLst>
                <a:ext uri="{FF2B5EF4-FFF2-40B4-BE49-F238E27FC236}">
                  <a16:creationId xmlns:a16="http://schemas.microsoft.com/office/drawing/2014/main" id="{5167103D-82C0-4320-9FB6-A93957EAD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2626" y="634354"/>
              <a:ext cx="5011422" cy="4284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127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465910" y="350721"/>
            <a:ext cx="10364451" cy="762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rPr>
              <a:t>¿Cuándo lavarse las manos?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669283" y="1326778"/>
            <a:ext cx="4823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>
                <a:solidFill>
                  <a:srgbClr val="C00000"/>
                </a:solidFill>
              </a:rPr>
              <a:t>EN RESTAURANTES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0" y="1515851"/>
            <a:ext cx="3203373" cy="176337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4" name="CuadroTexto 23"/>
          <p:cNvSpPr txBox="1"/>
          <p:nvPr/>
        </p:nvSpPr>
        <p:spPr>
          <a:xfrm>
            <a:off x="4758710" y="3155093"/>
            <a:ext cx="482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4800" b="1" dirty="0">
                <a:solidFill>
                  <a:srgbClr val="C00000"/>
                </a:solidFill>
              </a:rPr>
              <a:t>EN HOSPEDAJES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22" y="3342347"/>
            <a:ext cx="3815141" cy="166070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0"/>
          <a:stretch/>
        </p:blipFill>
        <p:spPr>
          <a:xfrm>
            <a:off x="3740566" y="5044964"/>
            <a:ext cx="3815141" cy="174997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8" name="CuadroTexto 27"/>
          <p:cNvSpPr txBox="1"/>
          <p:nvPr/>
        </p:nvSpPr>
        <p:spPr>
          <a:xfrm>
            <a:off x="7524175" y="4852999"/>
            <a:ext cx="420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4400" b="1" dirty="0">
                <a:solidFill>
                  <a:srgbClr val="C00000"/>
                </a:solidFill>
              </a:rPr>
              <a:t>EN LAVANDERIAS</a:t>
            </a:r>
          </a:p>
        </p:txBody>
      </p:sp>
    </p:spTree>
    <p:extLst>
      <p:ext uri="{BB962C8B-B14F-4D97-AF65-F5344CB8AC3E}">
        <p14:creationId xmlns:p14="http://schemas.microsoft.com/office/powerpoint/2010/main" val="2960684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contenido 2"/>
          <p:cNvSpPr txBox="1">
            <a:spLocks/>
          </p:cNvSpPr>
          <p:nvPr/>
        </p:nvSpPr>
        <p:spPr>
          <a:xfrm>
            <a:off x="823317" y="2854390"/>
            <a:ext cx="3991534" cy="26211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/>
              <a:t>De empezar el trabajo.</a:t>
            </a:r>
          </a:p>
          <a:p>
            <a:r>
              <a:rPr lang="es-PE" b="1"/>
              <a:t>De manipular los alimentos.</a:t>
            </a:r>
          </a:p>
          <a:p>
            <a:r>
              <a:rPr lang="es-PE" b="1"/>
              <a:t>De usar guantes.</a:t>
            </a:r>
          </a:p>
          <a:p>
            <a:r>
              <a:rPr lang="es-PE" b="1"/>
              <a:t>De preparar los alimentos.</a:t>
            </a:r>
            <a:endParaRPr lang="es-PE" b="1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138" y="271734"/>
            <a:ext cx="3412507" cy="204639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0" name="CuadroTexto 19"/>
          <p:cNvSpPr txBox="1"/>
          <p:nvPr/>
        </p:nvSpPr>
        <p:spPr>
          <a:xfrm>
            <a:off x="847660" y="2350835"/>
            <a:ext cx="18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ANTES: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356906" y="2331256"/>
            <a:ext cx="1815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DESPUÉS: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5378823" y="2773751"/>
            <a:ext cx="6656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Ir al baño.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Tocarse el cuerpo, la cara o el pelo.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Trabajar con tierra o frutas y vegetales que estén podridos.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Tocar la basura.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Fumar u otras actividades que puedan ensuciar sus manos.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400" b="1" dirty="0"/>
              <a:t>Después de estornudar, toser o limpiarse la nariz.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1494510" y="6264669"/>
            <a:ext cx="993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C00000"/>
                </a:solidFill>
              </a:rPr>
              <a:t>Usted qué opina??? En qué otros momentos debe lavarse las manos??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A83D6CE-D1B2-4A94-B2BA-0B76D23A11B4}"/>
              </a:ext>
            </a:extLst>
          </p:cNvPr>
          <p:cNvSpPr txBox="1"/>
          <p:nvPr/>
        </p:nvSpPr>
        <p:spPr>
          <a:xfrm>
            <a:off x="446649" y="490583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</a:rPr>
              <a:t>EN RESTAURANTES</a:t>
            </a:r>
          </a:p>
        </p:txBody>
      </p:sp>
    </p:spTree>
    <p:extLst>
      <p:ext uri="{BB962C8B-B14F-4D97-AF65-F5344CB8AC3E}">
        <p14:creationId xmlns:p14="http://schemas.microsoft.com/office/powerpoint/2010/main" val="25880496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605</Words>
  <Application>Microsoft Office PowerPoint</Application>
  <PresentationFormat>Panorámica</PresentationFormat>
  <Paragraphs>80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Bahnschrift SemiBold</vt:lpstr>
      <vt:lpstr>Bahnschrift SemiBold SemiConden</vt:lpstr>
      <vt:lpstr>Calibri</vt:lpstr>
      <vt:lpstr>Calibri Light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¿Cuándo lavarse las manos en el hogar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Johnny Edward Balarezo Reyes</cp:lastModifiedBy>
  <cp:revision>3</cp:revision>
  <dcterms:modified xsi:type="dcterms:W3CDTF">2020-10-07T02:42:21Z</dcterms:modified>
</cp:coreProperties>
</file>