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5" r:id="rId2"/>
    <p:sldId id="273" r:id="rId3"/>
    <p:sldId id="363" r:id="rId4"/>
    <p:sldId id="361" r:id="rId5"/>
    <p:sldId id="362" r:id="rId6"/>
    <p:sldId id="365" r:id="rId7"/>
    <p:sldId id="366" r:id="rId8"/>
    <p:sldId id="375" r:id="rId9"/>
    <p:sldId id="348" r:id="rId10"/>
    <p:sldId id="349" r:id="rId11"/>
    <p:sldId id="346" r:id="rId12"/>
    <p:sldId id="277" r:id="rId13"/>
    <p:sldId id="351" r:id="rId14"/>
    <p:sldId id="314" r:id="rId15"/>
    <p:sldId id="335" r:id="rId16"/>
    <p:sldId id="309" r:id="rId17"/>
    <p:sldId id="350" r:id="rId18"/>
    <p:sldId id="285" r:id="rId19"/>
    <p:sldId id="360" r:id="rId20"/>
    <p:sldId id="283" r:id="rId21"/>
    <p:sldId id="327" r:id="rId22"/>
    <p:sldId id="345" r:id="rId23"/>
    <p:sldId id="355" r:id="rId24"/>
    <p:sldId id="347" r:id="rId25"/>
    <p:sldId id="343" r:id="rId26"/>
    <p:sldId id="368" r:id="rId27"/>
    <p:sldId id="369" r:id="rId28"/>
    <p:sldId id="370" r:id="rId29"/>
    <p:sldId id="371" r:id="rId30"/>
    <p:sldId id="372" r:id="rId31"/>
    <p:sldId id="373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9FF99"/>
    <a:srgbClr val="FFD5D5"/>
    <a:srgbClr val="FFCCCC"/>
    <a:srgbClr val="CCECFF"/>
    <a:srgbClr val="FFDF5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394" autoAdjust="0"/>
  </p:normalViewPr>
  <p:slideViewPr>
    <p:cSldViewPr snapToGrid="0">
      <p:cViewPr varScale="1">
        <p:scale>
          <a:sx n="68" d="100"/>
          <a:sy n="68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Calzado%20de%20guantes.mp4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6647" y="2096814"/>
            <a:ext cx="9711559" cy="2098187"/>
          </a:xfrm>
        </p:spPr>
        <p:txBody>
          <a:bodyPr>
            <a:noAutofit/>
          </a:bodyPr>
          <a:lstStyle/>
          <a:p>
            <a:pPr algn="ctr"/>
            <a:br>
              <a:rPr lang="es-PE" sz="4800" b="1" dirty="0">
                <a:latin typeface="Bahnschrift SemiCondensed" panose="020B0502040204020203" pitchFamily="34" charset="0"/>
              </a:rPr>
            </a:br>
            <a:r>
              <a:rPr lang="es-PE" sz="4800" b="1" dirty="0">
                <a:latin typeface="Bahnschrift SemiCondensed" panose="020B0502040204020203" pitchFamily="34" charset="0"/>
              </a:rPr>
              <a:t>Equipos de protección personal según  el protocolo para Hospedajes</a:t>
            </a:r>
          </a:p>
        </p:txBody>
      </p:sp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413C5-EF4D-4A37-BD0A-3A264BA7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0"/>
            <a:ext cx="8455343" cy="1134234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¿Qué gano con el cambio?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EF62F-46B6-4136-A8CB-11BB8CC35FB2}"/>
              </a:ext>
            </a:extLst>
          </p:cNvPr>
          <p:cNvSpPr txBox="1"/>
          <p:nvPr/>
        </p:nvSpPr>
        <p:spPr>
          <a:xfrm>
            <a:off x="586152" y="1276093"/>
            <a:ext cx="10625798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 Conservo mi salud y la de mi familia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Cuido la salud de mi comunidad, soy solidario con mis vecinos y amigos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Reactivo mi negocio para el sustento de mi familia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Soy más competitivo y brindo seguridad a mis clientes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Me adapto a la tecnología como medio de comunicación con mis clientes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Otros…</a:t>
            </a:r>
          </a:p>
        </p:txBody>
      </p:sp>
    </p:spTree>
    <p:extLst>
      <p:ext uri="{BB962C8B-B14F-4D97-AF65-F5344CB8AC3E}">
        <p14:creationId xmlns:p14="http://schemas.microsoft.com/office/powerpoint/2010/main" val="54969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691B-A937-4EE0-9C2C-5B8B5B1D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6" y="-137161"/>
            <a:ext cx="12013808" cy="977705"/>
          </a:xfrm>
        </p:spPr>
        <p:txBody>
          <a:bodyPr>
            <a:norm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Actitud positiva frente a la Pandemia del COVID-19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DDB9B8-4385-47AB-B3E4-F9C7E79F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5" y="1167002"/>
            <a:ext cx="7291256" cy="4173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8D95AD-7450-4FE3-82D2-969C614B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503271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DEC655AA-9B1D-4C40-AD84-2BF1785A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481" y="951116"/>
            <a:ext cx="6626487" cy="893523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>
                <a:solidFill>
                  <a:srgbClr val="002060"/>
                </a:solidFill>
              </a:rPr>
              <a:t>¿Qué tenemos que hacer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3698" y="1844639"/>
            <a:ext cx="7514345" cy="3026996"/>
          </a:xfrm>
        </p:spPr>
        <p:txBody>
          <a:bodyPr>
            <a:noAutofit/>
          </a:bodyPr>
          <a:lstStyle/>
          <a:p>
            <a:endParaRPr lang="en-US" sz="32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USO DEL EQUIPO DE PROTECCION PERSONAL – EPP </a:t>
            </a:r>
          </a:p>
          <a:p>
            <a:pPr algn="ctr"/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(SEGÚN PROTOCOLO)</a:t>
            </a:r>
          </a:p>
        </p:txBody>
      </p:sp>
      <p:pic>
        <p:nvPicPr>
          <p:cNvPr id="9" name="Imagen 8" descr="Imagen relacionad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0" t="31172"/>
          <a:stretch/>
        </p:blipFill>
        <p:spPr bwMode="auto">
          <a:xfrm>
            <a:off x="775515" y="393750"/>
            <a:ext cx="2595558" cy="2008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Fiesta Inn y Best Western ofrecen hospedaje gratuito a médicos y enfermeras de hospitales Covid-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1"/>
          <a:stretch/>
        </p:blipFill>
        <p:spPr bwMode="auto">
          <a:xfrm>
            <a:off x="570723" y="2883734"/>
            <a:ext cx="2800350" cy="3601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035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AB38E7-A28B-4E05-A4F3-C76B1BEC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4" y="590842"/>
            <a:ext cx="10775852" cy="794826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rgbClr val="002060"/>
                </a:solidFill>
              </a:rPr>
              <a:t>Uso del equipo de protección personal- EPP</a:t>
            </a:r>
          </a:p>
        </p:txBody>
      </p:sp>
      <p:pic>
        <p:nvPicPr>
          <p:cNvPr id="5" name="Imagen 4" descr="INICIO - Hotel Cuen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5" y="1795818"/>
            <a:ext cx="4203510" cy="435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 rotWithShape="1">
          <a:blip r:embed="rId3"/>
          <a:srcRect l="32279" t="22904" r="35090" b="20310"/>
          <a:stretch/>
        </p:blipFill>
        <p:spPr bwMode="auto">
          <a:xfrm>
            <a:off x="6318914" y="1924335"/>
            <a:ext cx="3794077" cy="4094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90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12A898-FC6F-4613-96D8-1942465CFECC}"/>
              </a:ext>
            </a:extLst>
          </p:cNvPr>
          <p:cNvSpPr/>
          <p:nvPr/>
        </p:nvSpPr>
        <p:spPr>
          <a:xfrm>
            <a:off x="-192258" y="174383"/>
            <a:ext cx="11165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¿Qué es el Equipo de Protección Personal -EPP?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0F4A13D-E586-4A57-91D8-FDC3EAD7CD21}"/>
              </a:ext>
            </a:extLst>
          </p:cNvPr>
          <p:cNvSpPr/>
          <p:nvPr/>
        </p:nvSpPr>
        <p:spPr>
          <a:xfrm>
            <a:off x="381342" y="2298906"/>
            <a:ext cx="628825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PE" sz="3200" dirty="0"/>
              <a:t>Es un equipo especial que se usa para crear una barrera entre usted,  y peligros del ambiente de trabajo o del medio exterior.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F90CED-FF57-442F-8C3C-D07F2190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206286"/>
            <a:ext cx="5318439" cy="337588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8585648-BDDF-4325-A197-37D590DC1E8F}"/>
              </a:ext>
            </a:extLst>
          </p:cNvPr>
          <p:cNvSpPr/>
          <p:nvPr/>
        </p:nvSpPr>
        <p:spPr>
          <a:xfrm>
            <a:off x="5998651" y="4808794"/>
            <a:ext cx="6096000" cy="156966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3200" dirty="0"/>
              <a:t>Reduce la probabilidad de tocar, exponerse y propagar microbios y el virus del COVID19.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48BBD66-431B-4E67-B09B-05AB5A51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21" y="4936129"/>
            <a:ext cx="2603218" cy="140829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B38D665-65B6-4079-8F57-28CCC1EA4239}"/>
              </a:ext>
            </a:extLst>
          </p:cNvPr>
          <p:cNvSpPr txBox="1"/>
          <p:nvPr/>
        </p:nvSpPr>
        <p:spPr>
          <a:xfrm>
            <a:off x="97349" y="5411469"/>
            <a:ext cx="288457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PE" sz="3600" dirty="0"/>
              <a:t>Es una barrera</a:t>
            </a:r>
          </a:p>
        </p:txBody>
      </p:sp>
    </p:spTree>
    <p:extLst>
      <p:ext uri="{BB962C8B-B14F-4D97-AF65-F5344CB8AC3E}">
        <p14:creationId xmlns:p14="http://schemas.microsoft.com/office/powerpoint/2010/main" val="393263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20F8F1-D0A5-44F6-AC61-DD57FD611073}"/>
              </a:ext>
            </a:extLst>
          </p:cNvPr>
          <p:cNvSpPr txBox="1"/>
          <p:nvPr/>
        </p:nvSpPr>
        <p:spPr>
          <a:xfrm>
            <a:off x="5018406" y="113078"/>
            <a:ext cx="543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800" b="1" spc="-5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¿Por qué usar el EPP?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0021FE-8DAD-423B-B4CC-BC2077EC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" y="2357464"/>
            <a:ext cx="4114169" cy="21430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D0DE8F-A5EF-4D70-858F-C8150BA6DCAF}"/>
              </a:ext>
            </a:extLst>
          </p:cNvPr>
          <p:cNvSpPr txBox="1"/>
          <p:nvPr/>
        </p:nvSpPr>
        <p:spPr>
          <a:xfrm>
            <a:off x="750978" y="997565"/>
            <a:ext cx="230678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E" sz="4000" b="1" dirty="0"/>
              <a:t>¿Por qué?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6C0B911-382E-48BC-9DE8-2E961A3214A0}"/>
              </a:ext>
            </a:extLst>
          </p:cNvPr>
          <p:cNvSpPr/>
          <p:nvPr/>
        </p:nvSpPr>
        <p:spPr>
          <a:xfrm>
            <a:off x="4477864" y="2356521"/>
            <a:ext cx="709879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srgbClr val="002060"/>
                </a:solidFill>
              </a:rPr>
              <a:t>Evita contagiarme y contagiar de COVID-19 y otras enfermedades.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204283-D00E-4837-88BF-6B9E227E29D9}"/>
              </a:ext>
            </a:extLst>
          </p:cNvPr>
          <p:cNvSpPr txBox="1"/>
          <p:nvPr/>
        </p:nvSpPr>
        <p:spPr>
          <a:xfrm>
            <a:off x="4475876" y="3786164"/>
            <a:ext cx="7438447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PE" sz="3200" dirty="0">
                <a:solidFill>
                  <a:srgbClr val="002060"/>
                </a:solidFill>
              </a:rPr>
              <a:t>Conserva la integridad física del trabajador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49D6B7-4814-4379-B7C1-D105936E0465}"/>
              </a:ext>
            </a:extLst>
          </p:cNvPr>
          <p:cNvSpPr/>
          <p:nvPr/>
        </p:nvSpPr>
        <p:spPr>
          <a:xfrm>
            <a:off x="4533156" y="4960348"/>
            <a:ext cx="7438447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PE" sz="2800" dirty="0">
                <a:solidFill>
                  <a:srgbClr val="002060"/>
                </a:solidFill>
              </a:rPr>
              <a:t>Disminuye la gravedad de las consecuencias de un posible accidente o enfermedad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0B3B4E-E081-4949-AF32-E86F18E6413D}"/>
              </a:ext>
            </a:extLst>
          </p:cNvPr>
          <p:cNvSpPr/>
          <p:nvPr/>
        </p:nvSpPr>
        <p:spPr>
          <a:xfrm>
            <a:off x="4475876" y="1014781"/>
            <a:ext cx="69078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Los equipos de protección personal (EPP) son esenciales para el control del riesgo y deben utilizarse cuando los riesgos no se puedan evitar.</a:t>
            </a:r>
          </a:p>
        </p:txBody>
      </p:sp>
    </p:spTree>
    <p:extLst>
      <p:ext uri="{BB962C8B-B14F-4D97-AF65-F5344CB8AC3E}">
        <p14:creationId xmlns:p14="http://schemas.microsoft.com/office/powerpoint/2010/main" val="251534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A6AB16-9543-467F-AE72-C57BF7500BCF}"/>
              </a:ext>
            </a:extLst>
          </p:cNvPr>
          <p:cNvSpPr txBox="1"/>
          <p:nvPr/>
        </p:nvSpPr>
        <p:spPr>
          <a:xfrm>
            <a:off x="1450197" y="425326"/>
            <a:ext cx="893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¿CUÁL ES EL EQUIPO DE PROTECCIÓN PARA EL  PERSONAL QUE TRABAJA EN HOTELERIA?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29A19C-C208-4E44-B06A-5D66AF0B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02" y="3194344"/>
            <a:ext cx="2877806" cy="20880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F5690AD-53D7-43BF-ACD7-5AE130B79614}"/>
              </a:ext>
            </a:extLst>
          </p:cNvPr>
          <p:cNvSpPr txBox="1"/>
          <p:nvPr/>
        </p:nvSpPr>
        <p:spPr>
          <a:xfrm>
            <a:off x="1693903" y="2299089"/>
            <a:ext cx="19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/>
              <a:t>Mascarilla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5405466" y="2299089"/>
            <a:ext cx="1033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Gorro</a:t>
            </a:r>
            <a:endParaRPr lang="es-PE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22C763-3985-4841-A658-995EA851DF48}"/>
              </a:ext>
            </a:extLst>
          </p:cNvPr>
          <p:cNvSpPr txBox="1"/>
          <p:nvPr/>
        </p:nvSpPr>
        <p:spPr>
          <a:xfrm>
            <a:off x="8595592" y="2247178"/>
            <a:ext cx="139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Guantes</a:t>
            </a:r>
          </a:p>
        </p:txBody>
      </p:sp>
      <p:pic>
        <p:nvPicPr>
          <p:cNvPr id="14" name="Imagen 13" descr="D:\PERFIL\Downloads\guantes-de-látex-para-limpieza-1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20" y="2822310"/>
            <a:ext cx="2088107" cy="246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orro redondo blanco - Clay S. A. | Gorros desechables">
            <a:extLst>
              <a:ext uri="{FF2B5EF4-FFF2-40B4-BE49-F238E27FC236}">
                <a16:creationId xmlns:a16="http://schemas.microsoft.com/office/drawing/2014/main" id="{07012FA6-C363-4175-B920-68464296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05" y="2822309"/>
            <a:ext cx="2460087" cy="24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6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2DAD9-7E9C-4D5D-9CA0-D8F52CBD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43" y="264795"/>
            <a:ext cx="10058400" cy="1132449"/>
          </a:xfrm>
        </p:spPr>
        <p:txBody>
          <a:bodyPr/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En que momentos usar el EPP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394850" y="2543908"/>
            <a:ext cx="1869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Recepción: usa mascarilla durante todo su turno</a:t>
            </a:r>
            <a:endParaRPr lang="es-PE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4962347" y="2662362"/>
            <a:ext cx="2838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Limpieza de habitaciones – salón u otros servicios que tenga el hotel usa mascarilla y guante</a:t>
            </a:r>
            <a:endParaRPr lang="es-PE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74" y="2662362"/>
            <a:ext cx="2552119" cy="2415394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/>
          <a:srcRect l="33690" t="29806" r="30856" b="19682"/>
          <a:stretch/>
        </p:blipFill>
        <p:spPr bwMode="auto">
          <a:xfrm>
            <a:off x="7800975" y="2425262"/>
            <a:ext cx="3987813" cy="2484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E6ED06-C5EA-49AC-9E5C-26B5DF4DD7AE}"/>
              </a:ext>
            </a:extLst>
          </p:cNvPr>
          <p:cNvSpPr txBox="1"/>
          <p:nvPr/>
        </p:nvSpPr>
        <p:spPr>
          <a:xfrm>
            <a:off x="535710" y="1799266"/>
            <a:ext cx="1076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La mascarilla en un equipo de protección que se debe usar en todo momento durante la jornada laboral</a:t>
            </a:r>
            <a:endParaRPr lang="es-P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1785B6-6920-4D41-860A-9C9E60443D44}"/>
              </a:ext>
            </a:extLst>
          </p:cNvPr>
          <p:cNvSpPr/>
          <p:nvPr/>
        </p:nvSpPr>
        <p:spPr>
          <a:xfrm>
            <a:off x="595726" y="312956"/>
            <a:ext cx="10472829" cy="39329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2. Durante la limpieza de las habitaciones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A73793-E831-44A8-9973-73C4F1113EAE}"/>
              </a:ext>
            </a:extLst>
          </p:cNvPr>
          <p:cNvSpPr txBox="1"/>
          <p:nvPr/>
        </p:nvSpPr>
        <p:spPr>
          <a:xfrm>
            <a:off x="460375" y="1257687"/>
            <a:ext cx="4261664" cy="4647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es-PE" sz="16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 Cuando haga limpieza de las habitaciones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Cuando cambie la ropa de cama de cada habitación </a:t>
            </a:r>
          </a:p>
          <a:p>
            <a:pPr algn="just"/>
            <a:endParaRPr lang="es-PE" sz="2800" dirty="0"/>
          </a:p>
          <a:p>
            <a:pPr marL="360363" algn="just"/>
            <a:r>
              <a:rPr lang="es-PE" sz="2800" dirty="0"/>
              <a:t>Se debe usar mascarilla y guantes mínimamente.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</p:txBody>
      </p:sp>
      <p:sp>
        <p:nvSpPr>
          <p:cNvPr id="8" name="AutoShape 2" descr="LAVADO DESINFECCIÓN Y PLANCHADO DE LA ROPA HOSPITALARIA: - PDF ...">
            <a:extLst>
              <a:ext uri="{FF2B5EF4-FFF2-40B4-BE49-F238E27FC236}">
                <a16:creationId xmlns:a16="http://schemas.microsoft.com/office/drawing/2014/main" id="{D508ACAA-7F05-4843-9305-45DCF4ADD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 descr="Tres consejos para limpiar y desinfectar tu casa y convertirla e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7" y="929955"/>
            <a:ext cx="3400567" cy="2346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Guantes de látex para limpieza la opción más segura | Monouso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00" y="3540852"/>
            <a:ext cx="3032533" cy="21779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618" y="929955"/>
            <a:ext cx="2672828" cy="2346645"/>
          </a:xfrm>
          <a:prstGeom prst="rect">
            <a:avLst/>
          </a:prstGeom>
        </p:spPr>
      </p:pic>
      <p:pic>
        <p:nvPicPr>
          <p:cNvPr id="2050" name="Picture 2" descr="La vida después del confinami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8" y="3500307"/>
            <a:ext cx="2857500" cy="2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55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unta Vecinal 4 - Miraflores - Publications | Facebo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8707" r="50407" b="29400"/>
          <a:stretch/>
        </p:blipFill>
        <p:spPr bwMode="auto">
          <a:xfrm>
            <a:off x="6416793" y="2070409"/>
            <a:ext cx="2912945" cy="3630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A73793-E831-44A8-9973-73C4F1113EAE}"/>
              </a:ext>
            </a:extLst>
          </p:cNvPr>
          <p:cNvSpPr txBox="1"/>
          <p:nvPr/>
        </p:nvSpPr>
        <p:spPr>
          <a:xfrm>
            <a:off x="278714" y="234629"/>
            <a:ext cx="11322736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endParaRPr lang="es-PE" sz="1600" dirty="0"/>
          </a:p>
          <a:p>
            <a:pPr algn="just"/>
            <a:r>
              <a:rPr lang="es-PE" sz="2800" dirty="0"/>
              <a:t>Cuando coloque la ropa de cama sucia de las habitaciones en las bolsas debo usar el equipo de protección y rociar a las bolsas con la solución de agua con lejía .</a:t>
            </a:r>
            <a:endParaRPr lang="es-PE" sz="1600" dirty="0"/>
          </a:p>
        </p:txBody>
      </p:sp>
      <p:pic>
        <p:nvPicPr>
          <p:cNvPr id="4" name="Imagen 3" descr="Limpieza Habitación en 90 segundos en IFA Dunamar Hotel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36" y="2171061"/>
            <a:ext cx="338592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68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OBJETIVOS DEL PROTOCOLO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0519" y="1797937"/>
            <a:ext cx="98519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Establecer las medidas preventivas sanitarias ante el COVID-19 para todos los hoteles, aplicando los lineamientos de los protocolos.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riesgo de contagio del COVID-19 en las instalaciones de los hoteles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durante la operatividad.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contagio del COVID-19 de los clientes, colaboradores o personas ajenas durante la estancia en el hotel.</a:t>
            </a:r>
            <a:endParaRPr lang="es-PE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7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2167" y="501446"/>
            <a:ext cx="10707329" cy="61943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Responsabilidades según normativa:</a:t>
            </a:r>
            <a:endParaRPr lang="en-US" sz="28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71518" y="1335190"/>
            <a:ext cx="6303006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El dueño: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Entrega diariamente los EPP de bioseguridad a los trabajadores.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Verifica el correcto uso del EPP durante la labor diaria.</a:t>
            </a:r>
          </a:p>
          <a:p>
            <a:pPr algn="just"/>
            <a:endParaRPr lang="es-PE" sz="2800" dirty="0"/>
          </a:p>
          <a:p>
            <a:pPr algn="just"/>
            <a:r>
              <a:rPr lang="es-PE" sz="2800" dirty="0"/>
              <a:t>El trabajador: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Uso  correcto del EPP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Notifica al dueño el deterioro de los EPP</a:t>
            </a:r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057D3F-8229-48A2-8F7E-AD1B8104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5" y="1765712"/>
            <a:ext cx="4291415" cy="35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81" y="125488"/>
            <a:ext cx="5908431" cy="1095316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Uso correcto del EPP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041B7E-4720-43F9-9792-74133A6109F7}"/>
              </a:ext>
            </a:extLst>
          </p:cNvPr>
          <p:cNvSpPr txBox="1"/>
          <p:nvPr/>
        </p:nvSpPr>
        <p:spPr>
          <a:xfrm>
            <a:off x="325986" y="3071994"/>
            <a:ext cx="3867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Primero lo primero:</a:t>
            </a:r>
          </a:p>
          <a:p>
            <a:pPr algn="ctr"/>
            <a:r>
              <a:rPr lang="es-PE" sz="3600" b="1" u="sng" dirty="0">
                <a:solidFill>
                  <a:srgbClr val="FF0000"/>
                </a:solidFill>
              </a:rPr>
              <a:t>Obligatorio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60271-B8EE-4B57-9C7D-B5FB21FA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89" y="2093228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519A88-98AA-4415-8A27-0645847D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26" y="4485835"/>
            <a:ext cx="2857500" cy="1600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DD7E8C9-1214-4759-A0F8-86D2BD6F57E5}"/>
              </a:ext>
            </a:extLst>
          </p:cNvPr>
          <p:cNvSpPr/>
          <p:nvPr/>
        </p:nvSpPr>
        <p:spPr>
          <a:xfrm>
            <a:off x="3636272" y="2050734"/>
            <a:ext cx="399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Lavado de manos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80BDC5-7914-43C2-86E8-3597375E8878}"/>
              </a:ext>
            </a:extLst>
          </p:cNvPr>
          <p:cNvSpPr/>
          <p:nvPr/>
        </p:nvSpPr>
        <p:spPr>
          <a:xfrm>
            <a:off x="3710196" y="4813786"/>
            <a:ext cx="3418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 higienización </a:t>
            </a: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84300F95-7AF2-4EA9-8A2F-83A50983CF00}"/>
              </a:ext>
            </a:extLst>
          </p:cNvPr>
          <p:cNvSpPr/>
          <p:nvPr/>
        </p:nvSpPr>
        <p:spPr>
          <a:xfrm rot="18638641">
            <a:off x="4791970" y="2975242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BDCB8E20-ED66-424D-9C99-CE956BE340F2}"/>
              </a:ext>
            </a:extLst>
          </p:cNvPr>
          <p:cNvSpPr/>
          <p:nvPr/>
        </p:nvSpPr>
        <p:spPr>
          <a:xfrm rot="2708675">
            <a:off x="4805125" y="3927398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F8744-78D7-41AB-9F2A-25CA59149019}"/>
              </a:ext>
            </a:extLst>
          </p:cNvPr>
          <p:cNvSpPr txBox="1"/>
          <p:nvPr/>
        </p:nvSpPr>
        <p:spPr>
          <a:xfrm>
            <a:off x="4346699" y="3398060"/>
            <a:ext cx="40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1DD031-44A0-4F5F-A7C4-F918AD717D27}"/>
              </a:ext>
            </a:extLst>
          </p:cNvPr>
          <p:cNvSpPr txBox="1"/>
          <p:nvPr/>
        </p:nvSpPr>
        <p:spPr>
          <a:xfrm>
            <a:off x="458233" y="1315402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426812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80FED79-6145-4171-AD6C-FBAE4632B2C4}"/>
              </a:ext>
            </a:extLst>
          </p:cNvPr>
          <p:cNvSpPr/>
          <p:nvPr/>
        </p:nvSpPr>
        <p:spPr>
          <a:xfrm>
            <a:off x="2544312" y="425111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6F7C65-481B-40A6-9C07-A5134DE35BEB}"/>
              </a:ext>
            </a:extLst>
          </p:cNvPr>
          <p:cNvSpPr/>
          <p:nvPr/>
        </p:nvSpPr>
        <p:spPr>
          <a:xfrm>
            <a:off x="916089" y="1509317"/>
            <a:ext cx="786987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1. lavarse las manos con agua y jabón según la técnica de lavado de manos, luego desinfectarse las manos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47D1AD-F6C6-499C-A0A3-E8F38F1CBC03}"/>
              </a:ext>
            </a:extLst>
          </p:cNvPr>
          <p:cNvSpPr/>
          <p:nvPr/>
        </p:nvSpPr>
        <p:spPr>
          <a:xfrm>
            <a:off x="916089" y="2814941"/>
            <a:ext cx="8263772" cy="830997"/>
          </a:xfrm>
          <a:prstGeom prst="rect">
            <a:avLst/>
          </a:prstGeom>
          <a:ln>
            <a:solidFill>
              <a:srgbClr val="B086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2. Verificar que la mascarilla no se encuentre dañada.</a:t>
            </a:r>
          </a:p>
          <a:p>
            <a:endParaRPr lang="es-PE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FEB1CB-8EE7-4683-B08C-DE74B4ED30C0}"/>
              </a:ext>
            </a:extLst>
          </p:cNvPr>
          <p:cNvSpPr/>
          <p:nvPr/>
        </p:nvSpPr>
        <p:spPr>
          <a:xfrm>
            <a:off x="916089" y="4998311"/>
            <a:ext cx="7952936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4. Cúbrete la boca y la nariz con la mascarilla, sujeta las tiras o elástico alrededor de las orejas o en la parte posterior de la cabeza y ajusta la tira rígida sobre la nariz.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951ECB-3F33-4866-95E5-68B391D4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815" y="1229037"/>
            <a:ext cx="1801712" cy="12562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23EED7-5EF5-4985-B2B6-7636B483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815" y="2838884"/>
            <a:ext cx="2186596" cy="18238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C612C7-A235-4EC9-A77B-3C75950662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67" y="5037811"/>
            <a:ext cx="2075505" cy="118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6276B2-4900-45AF-A9E0-6E67F4B7EF50}"/>
              </a:ext>
            </a:extLst>
          </p:cNvPr>
          <p:cNvSpPr txBox="1"/>
          <p:nvPr/>
        </p:nvSpPr>
        <p:spPr>
          <a:xfrm>
            <a:off x="233150" y="366596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FB69796-269F-4EA6-B717-79184B22BC4A}"/>
              </a:ext>
            </a:extLst>
          </p:cNvPr>
          <p:cNvSpPr/>
          <p:nvPr/>
        </p:nvSpPr>
        <p:spPr>
          <a:xfrm>
            <a:off x="916089" y="3906626"/>
            <a:ext cx="815507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3. Asegurarse que el lado exterior de la mascarilla queda hacia fuera.</a:t>
            </a:r>
          </a:p>
        </p:txBody>
      </p:sp>
    </p:spTree>
    <p:extLst>
      <p:ext uri="{BB962C8B-B14F-4D97-AF65-F5344CB8AC3E}">
        <p14:creationId xmlns:p14="http://schemas.microsoft.com/office/powerpoint/2010/main" val="150951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A58C9D0-054D-477F-BF7B-F7025A9415E1}"/>
              </a:ext>
            </a:extLst>
          </p:cNvPr>
          <p:cNvSpPr/>
          <p:nvPr/>
        </p:nvSpPr>
        <p:spPr>
          <a:xfrm>
            <a:off x="1134791" y="2133315"/>
            <a:ext cx="8149885" cy="83099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5. Evitar tocar la mascarilla mientras lo usas, si lo haces lávate las manos.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D5C8D37-076A-445A-BFCD-B094E6D622B7}"/>
              </a:ext>
            </a:extLst>
          </p:cNvPr>
          <p:cNvSpPr/>
          <p:nvPr/>
        </p:nvSpPr>
        <p:spPr>
          <a:xfrm>
            <a:off x="1109911" y="3961848"/>
            <a:ext cx="8656321" cy="138499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800" dirty="0"/>
              <a:t>6. Quítate la mascarilla sin tocar la parte delantera y deséchala en un recipiente cerrado. Luego lávate y desinféctate las manos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404D2F7-DAD6-4380-B016-4034947D04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232" y="2307102"/>
            <a:ext cx="1825546" cy="2518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40738C-C3E3-4330-BAFC-3F813B9F7179}"/>
              </a:ext>
            </a:extLst>
          </p:cNvPr>
          <p:cNvSpPr/>
          <p:nvPr/>
        </p:nvSpPr>
        <p:spPr>
          <a:xfrm>
            <a:off x="3444643" y="551723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2EEBD0-3256-4BCD-98E2-0BBB88B44C3C}"/>
              </a:ext>
            </a:extLst>
          </p:cNvPr>
          <p:cNvSpPr txBox="1"/>
          <p:nvPr/>
        </p:nvSpPr>
        <p:spPr>
          <a:xfrm>
            <a:off x="1133481" y="493208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2</a:t>
            </a:r>
          </a:p>
        </p:txBody>
      </p:sp>
    </p:spTree>
    <p:extLst>
      <p:ext uri="{BB962C8B-B14F-4D97-AF65-F5344CB8AC3E}">
        <p14:creationId xmlns:p14="http://schemas.microsoft.com/office/powerpoint/2010/main" val="409738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9FFE4-FCBF-4C55-933B-910BCDE1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0213"/>
            <a:ext cx="10058400" cy="1450757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Si todos usamos mascarillas evitaremos el enfermar de  COVID-19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ABAEB6-48DD-49F0-A5D2-498DFD4B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19" y="2216981"/>
            <a:ext cx="2762250" cy="1657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57C521-D588-4E47-8FA4-005F57E9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23" y="3405700"/>
            <a:ext cx="2505075" cy="182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4138E8-AEB2-473B-97F5-097485FF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994" y="4500342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2C0874-56C5-4EB5-AED4-E7536A9F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36" y="1758461"/>
            <a:ext cx="3852267" cy="46256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861972" y="3794524"/>
            <a:ext cx="15014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99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4801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3108960" y="739938"/>
            <a:ext cx="651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CALZADO DE LOS GUANTES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1106332" y="2209857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s-PE" sz="2400" dirty="0"/>
              <a:t>Lávate y desinféctate las manos antes de colocarte los guantes, según la técnica de lavado de manos.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1323208" y="3930917"/>
            <a:ext cx="4145815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s-PE" sz="3600" dirty="0"/>
              <a:t>Colócate los guantes.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C1EE9C-8097-4299-8AC0-E40C790E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669" y="2009922"/>
            <a:ext cx="2847975" cy="1600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9107BB-480C-41F4-8562-E86ADC32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52" y="3804728"/>
            <a:ext cx="3149807" cy="2096053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FAD9FCA-43C2-431A-9438-E8E67BECA6DE}"/>
              </a:ext>
            </a:extLst>
          </p:cNvPr>
          <p:cNvSpPr/>
          <p:nvPr/>
        </p:nvSpPr>
        <p:spPr>
          <a:xfrm>
            <a:off x="7385538" y="2686929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34FCEA7-9E18-4EF2-899A-9002C16FF0BC}"/>
              </a:ext>
            </a:extLst>
          </p:cNvPr>
          <p:cNvSpPr/>
          <p:nvPr/>
        </p:nvSpPr>
        <p:spPr>
          <a:xfrm>
            <a:off x="6695895" y="4346416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1106332" y="5069784"/>
            <a:ext cx="6096000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2800" dirty="0"/>
              <a:t>Lávate y desinféctate las manos con los guantes puestos.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33BA0E-2367-4838-AD3A-F2BFFE61D702}"/>
              </a:ext>
            </a:extLst>
          </p:cNvPr>
          <p:cNvSpPr txBox="1"/>
          <p:nvPr/>
        </p:nvSpPr>
        <p:spPr>
          <a:xfrm>
            <a:off x="405499" y="378014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109168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082FCBFD-AA23-45A7-A54F-27B7F01DB876}"/>
              </a:ext>
            </a:extLst>
          </p:cNvPr>
          <p:cNvSpPr txBox="1">
            <a:spLocks/>
          </p:cNvSpPr>
          <p:nvPr/>
        </p:nvSpPr>
        <p:spPr>
          <a:xfrm>
            <a:off x="936688" y="548128"/>
            <a:ext cx="10479020" cy="1095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6000" b="1" dirty="0">
                <a:solidFill>
                  <a:schemeClr val="accent5">
                    <a:lumMod val="50000"/>
                  </a:schemeClr>
                </a:solidFill>
              </a:rPr>
              <a:t>Uso correcto del EPP: GUANTES</a:t>
            </a:r>
          </a:p>
        </p:txBody>
      </p:sp>
      <p:pic>
        <p:nvPicPr>
          <p:cNvPr id="2" name="Imagen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409699"/>
            <a:ext cx="4505326" cy="4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6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</a:t>
            </a:r>
            <a:r>
              <a:rPr lang="es-PE" sz="3600" b="1" dirty="0">
                <a:solidFill>
                  <a:srgbClr val="FF0000"/>
                </a:solidFill>
              </a:rPr>
              <a:t> </a:t>
            </a:r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3793431" y="5340647"/>
            <a:ext cx="557472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Agarra el guante por el lado de la palma y a la altura de la muñeca y tira para retirarlo.</a:t>
            </a:r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7ED7510-9997-45D2-9FA0-26B73FF8C9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 bwMode="auto">
          <a:xfrm>
            <a:off x="4315947" y="1494295"/>
            <a:ext cx="4420046" cy="370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1745474"/>
            <a:ext cx="1402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1ro</a:t>
            </a:r>
          </a:p>
        </p:txBody>
      </p:sp>
    </p:spTree>
    <p:extLst>
      <p:ext uri="{BB962C8B-B14F-4D97-AF65-F5344CB8AC3E}">
        <p14:creationId xmlns:p14="http://schemas.microsoft.com/office/powerpoint/2010/main" val="98989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3084233" y="4452774"/>
            <a:ext cx="5574730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Sostén el guante ya retirado con la palma de la mano donde todavía tienes puesto el otro guante y tira para retirarlo evitando tocar el exterior del guante.</a:t>
            </a:r>
            <a:endParaRPr lang="es-PE" sz="4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4329979-FFF9-438E-AB38-3C4AC8A114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324" b="26103"/>
          <a:stretch/>
        </p:blipFill>
        <p:spPr bwMode="auto">
          <a:xfrm>
            <a:off x="4108113" y="1190170"/>
            <a:ext cx="3526971" cy="32626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418598" y="1935182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2do</a:t>
            </a:r>
          </a:p>
        </p:txBody>
      </p:sp>
    </p:spTree>
    <p:extLst>
      <p:ext uri="{BB962C8B-B14F-4D97-AF65-F5344CB8AC3E}">
        <p14:creationId xmlns:p14="http://schemas.microsoft.com/office/powerpoint/2010/main" val="26034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3219691" y="5270318"/>
            <a:ext cx="557472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Desecha los guantes en un contenedor para residuos con riesgo biológico. </a:t>
            </a:r>
            <a:endParaRPr lang="es-PE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E4F3A4-5638-4213-B81A-2BA7A4CF4F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7226" b="31234"/>
          <a:stretch/>
        </p:blipFill>
        <p:spPr bwMode="auto">
          <a:xfrm>
            <a:off x="3858941" y="1321541"/>
            <a:ext cx="4296229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051593" y="1971071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3ro</a:t>
            </a:r>
          </a:p>
        </p:txBody>
      </p:sp>
    </p:spTree>
    <p:extLst>
      <p:ext uri="{BB962C8B-B14F-4D97-AF65-F5344CB8AC3E}">
        <p14:creationId xmlns:p14="http://schemas.microsoft.com/office/powerpoint/2010/main" val="37478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77" y="2413630"/>
            <a:ext cx="31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INSTALACIONES Y SERVICIOS/RECEPCIÓN</a:t>
            </a:r>
            <a:endParaRPr lang="en-U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MEDIDAS PREVENTIVAS SANITARIAS</a:t>
            </a:r>
          </a:p>
        </p:txBody>
      </p:sp>
      <p:pic>
        <p:nvPicPr>
          <p:cNvPr id="7" name="Imagen 6" descr="Así serán los hoteles tras el Covid-19: felpudos con lejía y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" y="3335917"/>
            <a:ext cx="2505729" cy="230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564640" y="2552129"/>
            <a:ext cx="324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SERVICIOS/SALON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686815" y="269062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latin typeface="Calibri-Bold"/>
              </a:rPr>
              <a:t>Higiene y Saneamiento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81" y="3313681"/>
            <a:ext cx="2619375" cy="230711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754498" y="2617654"/>
            <a:ext cx="30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libri-Bold"/>
              </a:rPr>
              <a:t> Equipos de Protección Personal</a:t>
            </a:r>
            <a:endParaRPr lang="es-PE" dirty="0"/>
          </a:p>
        </p:txBody>
      </p:sp>
      <p:pic>
        <p:nvPicPr>
          <p:cNvPr id="11" name="Imagen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29179" r="48142" b="43212"/>
          <a:stretch/>
        </p:blipFill>
        <p:spPr bwMode="auto">
          <a:xfrm>
            <a:off x="3087350" y="3263985"/>
            <a:ext cx="2399050" cy="232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5"/>
          <a:srcRect l="35101" t="34825" r="34560" b="30977"/>
          <a:stretch/>
        </p:blipFill>
        <p:spPr bwMode="auto">
          <a:xfrm>
            <a:off x="9073968" y="3335916"/>
            <a:ext cx="2365896" cy="2253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339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65272" y="198460"/>
            <a:ext cx="5333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Distanciamiento físico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5864919"/>
            <a:ext cx="121919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6170" y="1501056"/>
            <a:ext cx="70429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Trabajar desde la casa si es posible.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Reunirse mediante videoconferencias o conferencias telefónicas.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Evitar las zonas de mucho tráfico o áreas compartidas como cafeterías o salas de descanso.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Asegurarse de que las áreas de contacto frecuente se mantengan limpias. Prestar atención a los artículos de uso frecuente, como teléfonos y teclados.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Limitar las reuniones a 10 personas o menos.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Cuando estés fuera, no toques las superficies que suelen tocar los demás. Lávate las manos nada más al llegar a tu casa.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Mantener las distancias con el resto de gente cuando vayas a comprar productos básicos o haz el pedido por internet.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Evitar el transporte público, ve a trabajar en bici o a pie.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 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Seguir las pautas del Gobierno para los lugares de trabajo.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4800" y="4098668"/>
            <a:ext cx="3548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Cuando una persona que tiene el virus tose o estornuda,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respiratorias pueden aterrizar en la boca o en la nariz de las personas que están cerca.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de un estornudo pueden viajar hasta 1.5 metros de distancia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93956" y="1262849"/>
            <a:ext cx="3152381" cy="2819048"/>
            <a:chOff x="701343" y="1052536"/>
            <a:chExt cx="3152381" cy="281904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377440" y="1674946"/>
              <a:ext cx="993622" cy="276999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9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027520" y="996965"/>
            <a:ext cx="76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>
                <a:solidFill>
                  <a:srgbClr val="0070C0"/>
                </a:solidFill>
              </a:rPr>
              <a:t>Por eso se recomienda:</a:t>
            </a:r>
          </a:p>
        </p:txBody>
      </p:sp>
    </p:spTree>
    <p:extLst>
      <p:ext uri="{BB962C8B-B14F-4D97-AF65-F5344CB8AC3E}">
        <p14:creationId xmlns:p14="http://schemas.microsoft.com/office/powerpoint/2010/main" val="1066733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729517" y="443027"/>
            <a:ext cx="594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accent5">
                    <a:lumMod val="50000"/>
                  </a:schemeClr>
                </a:solidFill>
              </a:rPr>
              <a:t>Distanciamiento físico en el trabajo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9517" y="1889577"/>
            <a:ext cx="5728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333333"/>
                </a:solidFill>
                <a:latin typeface="Open Sans"/>
              </a:rPr>
              <a:t>Significa mantener distancia o espacio entre las personas para ayudar a prevenir la propagación de la enfermedad.</a:t>
            </a:r>
            <a:endParaRPr lang="es-PE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44308"/>
          <a:stretch/>
        </p:blipFill>
        <p:spPr>
          <a:xfrm>
            <a:off x="7408653" y="1039905"/>
            <a:ext cx="4523370" cy="50229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65272" y="3683447"/>
            <a:ext cx="6082833" cy="1940170"/>
            <a:chOff x="551049" y="3187122"/>
            <a:chExt cx="6579643" cy="2159636"/>
          </a:xfrm>
        </p:grpSpPr>
        <p:sp>
          <p:nvSpPr>
            <p:cNvPr id="8" name="Rectángulo 7"/>
            <p:cNvSpPr/>
            <p:nvPr/>
          </p:nvSpPr>
          <p:spPr>
            <a:xfrm>
              <a:off x="2700207" y="3880639"/>
              <a:ext cx="2148301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Open Sans"/>
                </a:rPr>
                <a:t>1.5 METRO</a:t>
              </a:r>
              <a:endParaRPr lang="es-PE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046117" y="3187122"/>
              <a:ext cx="2084575" cy="2153499"/>
              <a:chOff x="7812460" y="2219884"/>
              <a:chExt cx="2801752" cy="2801752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6" name="Elipse 5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51049" y="3193259"/>
              <a:ext cx="2084575" cy="2153499"/>
              <a:chOff x="7812460" y="2219884"/>
              <a:chExt cx="2801752" cy="2801752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22" name="Elipse 21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672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E52EBEA-7DB3-4FD2-9F1B-ED693EFCFD5F}"/>
              </a:ext>
            </a:extLst>
          </p:cNvPr>
          <p:cNvSpPr txBox="1"/>
          <p:nvPr/>
        </p:nvSpPr>
        <p:spPr>
          <a:xfrm>
            <a:off x="4831461" y="1766431"/>
            <a:ext cx="71155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el control sanitario. En el control de la temperatura, a la entrada y salida de lugar de trabajo.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FFCA6C-39A5-4769-8A33-9F98F9B14F2F}"/>
              </a:ext>
            </a:extLst>
          </p:cNvPr>
          <p:cNvSpPr txBox="1"/>
          <p:nvPr/>
        </p:nvSpPr>
        <p:spPr>
          <a:xfrm>
            <a:off x="465273" y="270138"/>
            <a:ext cx="1148170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En qué momentos debo conservar la distancia física: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F27DEA0-0AA3-4BBD-AD4A-7E93EC44B24A}"/>
              </a:ext>
            </a:extLst>
          </p:cNvPr>
          <p:cNvSpPr/>
          <p:nvPr/>
        </p:nvSpPr>
        <p:spPr>
          <a:xfrm>
            <a:off x="7423162" y="832697"/>
            <a:ext cx="1173990" cy="9337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0815" y="4763834"/>
            <a:ext cx="421325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3747" y="3288215"/>
            <a:ext cx="711551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las labores diarias, con los compañeros.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1462" y="4261288"/>
            <a:ext cx="7115514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El personal de atención en salón debe verificar que los huéspedes respeten las medidas de distanciamiento social al ingreso, durante el servicio y a la salida del salón</a:t>
            </a:r>
            <a:endParaRPr lang="es-PE" sz="2400" dirty="0"/>
          </a:p>
        </p:txBody>
      </p:sp>
      <p:pic>
        <p:nvPicPr>
          <p:cNvPr id="10" name="Imagen 9" descr="Qué es el protocolo COVID Free y por qué nos interesa a lo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" y="1486322"/>
            <a:ext cx="3608064" cy="258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9652"/>
            <a:ext cx="10058400" cy="86428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INSTALACIONES Y SERVICIOS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00519" y="924278"/>
            <a:ext cx="9851922" cy="5345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o punto de desinfección (preferentemente al ingreso): 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-Lavadero de manos o alcohol gel o alcohol 70°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-Pediluvio 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-Instructivos de lavado de manos.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desinfectantes de manos en puntos estratégicos del alojamiento en buenas condiciones de higiene y operatividad.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para la recepción de productos e insumos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vestidores y baños exclusivos del personal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lavaderos exclusivos para la limpieza y desinfección de las herramientas de limpieza u otros materiales.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Contar con almacén exclusivo para insumos y materiales de limpieza.</a:t>
            </a:r>
            <a:endParaRPr lang="es-PE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144" y="281357"/>
            <a:ext cx="10058400" cy="83702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USO DE SALÓN - RECEPCIÓN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59229" y="1793630"/>
            <a:ext cx="1070133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servicio de salón debe ser de uso exclusivo para los huéspedes.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salón debe utilizar en todo momento los EPP.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La desinfección de las superficies inertes como estaciones de servicios,   mesa, silla y los  elementos de aislamiento que se consideren, serán realizados por el personal de manera inmediata a la salida de cada huésped.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atención en salón debe verificar que los huéspedes respeten las      medidas de distanciamiento físico (1.5 </a:t>
            </a:r>
            <a:r>
              <a:rPr lang="es-MX" sz="2400" dirty="0" err="1"/>
              <a:t>mt</a:t>
            </a:r>
            <a:r>
              <a:rPr lang="es-MX" sz="2400" dirty="0"/>
              <a:t>.) al ingreso, durante el servicio y a la salida del salón.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Para el caso de situaciones especiales como la atención a niños, adultos mayores o personas con habilidades diferentes, el huésped debe realizar la atención   directa de los mismos con la asistencia del personal de servicio.</a:t>
            </a:r>
          </a:p>
          <a:p>
            <a:pPr marL="442913" indent="-442913" algn="just"/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1383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46221"/>
            <a:ext cx="10058400" cy="97770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HIGIENE Y SANEAMIENTO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0574" y="1910060"/>
            <a:ext cx="1082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MX" dirty="0">
              <a:latin typeface="Calibri" panose="020F0502020204030204" pitchFamily="34" charset="0"/>
            </a:endParaRPr>
          </a:p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1097280" y="1779687"/>
            <a:ext cx="107470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Elaborar e implementar un cronograma con la frecuencia necesaria de desinfección, desinsectación y desratización, y ejecutar dichas actividades por un personal competente.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 personal al ingresar, desinfectar el calzado, lavar las manos, cambiar los EPP y colocar la ropa de trabajo; durante el trabajo, respetar el distanciamiento social.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Todos los procedimientos de limpieza y desinfección de los ambientes, áreas y equipos del hotel, deben ser realizados usando los métodos y materiales más adecuados.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Implementar contenedores de residuos sólidos con las respectivas bolsas y tapas </a:t>
            </a:r>
            <a:r>
              <a:rPr lang="pt-BR" sz="2300" dirty="0"/>
              <a:t>(preferentemente en vai ven o a pedal).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La higiene del personal y personas externas deben ser realizadas de acuerdo a los </a:t>
            </a:r>
            <a:r>
              <a:rPr lang="es-PE" sz="2300" dirty="0"/>
              <a:t>lineamientos de los hoteles.</a:t>
            </a:r>
          </a:p>
        </p:txBody>
      </p:sp>
    </p:spTree>
    <p:extLst>
      <p:ext uri="{BB962C8B-B14F-4D97-AF65-F5344CB8AC3E}">
        <p14:creationId xmlns:p14="http://schemas.microsoft.com/office/powerpoint/2010/main" val="123260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97280" y="1938367"/>
            <a:ext cx="102469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Todo el personal administrativo y operativo (interno y externo) hará uso de los equipos de protección personal, de acuerdo al grado de riesgo que implica su actividad.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Los EPP deben ser entregados al personal al inicio de la jornada por el jefe inmediato u otro responsable de esta función. Si presenta algún deterioro por la naturaleza de la actividad, comunicará para el recambio por uno nuevo.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La designación de los EPP estará establecida de acuerdo a los lineamientos de la Resolución Ministerial N° 448-2020/MINSA, “Lineamientos para la vigilancia, prevención y control de los trabajadores con riesgo de exposición a COVID-19”.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8665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24338"/>
            <a:ext cx="10058400" cy="87534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</a:t>
            </a:r>
          </a:p>
        </p:txBody>
      </p:sp>
      <p:pic>
        <p:nvPicPr>
          <p:cNvPr id="1032" name="Picture 8" descr="Lineamientos para la Vigilancia, Prevención y Control de la salud de los  trabajadores con riesgo de exposición a COVID-19">
            <a:extLst>
              <a:ext uri="{FF2B5EF4-FFF2-40B4-BE49-F238E27FC236}">
                <a16:creationId xmlns:a16="http://schemas.microsoft.com/office/drawing/2014/main" id="{6017BD6D-1EE4-4424-AFEF-1B278D9A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27274"/>
            <a:ext cx="11029950" cy="40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293781"/>
            <a:ext cx="8665698" cy="849844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¿Por qué tenemos que cambiar?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F978CF-01EB-4C3D-9C89-B176DA52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470" y="3393"/>
            <a:ext cx="3079530" cy="18245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8DD9C7-0A09-478A-8E34-CC189227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0" y="1632300"/>
            <a:ext cx="7146387" cy="46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2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1649</Words>
  <Application>Microsoft Office PowerPoint</Application>
  <PresentationFormat>Panorámica</PresentationFormat>
  <Paragraphs>154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Bahnschrift SemiBold SemiConden</vt:lpstr>
      <vt:lpstr>Bahnschrift SemiCondensed</vt:lpstr>
      <vt:lpstr>Calibri</vt:lpstr>
      <vt:lpstr>Calibri Light</vt:lpstr>
      <vt:lpstr>Calibri-Bold</vt:lpstr>
      <vt:lpstr>Ebrima</vt:lpstr>
      <vt:lpstr>Open Sans</vt:lpstr>
      <vt:lpstr>Wingdings</vt:lpstr>
      <vt:lpstr>Retrospección</vt:lpstr>
      <vt:lpstr> Equipos de protección personal según  el protocolo para Hospedajes</vt:lpstr>
      <vt:lpstr>OBJETIVOS DEL PROTOCOLO</vt:lpstr>
      <vt:lpstr>MEDIDAS PREVENTIVAS SANITARIAS</vt:lpstr>
      <vt:lpstr>INSTALACIONES Y SERVICIOS</vt:lpstr>
      <vt:lpstr>USO DE SALÓN - RECEPCIÓN</vt:lpstr>
      <vt:lpstr>HIGIENE Y SANEAMIENTO</vt:lpstr>
      <vt:lpstr>EQUIPOS DE PROTECCIÓN</vt:lpstr>
      <vt:lpstr>EQUIPOS DE PROTECCIÓN</vt:lpstr>
      <vt:lpstr>¿Por qué tenemos que cambiar?</vt:lpstr>
      <vt:lpstr>¿Qué gano con el cambio?</vt:lpstr>
      <vt:lpstr>Actitud positiva frente a la Pandemia del COVID-19</vt:lpstr>
      <vt:lpstr>¿Qué tenemos que hacer ?</vt:lpstr>
      <vt:lpstr>Uso del equipo de protección personal- EPP</vt:lpstr>
      <vt:lpstr>Presentación de PowerPoint</vt:lpstr>
      <vt:lpstr>Presentación de PowerPoint</vt:lpstr>
      <vt:lpstr>Presentación de PowerPoint</vt:lpstr>
      <vt:lpstr>En que momentos usar el EPP</vt:lpstr>
      <vt:lpstr>Presentación de PowerPoint</vt:lpstr>
      <vt:lpstr>Presentación de PowerPoint</vt:lpstr>
      <vt:lpstr>Presentación de PowerPoint</vt:lpstr>
      <vt:lpstr>Uso correcto del EPP</vt:lpstr>
      <vt:lpstr>Presentación de PowerPoint</vt:lpstr>
      <vt:lpstr>Presentación de PowerPoint</vt:lpstr>
      <vt:lpstr>Si todos usamos mascarillas evitaremos el enfermar de 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Johnny Edward Balarezo Reyes</cp:lastModifiedBy>
  <cp:revision>324</cp:revision>
  <dcterms:created xsi:type="dcterms:W3CDTF">2020-05-19T16:13:03Z</dcterms:created>
  <dcterms:modified xsi:type="dcterms:W3CDTF">2020-10-07T12:30:24Z</dcterms:modified>
</cp:coreProperties>
</file>