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9" r:id="rId2"/>
    <p:sldMasterId id="2147483676" r:id="rId3"/>
    <p:sldMasterId id="2147483683" r:id="rId4"/>
    <p:sldMasterId id="2147483690" r:id="rId5"/>
    <p:sldMasterId id="2147483697" r:id="rId6"/>
  </p:sldMasterIdLst>
  <p:notesMasterIdLst>
    <p:notesMasterId r:id="rId28"/>
  </p:notesMasterIdLst>
  <p:sldIdLst>
    <p:sldId id="264" r:id="rId7"/>
    <p:sldId id="266" r:id="rId8"/>
    <p:sldId id="267" r:id="rId9"/>
    <p:sldId id="276" r:id="rId10"/>
    <p:sldId id="277" r:id="rId11"/>
    <p:sldId id="278" r:id="rId12"/>
    <p:sldId id="279" r:id="rId13"/>
    <p:sldId id="280" r:id="rId14"/>
    <p:sldId id="282" r:id="rId15"/>
    <p:sldId id="284" r:id="rId16"/>
    <p:sldId id="285" r:id="rId17"/>
    <p:sldId id="286" r:id="rId18"/>
    <p:sldId id="268" r:id="rId19"/>
    <p:sldId id="292" r:id="rId20"/>
    <p:sldId id="291" r:id="rId21"/>
    <p:sldId id="296" r:id="rId22"/>
    <p:sldId id="269" r:id="rId23"/>
    <p:sldId id="294" r:id="rId24"/>
    <p:sldId id="293" r:id="rId25"/>
    <p:sldId id="289" r:id="rId26"/>
    <p:sldId id="290" r:id="rId27"/>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68" d="100"/>
          <a:sy n="68" d="100"/>
        </p:scale>
        <p:origin x="804"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121F4-BB25-4AF6-9D0A-C01BF4F976F9}"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PE"/>
        </a:p>
      </dgm:t>
    </dgm:pt>
    <dgm:pt modelId="{829A8A8D-5B74-4DCB-9909-897DBE1CDDC8}">
      <dgm:prSet phldrT="[Texto]"/>
      <dgm:spPr/>
      <dgm:t>
        <a:bodyPr/>
        <a:lstStyle/>
        <a:p>
          <a:r>
            <a:rPr lang="es-MX" dirty="0"/>
            <a:t>Limpieza y desinfección de centros de trabajo</a:t>
          </a:r>
          <a:endParaRPr lang="es-PE" dirty="0"/>
        </a:p>
      </dgm:t>
    </dgm:pt>
    <dgm:pt modelId="{B135F095-8FE9-4E28-A9AA-101322920DBA}" type="parTrans" cxnId="{E981CCF2-83E2-4124-B71A-D9477E7B8C61}">
      <dgm:prSet/>
      <dgm:spPr/>
      <dgm:t>
        <a:bodyPr/>
        <a:lstStyle/>
        <a:p>
          <a:endParaRPr lang="es-PE"/>
        </a:p>
      </dgm:t>
    </dgm:pt>
    <dgm:pt modelId="{3AD39361-BDED-4AB7-A72E-97B72B22715B}" type="sibTrans" cxnId="{E981CCF2-83E2-4124-B71A-D9477E7B8C61}">
      <dgm:prSet/>
      <dgm:spPr/>
      <dgm:t>
        <a:bodyPr/>
        <a:lstStyle/>
        <a:p>
          <a:endParaRPr lang="es-PE"/>
        </a:p>
      </dgm:t>
    </dgm:pt>
    <dgm:pt modelId="{06C7B719-A943-44F7-A136-3C962A7CD1CD}">
      <dgm:prSet phldrT="[Texto]"/>
      <dgm:spPr/>
      <dgm:t>
        <a:bodyPr/>
        <a:lstStyle/>
        <a:p>
          <a:r>
            <a:rPr lang="es-MX" dirty="0"/>
            <a:t>Evaluación de la condición de salud del trabajador previo al regreso o reincorporación al centro de trabajo</a:t>
          </a:r>
          <a:endParaRPr lang="es-PE" dirty="0"/>
        </a:p>
      </dgm:t>
    </dgm:pt>
    <dgm:pt modelId="{DF095A84-60F1-4B7A-9D86-216B7515FE1B}" type="parTrans" cxnId="{A318C3CE-CA18-4B59-A8EA-2CA4B2F221A8}">
      <dgm:prSet/>
      <dgm:spPr/>
      <dgm:t>
        <a:bodyPr/>
        <a:lstStyle/>
        <a:p>
          <a:endParaRPr lang="es-PE"/>
        </a:p>
      </dgm:t>
    </dgm:pt>
    <dgm:pt modelId="{59D73426-212D-4E37-8FF9-3B88D3EC7D53}" type="sibTrans" cxnId="{A318C3CE-CA18-4B59-A8EA-2CA4B2F221A8}">
      <dgm:prSet/>
      <dgm:spPr/>
      <dgm:t>
        <a:bodyPr/>
        <a:lstStyle/>
        <a:p>
          <a:endParaRPr lang="es-PE"/>
        </a:p>
      </dgm:t>
    </dgm:pt>
    <dgm:pt modelId="{546791B8-21A9-4A13-A5FD-18501DA9EA45}">
      <dgm:prSet phldrT="[Texto]"/>
      <dgm:spPr/>
      <dgm:t>
        <a:bodyPr/>
        <a:lstStyle/>
        <a:p>
          <a:r>
            <a:rPr lang="es-MX" dirty="0"/>
            <a:t>Lavado y desinfección de manos</a:t>
          </a:r>
          <a:endParaRPr lang="es-PE" dirty="0"/>
        </a:p>
      </dgm:t>
    </dgm:pt>
    <dgm:pt modelId="{F5D24018-3D6D-4989-B23B-237A115388E6}" type="parTrans" cxnId="{C096C762-9D12-4EE1-ABCB-30BD5B27DC16}">
      <dgm:prSet/>
      <dgm:spPr/>
      <dgm:t>
        <a:bodyPr/>
        <a:lstStyle/>
        <a:p>
          <a:endParaRPr lang="es-PE"/>
        </a:p>
      </dgm:t>
    </dgm:pt>
    <dgm:pt modelId="{0B22E2B0-5E3B-4685-BEB8-BA2F3041B134}" type="sibTrans" cxnId="{C096C762-9D12-4EE1-ABCB-30BD5B27DC16}">
      <dgm:prSet/>
      <dgm:spPr/>
      <dgm:t>
        <a:bodyPr/>
        <a:lstStyle/>
        <a:p>
          <a:endParaRPr lang="es-PE"/>
        </a:p>
      </dgm:t>
    </dgm:pt>
    <dgm:pt modelId="{683A061B-F470-4B19-8AC8-4EFC1DA77B60}">
      <dgm:prSet phldrT="[Texto]"/>
      <dgm:spPr/>
      <dgm:t>
        <a:bodyPr/>
        <a:lstStyle/>
        <a:p>
          <a:r>
            <a:rPr lang="es-MX" dirty="0"/>
            <a:t>Sensibilización de la prevención del contagio en el centro de trabajo</a:t>
          </a:r>
          <a:endParaRPr lang="es-PE" dirty="0"/>
        </a:p>
      </dgm:t>
    </dgm:pt>
    <dgm:pt modelId="{7C86F7F2-4045-47DC-95F5-91FFC9D94DB7}" type="parTrans" cxnId="{DBCC6805-7328-4AE9-9D07-E060501C0B0E}">
      <dgm:prSet/>
      <dgm:spPr/>
      <dgm:t>
        <a:bodyPr/>
        <a:lstStyle/>
        <a:p>
          <a:endParaRPr lang="es-PE"/>
        </a:p>
      </dgm:t>
    </dgm:pt>
    <dgm:pt modelId="{EC526FDE-6179-4198-AD41-FF8B8584B197}" type="sibTrans" cxnId="{DBCC6805-7328-4AE9-9D07-E060501C0B0E}">
      <dgm:prSet/>
      <dgm:spPr/>
      <dgm:t>
        <a:bodyPr/>
        <a:lstStyle/>
        <a:p>
          <a:endParaRPr lang="es-PE"/>
        </a:p>
      </dgm:t>
    </dgm:pt>
    <dgm:pt modelId="{B66E9E84-9DAD-4070-99AD-D20982DCFAB8}">
      <dgm:prSet phldrT="[Texto]"/>
      <dgm:spPr/>
      <dgm:t>
        <a:bodyPr/>
        <a:lstStyle/>
        <a:p>
          <a:r>
            <a:rPr lang="es-MX" dirty="0"/>
            <a:t>Medidas preventivas de aplicación colectiva</a:t>
          </a:r>
          <a:endParaRPr lang="es-PE" dirty="0"/>
        </a:p>
      </dgm:t>
    </dgm:pt>
    <dgm:pt modelId="{8027220E-BA45-4B0B-9262-0C1D7F235EDC}" type="parTrans" cxnId="{83EAD396-0A61-43F2-AF23-18E4FA2EBDBE}">
      <dgm:prSet/>
      <dgm:spPr/>
      <dgm:t>
        <a:bodyPr/>
        <a:lstStyle/>
        <a:p>
          <a:endParaRPr lang="es-PE"/>
        </a:p>
      </dgm:t>
    </dgm:pt>
    <dgm:pt modelId="{E984E983-58FF-4D9B-B6A6-26C67DE7950B}" type="sibTrans" cxnId="{83EAD396-0A61-43F2-AF23-18E4FA2EBDBE}">
      <dgm:prSet/>
      <dgm:spPr/>
      <dgm:t>
        <a:bodyPr/>
        <a:lstStyle/>
        <a:p>
          <a:endParaRPr lang="es-PE"/>
        </a:p>
      </dgm:t>
    </dgm:pt>
    <dgm:pt modelId="{964D0314-4609-4769-B413-E53CC5C2D2C5}">
      <dgm:prSet phldrT="[Texto]"/>
      <dgm:spPr/>
      <dgm:t>
        <a:bodyPr/>
        <a:lstStyle/>
        <a:p>
          <a:r>
            <a:rPr lang="es-MX" dirty="0"/>
            <a:t>Medidas de protección personal</a:t>
          </a:r>
          <a:endParaRPr lang="es-PE" dirty="0"/>
        </a:p>
      </dgm:t>
    </dgm:pt>
    <dgm:pt modelId="{DF730E51-15E4-45E9-816E-02341DA06DFA}" type="parTrans" cxnId="{33CD92E5-558E-4471-AF98-6DC2AB08816C}">
      <dgm:prSet/>
      <dgm:spPr/>
      <dgm:t>
        <a:bodyPr/>
        <a:lstStyle/>
        <a:p>
          <a:endParaRPr lang="es-PE"/>
        </a:p>
      </dgm:t>
    </dgm:pt>
    <dgm:pt modelId="{9A911970-60B9-489E-B878-D25E5D223241}" type="sibTrans" cxnId="{33CD92E5-558E-4471-AF98-6DC2AB08816C}">
      <dgm:prSet/>
      <dgm:spPr/>
      <dgm:t>
        <a:bodyPr/>
        <a:lstStyle/>
        <a:p>
          <a:endParaRPr lang="es-PE"/>
        </a:p>
      </dgm:t>
    </dgm:pt>
    <dgm:pt modelId="{C8E65966-6794-4F3E-AC42-959021888C5F}">
      <dgm:prSet phldrT="[Texto]"/>
      <dgm:spPr/>
      <dgm:t>
        <a:bodyPr/>
        <a:lstStyle/>
        <a:p>
          <a:r>
            <a:rPr lang="es-MX" dirty="0"/>
            <a:t>Vigilancia de salud del trabajador en el contexto de la COVID 19</a:t>
          </a:r>
          <a:endParaRPr lang="es-PE" dirty="0"/>
        </a:p>
      </dgm:t>
    </dgm:pt>
    <dgm:pt modelId="{0ECA7052-0282-482C-80A1-F6DEC4866937}" type="parTrans" cxnId="{7DC8D086-5A2F-458D-AA0C-208147F994A4}">
      <dgm:prSet/>
      <dgm:spPr/>
      <dgm:t>
        <a:bodyPr/>
        <a:lstStyle/>
        <a:p>
          <a:endParaRPr lang="es-PE"/>
        </a:p>
      </dgm:t>
    </dgm:pt>
    <dgm:pt modelId="{C3EF4745-D486-4506-AEE8-EDE3FDEEE532}" type="sibTrans" cxnId="{7DC8D086-5A2F-458D-AA0C-208147F994A4}">
      <dgm:prSet/>
      <dgm:spPr/>
      <dgm:t>
        <a:bodyPr/>
        <a:lstStyle/>
        <a:p>
          <a:endParaRPr lang="es-PE"/>
        </a:p>
      </dgm:t>
    </dgm:pt>
    <dgm:pt modelId="{93287080-829D-42D5-89DB-3C26DACA0CC7}" type="pres">
      <dgm:prSet presAssocID="{AA8121F4-BB25-4AF6-9D0A-C01BF4F976F9}" presName="Name0" presStyleCnt="0">
        <dgm:presLayoutVars>
          <dgm:chMax val="7"/>
          <dgm:chPref val="7"/>
          <dgm:dir/>
        </dgm:presLayoutVars>
      </dgm:prSet>
      <dgm:spPr/>
    </dgm:pt>
    <dgm:pt modelId="{F83FD88E-51BD-4BD0-8DB6-33B34891B99E}" type="pres">
      <dgm:prSet presAssocID="{AA8121F4-BB25-4AF6-9D0A-C01BF4F976F9}" presName="Name1" presStyleCnt="0"/>
      <dgm:spPr/>
    </dgm:pt>
    <dgm:pt modelId="{9ACEE1E8-D560-4A7E-B155-3E15BF7FC703}" type="pres">
      <dgm:prSet presAssocID="{AA8121F4-BB25-4AF6-9D0A-C01BF4F976F9}" presName="cycle" presStyleCnt="0"/>
      <dgm:spPr/>
    </dgm:pt>
    <dgm:pt modelId="{BCE83F3C-E7FD-4160-B0E3-FD0A533653FD}" type="pres">
      <dgm:prSet presAssocID="{AA8121F4-BB25-4AF6-9D0A-C01BF4F976F9}" presName="srcNode" presStyleLbl="node1" presStyleIdx="0" presStyleCnt="7"/>
      <dgm:spPr/>
    </dgm:pt>
    <dgm:pt modelId="{E4DC30A0-90C5-4517-A940-3CD6E783E9C4}" type="pres">
      <dgm:prSet presAssocID="{AA8121F4-BB25-4AF6-9D0A-C01BF4F976F9}" presName="conn" presStyleLbl="parChTrans1D2" presStyleIdx="0" presStyleCnt="1"/>
      <dgm:spPr/>
    </dgm:pt>
    <dgm:pt modelId="{C78FC166-5F9E-40A6-9D31-47340CE0AC3B}" type="pres">
      <dgm:prSet presAssocID="{AA8121F4-BB25-4AF6-9D0A-C01BF4F976F9}" presName="extraNode" presStyleLbl="node1" presStyleIdx="0" presStyleCnt="7"/>
      <dgm:spPr/>
    </dgm:pt>
    <dgm:pt modelId="{853F13A2-4FCB-45C6-B1BD-759B6BA2D10B}" type="pres">
      <dgm:prSet presAssocID="{AA8121F4-BB25-4AF6-9D0A-C01BF4F976F9}" presName="dstNode" presStyleLbl="node1" presStyleIdx="0" presStyleCnt="7"/>
      <dgm:spPr/>
    </dgm:pt>
    <dgm:pt modelId="{422506CE-2700-48EE-8103-4809FA1AAD4C}" type="pres">
      <dgm:prSet presAssocID="{829A8A8D-5B74-4DCB-9909-897DBE1CDDC8}" presName="text_1" presStyleLbl="node1" presStyleIdx="0" presStyleCnt="7">
        <dgm:presLayoutVars>
          <dgm:bulletEnabled val="1"/>
        </dgm:presLayoutVars>
      </dgm:prSet>
      <dgm:spPr/>
    </dgm:pt>
    <dgm:pt modelId="{E4A8F346-FBB9-4054-A7C7-F8FEA8F99AE2}" type="pres">
      <dgm:prSet presAssocID="{829A8A8D-5B74-4DCB-9909-897DBE1CDDC8}" presName="accent_1" presStyleCnt="0"/>
      <dgm:spPr/>
    </dgm:pt>
    <dgm:pt modelId="{BF27FF6A-8A7A-4389-AFF9-FCAEFCC28C4F}" type="pres">
      <dgm:prSet presAssocID="{829A8A8D-5B74-4DCB-9909-897DBE1CDDC8}" presName="accentRepeatNode" presStyleLbl="solidFgAcc1" presStyleIdx="0" presStyleCnt="7"/>
      <dgm:spPr/>
    </dgm:pt>
    <dgm:pt modelId="{AF4EA183-46A7-4E36-A806-9004B127067B}" type="pres">
      <dgm:prSet presAssocID="{06C7B719-A943-44F7-A136-3C962A7CD1CD}" presName="text_2" presStyleLbl="node1" presStyleIdx="1" presStyleCnt="7">
        <dgm:presLayoutVars>
          <dgm:bulletEnabled val="1"/>
        </dgm:presLayoutVars>
      </dgm:prSet>
      <dgm:spPr/>
    </dgm:pt>
    <dgm:pt modelId="{1548621E-03B7-41F4-BB5D-FF5F43DD1BFB}" type="pres">
      <dgm:prSet presAssocID="{06C7B719-A943-44F7-A136-3C962A7CD1CD}" presName="accent_2" presStyleCnt="0"/>
      <dgm:spPr/>
    </dgm:pt>
    <dgm:pt modelId="{0C07468C-89FD-4317-8CE8-098C2C3214A5}" type="pres">
      <dgm:prSet presAssocID="{06C7B719-A943-44F7-A136-3C962A7CD1CD}" presName="accentRepeatNode" presStyleLbl="solidFgAcc1" presStyleIdx="1" presStyleCnt="7"/>
      <dgm:spPr/>
    </dgm:pt>
    <dgm:pt modelId="{747E8B8B-C3AD-4E01-8ED5-C5F710B8FA5E}" type="pres">
      <dgm:prSet presAssocID="{546791B8-21A9-4A13-A5FD-18501DA9EA45}" presName="text_3" presStyleLbl="node1" presStyleIdx="2" presStyleCnt="7">
        <dgm:presLayoutVars>
          <dgm:bulletEnabled val="1"/>
        </dgm:presLayoutVars>
      </dgm:prSet>
      <dgm:spPr/>
    </dgm:pt>
    <dgm:pt modelId="{3F22550C-9875-423D-AEC3-382C0CC5E166}" type="pres">
      <dgm:prSet presAssocID="{546791B8-21A9-4A13-A5FD-18501DA9EA45}" presName="accent_3" presStyleCnt="0"/>
      <dgm:spPr/>
    </dgm:pt>
    <dgm:pt modelId="{99B26255-4F7A-41B1-BBA2-8E4CE5E5D367}" type="pres">
      <dgm:prSet presAssocID="{546791B8-21A9-4A13-A5FD-18501DA9EA45}" presName="accentRepeatNode" presStyleLbl="solidFgAcc1" presStyleIdx="2" presStyleCnt="7"/>
      <dgm:spPr/>
    </dgm:pt>
    <dgm:pt modelId="{611D432A-9AB0-4FCF-A12F-14B2AACC5D82}" type="pres">
      <dgm:prSet presAssocID="{683A061B-F470-4B19-8AC8-4EFC1DA77B60}" presName="text_4" presStyleLbl="node1" presStyleIdx="3" presStyleCnt="7">
        <dgm:presLayoutVars>
          <dgm:bulletEnabled val="1"/>
        </dgm:presLayoutVars>
      </dgm:prSet>
      <dgm:spPr/>
    </dgm:pt>
    <dgm:pt modelId="{181BD422-15E7-485E-A947-DE1D06E842EC}" type="pres">
      <dgm:prSet presAssocID="{683A061B-F470-4B19-8AC8-4EFC1DA77B60}" presName="accent_4" presStyleCnt="0"/>
      <dgm:spPr/>
    </dgm:pt>
    <dgm:pt modelId="{4759D54F-C1C5-4FBE-BA21-40F5851FA877}" type="pres">
      <dgm:prSet presAssocID="{683A061B-F470-4B19-8AC8-4EFC1DA77B60}" presName="accentRepeatNode" presStyleLbl="solidFgAcc1" presStyleIdx="3" presStyleCnt="7"/>
      <dgm:spPr/>
    </dgm:pt>
    <dgm:pt modelId="{BE488619-A160-4CAC-BB99-D6BC35593526}" type="pres">
      <dgm:prSet presAssocID="{B66E9E84-9DAD-4070-99AD-D20982DCFAB8}" presName="text_5" presStyleLbl="node1" presStyleIdx="4" presStyleCnt="7">
        <dgm:presLayoutVars>
          <dgm:bulletEnabled val="1"/>
        </dgm:presLayoutVars>
      </dgm:prSet>
      <dgm:spPr/>
    </dgm:pt>
    <dgm:pt modelId="{5AC0DC83-6542-433B-A21B-81FF872B2BEF}" type="pres">
      <dgm:prSet presAssocID="{B66E9E84-9DAD-4070-99AD-D20982DCFAB8}" presName="accent_5" presStyleCnt="0"/>
      <dgm:spPr/>
    </dgm:pt>
    <dgm:pt modelId="{30A823D8-173D-4ED1-B798-4CB5EA8181D4}" type="pres">
      <dgm:prSet presAssocID="{B66E9E84-9DAD-4070-99AD-D20982DCFAB8}" presName="accentRepeatNode" presStyleLbl="solidFgAcc1" presStyleIdx="4" presStyleCnt="7"/>
      <dgm:spPr/>
    </dgm:pt>
    <dgm:pt modelId="{C2E77A55-BDCF-47B1-A3E6-BF95DF303037}" type="pres">
      <dgm:prSet presAssocID="{964D0314-4609-4769-B413-E53CC5C2D2C5}" presName="text_6" presStyleLbl="node1" presStyleIdx="5" presStyleCnt="7">
        <dgm:presLayoutVars>
          <dgm:bulletEnabled val="1"/>
        </dgm:presLayoutVars>
      </dgm:prSet>
      <dgm:spPr/>
    </dgm:pt>
    <dgm:pt modelId="{EB0CC3FB-FBFC-4C2B-8AD9-A8C4726E0675}" type="pres">
      <dgm:prSet presAssocID="{964D0314-4609-4769-B413-E53CC5C2D2C5}" presName="accent_6" presStyleCnt="0"/>
      <dgm:spPr/>
    </dgm:pt>
    <dgm:pt modelId="{854CDB54-4EA0-4CEC-A61C-6D74DE630D6C}" type="pres">
      <dgm:prSet presAssocID="{964D0314-4609-4769-B413-E53CC5C2D2C5}" presName="accentRepeatNode" presStyleLbl="solidFgAcc1" presStyleIdx="5" presStyleCnt="7"/>
      <dgm:spPr/>
    </dgm:pt>
    <dgm:pt modelId="{DC406FB1-7369-4E3F-8F23-CBB7622D2004}" type="pres">
      <dgm:prSet presAssocID="{C8E65966-6794-4F3E-AC42-959021888C5F}" presName="text_7" presStyleLbl="node1" presStyleIdx="6" presStyleCnt="7">
        <dgm:presLayoutVars>
          <dgm:bulletEnabled val="1"/>
        </dgm:presLayoutVars>
      </dgm:prSet>
      <dgm:spPr/>
    </dgm:pt>
    <dgm:pt modelId="{E2A17E36-DD82-40CB-94A6-B9A2B323DDB2}" type="pres">
      <dgm:prSet presAssocID="{C8E65966-6794-4F3E-AC42-959021888C5F}" presName="accent_7" presStyleCnt="0"/>
      <dgm:spPr/>
    </dgm:pt>
    <dgm:pt modelId="{5430A92A-A62F-429E-B985-81FA98C3749A}" type="pres">
      <dgm:prSet presAssocID="{C8E65966-6794-4F3E-AC42-959021888C5F}" presName="accentRepeatNode" presStyleLbl="solidFgAcc1" presStyleIdx="6" presStyleCnt="7"/>
      <dgm:spPr/>
    </dgm:pt>
  </dgm:ptLst>
  <dgm:cxnLst>
    <dgm:cxn modelId="{DBCC6805-7328-4AE9-9D07-E060501C0B0E}" srcId="{AA8121F4-BB25-4AF6-9D0A-C01BF4F976F9}" destId="{683A061B-F470-4B19-8AC8-4EFC1DA77B60}" srcOrd="3" destOrd="0" parTransId="{7C86F7F2-4045-47DC-95F5-91FFC9D94DB7}" sibTransId="{EC526FDE-6179-4198-AD41-FF8B8584B197}"/>
    <dgm:cxn modelId="{F2708A12-7869-4A40-A024-F36ABF52B063}" type="presOf" srcId="{B66E9E84-9DAD-4070-99AD-D20982DCFAB8}" destId="{BE488619-A160-4CAC-BB99-D6BC35593526}" srcOrd="0" destOrd="0" presId="urn:microsoft.com/office/officeart/2008/layout/VerticalCurvedList"/>
    <dgm:cxn modelId="{2ABBCA31-CC6A-43C4-A9E0-41FED29505D7}" type="presOf" srcId="{C8E65966-6794-4F3E-AC42-959021888C5F}" destId="{DC406FB1-7369-4E3F-8F23-CBB7622D2004}" srcOrd="0" destOrd="0" presId="urn:microsoft.com/office/officeart/2008/layout/VerticalCurvedList"/>
    <dgm:cxn modelId="{01DCFC38-6BC4-47A9-9AB5-EBF4494F899D}" type="presOf" srcId="{3AD39361-BDED-4AB7-A72E-97B72B22715B}" destId="{E4DC30A0-90C5-4517-A940-3CD6E783E9C4}" srcOrd="0" destOrd="0" presId="urn:microsoft.com/office/officeart/2008/layout/VerticalCurvedList"/>
    <dgm:cxn modelId="{8E05E03E-7D1F-496C-8303-EA79A4F5E2C3}" type="presOf" srcId="{683A061B-F470-4B19-8AC8-4EFC1DA77B60}" destId="{611D432A-9AB0-4FCF-A12F-14B2AACC5D82}" srcOrd="0" destOrd="0" presId="urn:microsoft.com/office/officeart/2008/layout/VerticalCurvedList"/>
    <dgm:cxn modelId="{C096C762-9D12-4EE1-ABCB-30BD5B27DC16}" srcId="{AA8121F4-BB25-4AF6-9D0A-C01BF4F976F9}" destId="{546791B8-21A9-4A13-A5FD-18501DA9EA45}" srcOrd="2" destOrd="0" parTransId="{F5D24018-3D6D-4989-B23B-237A115388E6}" sibTransId="{0B22E2B0-5E3B-4685-BEB8-BA2F3041B134}"/>
    <dgm:cxn modelId="{B3C1A052-15B3-402F-91A4-B510B5B684F3}" type="presOf" srcId="{546791B8-21A9-4A13-A5FD-18501DA9EA45}" destId="{747E8B8B-C3AD-4E01-8ED5-C5F710B8FA5E}" srcOrd="0" destOrd="0" presId="urn:microsoft.com/office/officeart/2008/layout/VerticalCurvedList"/>
    <dgm:cxn modelId="{71E14E55-91D9-45B1-B5AD-38B6B3BF2729}" type="presOf" srcId="{AA8121F4-BB25-4AF6-9D0A-C01BF4F976F9}" destId="{93287080-829D-42D5-89DB-3C26DACA0CC7}" srcOrd="0" destOrd="0" presId="urn:microsoft.com/office/officeart/2008/layout/VerticalCurvedList"/>
    <dgm:cxn modelId="{3E921A58-D82D-4F2D-BE3B-B5C8138088D1}" type="presOf" srcId="{06C7B719-A943-44F7-A136-3C962A7CD1CD}" destId="{AF4EA183-46A7-4E36-A806-9004B127067B}" srcOrd="0" destOrd="0" presId="urn:microsoft.com/office/officeart/2008/layout/VerticalCurvedList"/>
    <dgm:cxn modelId="{7DC8D086-5A2F-458D-AA0C-208147F994A4}" srcId="{AA8121F4-BB25-4AF6-9D0A-C01BF4F976F9}" destId="{C8E65966-6794-4F3E-AC42-959021888C5F}" srcOrd="6" destOrd="0" parTransId="{0ECA7052-0282-482C-80A1-F6DEC4866937}" sibTransId="{C3EF4745-D486-4506-AEE8-EDE3FDEEE532}"/>
    <dgm:cxn modelId="{83EAD396-0A61-43F2-AF23-18E4FA2EBDBE}" srcId="{AA8121F4-BB25-4AF6-9D0A-C01BF4F976F9}" destId="{B66E9E84-9DAD-4070-99AD-D20982DCFAB8}" srcOrd="4" destOrd="0" parTransId="{8027220E-BA45-4B0B-9262-0C1D7F235EDC}" sibTransId="{E984E983-58FF-4D9B-B6A6-26C67DE7950B}"/>
    <dgm:cxn modelId="{5D785D9F-21E7-41A0-8191-95FF684C179D}" type="presOf" srcId="{829A8A8D-5B74-4DCB-9909-897DBE1CDDC8}" destId="{422506CE-2700-48EE-8103-4809FA1AAD4C}" srcOrd="0" destOrd="0" presId="urn:microsoft.com/office/officeart/2008/layout/VerticalCurvedList"/>
    <dgm:cxn modelId="{47B410AF-68D6-4D01-AEA1-3F0B185D9DB5}" type="presOf" srcId="{964D0314-4609-4769-B413-E53CC5C2D2C5}" destId="{C2E77A55-BDCF-47B1-A3E6-BF95DF303037}" srcOrd="0" destOrd="0" presId="urn:microsoft.com/office/officeart/2008/layout/VerticalCurvedList"/>
    <dgm:cxn modelId="{A318C3CE-CA18-4B59-A8EA-2CA4B2F221A8}" srcId="{AA8121F4-BB25-4AF6-9D0A-C01BF4F976F9}" destId="{06C7B719-A943-44F7-A136-3C962A7CD1CD}" srcOrd="1" destOrd="0" parTransId="{DF095A84-60F1-4B7A-9D86-216B7515FE1B}" sibTransId="{59D73426-212D-4E37-8FF9-3B88D3EC7D53}"/>
    <dgm:cxn modelId="{33CD92E5-558E-4471-AF98-6DC2AB08816C}" srcId="{AA8121F4-BB25-4AF6-9D0A-C01BF4F976F9}" destId="{964D0314-4609-4769-B413-E53CC5C2D2C5}" srcOrd="5" destOrd="0" parTransId="{DF730E51-15E4-45E9-816E-02341DA06DFA}" sibTransId="{9A911970-60B9-489E-B878-D25E5D223241}"/>
    <dgm:cxn modelId="{E981CCF2-83E2-4124-B71A-D9477E7B8C61}" srcId="{AA8121F4-BB25-4AF6-9D0A-C01BF4F976F9}" destId="{829A8A8D-5B74-4DCB-9909-897DBE1CDDC8}" srcOrd="0" destOrd="0" parTransId="{B135F095-8FE9-4E28-A9AA-101322920DBA}" sibTransId="{3AD39361-BDED-4AB7-A72E-97B72B22715B}"/>
    <dgm:cxn modelId="{8F05B624-644B-430F-8995-881ABCFFAC37}" type="presParOf" srcId="{93287080-829D-42D5-89DB-3C26DACA0CC7}" destId="{F83FD88E-51BD-4BD0-8DB6-33B34891B99E}" srcOrd="0" destOrd="0" presId="urn:microsoft.com/office/officeart/2008/layout/VerticalCurvedList"/>
    <dgm:cxn modelId="{E97F9F05-A641-459E-BD46-BC782064B8DB}" type="presParOf" srcId="{F83FD88E-51BD-4BD0-8DB6-33B34891B99E}" destId="{9ACEE1E8-D560-4A7E-B155-3E15BF7FC703}" srcOrd="0" destOrd="0" presId="urn:microsoft.com/office/officeart/2008/layout/VerticalCurvedList"/>
    <dgm:cxn modelId="{8470B452-2DE0-4B9F-8F3F-273FDDD7208A}" type="presParOf" srcId="{9ACEE1E8-D560-4A7E-B155-3E15BF7FC703}" destId="{BCE83F3C-E7FD-4160-B0E3-FD0A533653FD}" srcOrd="0" destOrd="0" presId="urn:microsoft.com/office/officeart/2008/layout/VerticalCurvedList"/>
    <dgm:cxn modelId="{879382EB-34B7-4947-B643-095C992895C8}" type="presParOf" srcId="{9ACEE1E8-D560-4A7E-B155-3E15BF7FC703}" destId="{E4DC30A0-90C5-4517-A940-3CD6E783E9C4}" srcOrd="1" destOrd="0" presId="urn:microsoft.com/office/officeart/2008/layout/VerticalCurvedList"/>
    <dgm:cxn modelId="{73F55099-4B6D-4EFE-BED1-1B1EEEFD6DF7}" type="presParOf" srcId="{9ACEE1E8-D560-4A7E-B155-3E15BF7FC703}" destId="{C78FC166-5F9E-40A6-9D31-47340CE0AC3B}" srcOrd="2" destOrd="0" presId="urn:microsoft.com/office/officeart/2008/layout/VerticalCurvedList"/>
    <dgm:cxn modelId="{2146E20A-F110-4C1C-AD13-3474F940CAD5}" type="presParOf" srcId="{9ACEE1E8-D560-4A7E-B155-3E15BF7FC703}" destId="{853F13A2-4FCB-45C6-B1BD-759B6BA2D10B}" srcOrd="3" destOrd="0" presId="urn:microsoft.com/office/officeart/2008/layout/VerticalCurvedList"/>
    <dgm:cxn modelId="{AB90AB88-A2FF-4BD4-80DE-E8668BC55276}" type="presParOf" srcId="{F83FD88E-51BD-4BD0-8DB6-33B34891B99E}" destId="{422506CE-2700-48EE-8103-4809FA1AAD4C}" srcOrd="1" destOrd="0" presId="urn:microsoft.com/office/officeart/2008/layout/VerticalCurvedList"/>
    <dgm:cxn modelId="{998AE612-B188-40F7-91EE-105558B9BC14}" type="presParOf" srcId="{F83FD88E-51BD-4BD0-8DB6-33B34891B99E}" destId="{E4A8F346-FBB9-4054-A7C7-F8FEA8F99AE2}" srcOrd="2" destOrd="0" presId="urn:microsoft.com/office/officeart/2008/layout/VerticalCurvedList"/>
    <dgm:cxn modelId="{E45089CC-277C-4573-8E03-F57CA18094F0}" type="presParOf" srcId="{E4A8F346-FBB9-4054-A7C7-F8FEA8F99AE2}" destId="{BF27FF6A-8A7A-4389-AFF9-FCAEFCC28C4F}" srcOrd="0" destOrd="0" presId="urn:microsoft.com/office/officeart/2008/layout/VerticalCurvedList"/>
    <dgm:cxn modelId="{CB8EA8EB-7604-431A-8E59-AC0C2F426C93}" type="presParOf" srcId="{F83FD88E-51BD-4BD0-8DB6-33B34891B99E}" destId="{AF4EA183-46A7-4E36-A806-9004B127067B}" srcOrd="3" destOrd="0" presId="urn:microsoft.com/office/officeart/2008/layout/VerticalCurvedList"/>
    <dgm:cxn modelId="{54E0AD58-E9DD-40CD-9597-FC1AFBC49A71}" type="presParOf" srcId="{F83FD88E-51BD-4BD0-8DB6-33B34891B99E}" destId="{1548621E-03B7-41F4-BB5D-FF5F43DD1BFB}" srcOrd="4" destOrd="0" presId="urn:microsoft.com/office/officeart/2008/layout/VerticalCurvedList"/>
    <dgm:cxn modelId="{CDB5765E-14A8-4A89-88A6-31E749350AF7}" type="presParOf" srcId="{1548621E-03B7-41F4-BB5D-FF5F43DD1BFB}" destId="{0C07468C-89FD-4317-8CE8-098C2C3214A5}" srcOrd="0" destOrd="0" presId="urn:microsoft.com/office/officeart/2008/layout/VerticalCurvedList"/>
    <dgm:cxn modelId="{6A742741-90A5-4A3A-8E6E-B53D32314639}" type="presParOf" srcId="{F83FD88E-51BD-4BD0-8DB6-33B34891B99E}" destId="{747E8B8B-C3AD-4E01-8ED5-C5F710B8FA5E}" srcOrd="5" destOrd="0" presId="urn:microsoft.com/office/officeart/2008/layout/VerticalCurvedList"/>
    <dgm:cxn modelId="{1E4D35A7-31A4-47E1-8965-FE5E9EE5856D}" type="presParOf" srcId="{F83FD88E-51BD-4BD0-8DB6-33B34891B99E}" destId="{3F22550C-9875-423D-AEC3-382C0CC5E166}" srcOrd="6" destOrd="0" presId="urn:microsoft.com/office/officeart/2008/layout/VerticalCurvedList"/>
    <dgm:cxn modelId="{9E09BEFB-8E81-43B0-B56B-EA6A6A1AD2B0}" type="presParOf" srcId="{3F22550C-9875-423D-AEC3-382C0CC5E166}" destId="{99B26255-4F7A-41B1-BBA2-8E4CE5E5D367}" srcOrd="0" destOrd="0" presId="urn:microsoft.com/office/officeart/2008/layout/VerticalCurvedList"/>
    <dgm:cxn modelId="{52E123AA-C509-4E5E-A6E9-C8EA638B524B}" type="presParOf" srcId="{F83FD88E-51BD-4BD0-8DB6-33B34891B99E}" destId="{611D432A-9AB0-4FCF-A12F-14B2AACC5D82}" srcOrd="7" destOrd="0" presId="urn:microsoft.com/office/officeart/2008/layout/VerticalCurvedList"/>
    <dgm:cxn modelId="{3909F6EB-46A8-4825-A83C-F4A5FED2DBAF}" type="presParOf" srcId="{F83FD88E-51BD-4BD0-8DB6-33B34891B99E}" destId="{181BD422-15E7-485E-A947-DE1D06E842EC}" srcOrd="8" destOrd="0" presId="urn:microsoft.com/office/officeart/2008/layout/VerticalCurvedList"/>
    <dgm:cxn modelId="{EAEC3360-1048-45C6-A695-34512CF04B6C}" type="presParOf" srcId="{181BD422-15E7-485E-A947-DE1D06E842EC}" destId="{4759D54F-C1C5-4FBE-BA21-40F5851FA877}" srcOrd="0" destOrd="0" presId="urn:microsoft.com/office/officeart/2008/layout/VerticalCurvedList"/>
    <dgm:cxn modelId="{BA2F039B-14E4-4215-AC1A-DFC053A2F4AA}" type="presParOf" srcId="{F83FD88E-51BD-4BD0-8DB6-33B34891B99E}" destId="{BE488619-A160-4CAC-BB99-D6BC35593526}" srcOrd="9" destOrd="0" presId="urn:microsoft.com/office/officeart/2008/layout/VerticalCurvedList"/>
    <dgm:cxn modelId="{0907761C-3534-4227-A762-2E9D6EC7AB53}" type="presParOf" srcId="{F83FD88E-51BD-4BD0-8DB6-33B34891B99E}" destId="{5AC0DC83-6542-433B-A21B-81FF872B2BEF}" srcOrd="10" destOrd="0" presId="urn:microsoft.com/office/officeart/2008/layout/VerticalCurvedList"/>
    <dgm:cxn modelId="{E8ACE412-F42D-401D-844B-4E297C923731}" type="presParOf" srcId="{5AC0DC83-6542-433B-A21B-81FF872B2BEF}" destId="{30A823D8-173D-4ED1-B798-4CB5EA8181D4}" srcOrd="0" destOrd="0" presId="urn:microsoft.com/office/officeart/2008/layout/VerticalCurvedList"/>
    <dgm:cxn modelId="{7C2EB339-F93C-4C5F-B74C-AC10AB3FC3F7}" type="presParOf" srcId="{F83FD88E-51BD-4BD0-8DB6-33B34891B99E}" destId="{C2E77A55-BDCF-47B1-A3E6-BF95DF303037}" srcOrd="11" destOrd="0" presId="urn:microsoft.com/office/officeart/2008/layout/VerticalCurvedList"/>
    <dgm:cxn modelId="{A955E0B4-FDE5-4BDF-869F-833679E34C89}" type="presParOf" srcId="{F83FD88E-51BD-4BD0-8DB6-33B34891B99E}" destId="{EB0CC3FB-FBFC-4C2B-8AD9-A8C4726E0675}" srcOrd="12" destOrd="0" presId="urn:microsoft.com/office/officeart/2008/layout/VerticalCurvedList"/>
    <dgm:cxn modelId="{82C6B7A5-B965-4B28-9276-C4D056DBC74E}" type="presParOf" srcId="{EB0CC3FB-FBFC-4C2B-8AD9-A8C4726E0675}" destId="{854CDB54-4EA0-4CEC-A61C-6D74DE630D6C}" srcOrd="0" destOrd="0" presId="urn:microsoft.com/office/officeart/2008/layout/VerticalCurvedList"/>
    <dgm:cxn modelId="{B80DE31D-68BD-43D0-B3EE-F420CA7D1FEC}" type="presParOf" srcId="{F83FD88E-51BD-4BD0-8DB6-33B34891B99E}" destId="{DC406FB1-7369-4E3F-8F23-CBB7622D2004}" srcOrd="13" destOrd="0" presId="urn:microsoft.com/office/officeart/2008/layout/VerticalCurvedList"/>
    <dgm:cxn modelId="{D41FA0CF-EB86-4C5D-926E-04C5DF59FF70}" type="presParOf" srcId="{F83FD88E-51BD-4BD0-8DB6-33B34891B99E}" destId="{E2A17E36-DD82-40CB-94A6-B9A2B323DDB2}" srcOrd="14" destOrd="0" presId="urn:microsoft.com/office/officeart/2008/layout/VerticalCurvedList"/>
    <dgm:cxn modelId="{E8E3F2B5-8D41-406D-A10A-5E85613AB1A3}" type="presParOf" srcId="{E2A17E36-DD82-40CB-94A6-B9A2B323DDB2}" destId="{5430A92A-A62F-429E-B985-81FA98C3749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3A0FDE-242E-4394-A57A-28FA5D845397}"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PE"/>
        </a:p>
      </dgm:t>
    </dgm:pt>
    <dgm:pt modelId="{3A693503-1835-4128-92B1-6EB887765536}">
      <dgm:prSet phldrT="[Texto]" custT="1"/>
      <dgm:spPr/>
      <dgm:t>
        <a:bodyPr/>
        <a:lstStyle/>
        <a:p>
          <a:r>
            <a:rPr lang="es-MX" sz="1300" dirty="0"/>
            <a:t>GESTIONAR PARA LOS TRABAJADORES</a:t>
          </a:r>
          <a:endParaRPr lang="es-PE" sz="1300" dirty="0"/>
        </a:p>
      </dgm:t>
    </dgm:pt>
    <dgm:pt modelId="{D483097C-D127-437C-82F1-650472159BD8}" type="parTrans" cxnId="{3A64248F-E935-4F68-B3BC-FBB12A438631}">
      <dgm:prSet/>
      <dgm:spPr/>
      <dgm:t>
        <a:bodyPr/>
        <a:lstStyle/>
        <a:p>
          <a:endParaRPr lang="es-PE"/>
        </a:p>
      </dgm:t>
    </dgm:pt>
    <dgm:pt modelId="{FE7B0C34-0D3A-4620-8C3D-551D393359C2}" type="sibTrans" cxnId="{3A64248F-E935-4F68-B3BC-FBB12A438631}">
      <dgm:prSet/>
      <dgm:spPr/>
      <dgm:t>
        <a:bodyPr/>
        <a:lstStyle/>
        <a:p>
          <a:endParaRPr lang="es-PE"/>
        </a:p>
      </dgm:t>
    </dgm:pt>
    <dgm:pt modelId="{AE5B2C23-4554-40F4-A38E-BAF967DEF81C}">
      <dgm:prSet phldrT="[Texto]" custT="1"/>
      <dgm:spPr/>
      <dgm:t>
        <a:bodyPr/>
        <a:lstStyle/>
        <a:p>
          <a:r>
            <a:rPr lang="es-MX" sz="1400" dirty="0"/>
            <a:t>Identificación del riesgo</a:t>
          </a:r>
          <a:endParaRPr lang="es-PE" sz="1400" dirty="0"/>
        </a:p>
      </dgm:t>
    </dgm:pt>
    <dgm:pt modelId="{D5B5547A-6E52-4EDC-80BF-B394006A1EA1}" type="parTrans" cxnId="{98F7577B-6E9F-45E8-A1F2-A7FCD686E4C0}">
      <dgm:prSet/>
      <dgm:spPr/>
      <dgm:t>
        <a:bodyPr/>
        <a:lstStyle/>
        <a:p>
          <a:endParaRPr lang="es-PE"/>
        </a:p>
      </dgm:t>
    </dgm:pt>
    <dgm:pt modelId="{D3AA4A87-8698-43B1-BDB4-68DF2F54DEB7}" type="sibTrans" cxnId="{98F7577B-6E9F-45E8-A1F2-A7FCD686E4C0}">
      <dgm:prSet/>
      <dgm:spPr/>
      <dgm:t>
        <a:bodyPr/>
        <a:lstStyle/>
        <a:p>
          <a:endParaRPr lang="es-PE"/>
        </a:p>
      </dgm:t>
    </dgm:pt>
    <dgm:pt modelId="{B22FCF67-0860-4548-A28C-FF9B817BC554}">
      <dgm:prSet phldrT="[Texto]" custT="1"/>
      <dgm:spPr/>
      <dgm:t>
        <a:bodyPr/>
        <a:lstStyle/>
        <a:p>
          <a:r>
            <a:rPr lang="es-MX" sz="1300" dirty="0"/>
            <a:t>Ficha sintomatológica de COVID 19</a:t>
          </a:r>
          <a:endParaRPr lang="es-PE" sz="1300" dirty="0"/>
        </a:p>
      </dgm:t>
    </dgm:pt>
    <dgm:pt modelId="{0FE60455-1F38-4F9A-A678-62E0F1D6ABD3}" type="parTrans" cxnId="{79F71F81-104A-45D7-BE38-0999CABFE794}">
      <dgm:prSet/>
      <dgm:spPr/>
      <dgm:t>
        <a:bodyPr/>
        <a:lstStyle/>
        <a:p>
          <a:endParaRPr lang="es-PE"/>
        </a:p>
      </dgm:t>
    </dgm:pt>
    <dgm:pt modelId="{C8F20AE8-7FBE-4C2D-BF1E-A5C749D0A613}" type="sibTrans" cxnId="{79F71F81-104A-45D7-BE38-0999CABFE794}">
      <dgm:prSet/>
      <dgm:spPr/>
      <dgm:t>
        <a:bodyPr/>
        <a:lstStyle/>
        <a:p>
          <a:endParaRPr lang="es-PE"/>
        </a:p>
      </dgm:t>
    </dgm:pt>
    <dgm:pt modelId="{9D7DB483-055D-429A-BADC-DB7DE8759FE9}">
      <dgm:prSet phldrT="[Texto]" custT="1"/>
      <dgm:spPr/>
      <dgm:t>
        <a:bodyPr/>
        <a:lstStyle/>
        <a:p>
          <a:r>
            <a:rPr lang="es-MX" sz="1400" dirty="0"/>
            <a:t>Aplicación de pruebas serológicas o moleculares según riesgo</a:t>
          </a:r>
          <a:endParaRPr lang="es-PE" sz="1400" dirty="0"/>
        </a:p>
      </dgm:t>
    </dgm:pt>
    <dgm:pt modelId="{1985594C-7133-4B52-94E0-03106C00C431}" type="parTrans" cxnId="{3B7BD3DA-801E-4E07-858B-265859FDFD7B}">
      <dgm:prSet/>
      <dgm:spPr/>
      <dgm:t>
        <a:bodyPr/>
        <a:lstStyle/>
        <a:p>
          <a:endParaRPr lang="es-PE"/>
        </a:p>
      </dgm:t>
    </dgm:pt>
    <dgm:pt modelId="{5909F8E8-FA04-470E-9037-1779829EE9C8}" type="sibTrans" cxnId="{3B7BD3DA-801E-4E07-858B-265859FDFD7B}">
      <dgm:prSet/>
      <dgm:spPr/>
      <dgm:t>
        <a:bodyPr/>
        <a:lstStyle/>
        <a:p>
          <a:endParaRPr lang="es-PE"/>
        </a:p>
      </dgm:t>
    </dgm:pt>
    <dgm:pt modelId="{72BDB094-2281-4C3C-BB65-48C3C9BAC2FA}">
      <dgm:prSet phldrT="[Texto]" custT="1"/>
      <dgm:spPr/>
      <dgm:t>
        <a:bodyPr/>
        <a:lstStyle/>
        <a:p>
          <a:r>
            <a:rPr lang="es-MX" sz="1300" dirty="0"/>
            <a:t>Control obligatorio de la T° de los trabajadores al momento de ingresar a la jornada</a:t>
          </a:r>
          <a:endParaRPr lang="es-PE" sz="1300" dirty="0"/>
        </a:p>
      </dgm:t>
    </dgm:pt>
    <dgm:pt modelId="{FB6248F7-9DCF-4C84-A030-811EC5FAA244}" type="parTrans" cxnId="{CA140563-EA34-41E6-AB4E-B922B60A186B}">
      <dgm:prSet/>
      <dgm:spPr/>
      <dgm:t>
        <a:bodyPr/>
        <a:lstStyle/>
        <a:p>
          <a:endParaRPr lang="es-PE"/>
        </a:p>
      </dgm:t>
    </dgm:pt>
    <dgm:pt modelId="{1BA4BE96-0632-492F-B8CD-FA032F2154DE}" type="sibTrans" cxnId="{CA140563-EA34-41E6-AB4E-B922B60A186B}">
      <dgm:prSet/>
      <dgm:spPr/>
      <dgm:t>
        <a:bodyPr/>
        <a:lstStyle/>
        <a:p>
          <a:endParaRPr lang="es-PE"/>
        </a:p>
      </dgm:t>
    </dgm:pt>
    <dgm:pt modelId="{8CE60B3A-73A6-467B-9871-DD718C4D5A89}" type="pres">
      <dgm:prSet presAssocID="{173A0FDE-242E-4394-A57A-28FA5D845397}" presName="Name0" presStyleCnt="0">
        <dgm:presLayoutVars>
          <dgm:chMax val="1"/>
          <dgm:dir/>
          <dgm:animLvl val="ctr"/>
          <dgm:resizeHandles val="exact"/>
        </dgm:presLayoutVars>
      </dgm:prSet>
      <dgm:spPr/>
    </dgm:pt>
    <dgm:pt modelId="{622A52F4-B3F7-43FD-9CBF-8C60A9169F98}" type="pres">
      <dgm:prSet presAssocID="{3A693503-1835-4128-92B1-6EB887765536}" presName="centerShape" presStyleLbl="node0" presStyleIdx="0" presStyleCnt="1" custScaleX="147667"/>
      <dgm:spPr/>
    </dgm:pt>
    <dgm:pt modelId="{C165C441-8044-4E94-845C-E584C9EF77D0}" type="pres">
      <dgm:prSet presAssocID="{D5B5547A-6E52-4EDC-80BF-B394006A1EA1}" presName="parTrans" presStyleLbl="sibTrans2D1" presStyleIdx="0" presStyleCnt="4"/>
      <dgm:spPr/>
    </dgm:pt>
    <dgm:pt modelId="{68626D88-5439-4EFE-B0A3-ED8B97AEB4D8}" type="pres">
      <dgm:prSet presAssocID="{D5B5547A-6E52-4EDC-80BF-B394006A1EA1}" presName="connectorText" presStyleLbl="sibTrans2D1" presStyleIdx="0" presStyleCnt="4"/>
      <dgm:spPr/>
    </dgm:pt>
    <dgm:pt modelId="{5502D3D9-1157-4AEB-B469-85E65779A193}" type="pres">
      <dgm:prSet presAssocID="{AE5B2C23-4554-40F4-A38E-BAF967DEF81C}" presName="node" presStyleLbl="node1" presStyleIdx="0" presStyleCnt="4" custScaleX="124847">
        <dgm:presLayoutVars>
          <dgm:bulletEnabled val="1"/>
        </dgm:presLayoutVars>
      </dgm:prSet>
      <dgm:spPr/>
    </dgm:pt>
    <dgm:pt modelId="{C0214FFD-5974-4734-B5ED-E81164FEA5D3}" type="pres">
      <dgm:prSet presAssocID="{0FE60455-1F38-4F9A-A678-62E0F1D6ABD3}" presName="parTrans" presStyleLbl="sibTrans2D1" presStyleIdx="1" presStyleCnt="4"/>
      <dgm:spPr/>
    </dgm:pt>
    <dgm:pt modelId="{6BAE365C-8CAC-4755-92D1-EF426D00FD90}" type="pres">
      <dgm:prSet presAssocID="{0FE60455-1F38-4F9A-A678-62E0F1D6ABD3}" presName="connectorText" presStyleLbl="sibTrans2D1" presStyleIdx="1" presStyleCnt="4"/>
      <dgm:spPr/>
    </dgm:pt>
    <dgm:pt modelId="{A1A02397-2B96-444D-B623-12F618550936}" type="pres">
      <dgm:prSet presAssocID="{B22FCF67-0860-4548-A28C-FF9B817BC554}" presName="node" presStyleLbl="node1" presStyleIdx="1" presStyleCnt="4" custScaleX="125468" custRadScaleRad="121476" custRadScaleInc="2464">
        <dgm:presLayoutVars>
          <dgm:bulletEnabled val="1"/>
        </dgm:presLayoutVars>
      </dgm:prSet>
      <dgm:spPr/>
    </dgm:pt>
    <dgm:pt modelId="{C4989F6A-8283-44C7-B842-B5E415233988}" type="pres">
      <dgm:prSet presAssocID="{1985594C-7133-4B52-94E0-03106C00C431}" presName="parTrans" presStyleLbl="sibTrans2D1" presStyleIdx="2" presStyleCnt="4"/>
      <dgm:spPr/>
    </dgm:pt>
    <dgm:pt modelId="{61B98CF5-9062-4381-AD80-B8ACD2285877}" type="pres">
      <dgm:prSet presAssocID="{1985594C-7133-4B52-94E0-03106C00C431}" presName="connectorText" presStyleLbl="sibTrans2D1" presStyleIdx="2" presStyleCnt="4"/>
      <dgm:spPr/>
    </dgm:pt>
    <dgm:pt modelId="{8C405707-8043-4A31-AA1C-6A5F119DDF85}" type="pres">
      <dgm:prSet presAssocID="{9D7DB483-055D-429A-BADC-DB7DE8759FE9}" presName="node" presStyleLbl="node1" presStyleIdx="2" presStyleCnt="4" custScaleX="126216">
        <dgm:presLayoutVars>
          <dgm:bulletEnabled val="1"/>
        </dgm:presLayoutVars>
      </dgm:prSet>
      <dgm:spPr/>
    </dgm:pt>
    <dgm:pt modelId="{CF6404B5-C66B-4E02-9DD5-20D0E6EEB350}" type="pres">
      <dgm:prSet presAssocID="{FB6248F7-9DCF-4C84-A030-811EC5FAA244}" presName="parTrans" presStyleLbl="sibTrans2D1" presStyleIdx="3" presStyleCnt="4"/>
      <dgm:spPr/>
    </dgm:pt>
    <dgm:pt modelId="{F0113729-9A48-4F3A-BD91-BCB6D031318B}" type="pres">
      <dgm:prSet presAssocID="{FB6248F7-9DCF-4C84-A030-811EC5FAA244}" presName="connectorText" presStyleLbl="sibTrans2D1" presStyleIdx="3" presStyleCnt="4"/>
      <dgm:spPr/>
    </dgm:pt>
    <dgm:pt modelId="{A88CF8BF-9CD1-463F-A9E7-290EE74A0924}" type="pres">
      <dgm:prSet presAssocID="{72BDB094-2281-4C3C-BB65-48C3C9BAC2FA}" presName="node" presStyleLbl="node1" presStyleIdx="3" presStyleCnt="4" custScaleX="141088" custRadScaleRad="122068" custRadScaleInc="-2452">
        <dgm:presLayoutVars>
          <dgm:bulletEnabled val="1"/>
        </dgm:presLayoutVars>
      </dgm:prSet>
      <dgm:spPr/>
    </dgm:pt>
  </dgm:ptLst>
  <dgm:cxnLst>
    <dgm:cxn modelId="{F618D01E-1CB2-46A8-9151-5250FA9E0721}" type="presOf" srcId="{AE5B2C23-4554-40F4-A38E-BAF967DEF81C}" destId="{5502D3D9-1157-4AEB-B469-85E65779A193}" srcOrd="0" destOrd="0" presId="urn:microsoft.com/office/officeart/2005/8/layout/radial5"/>
    <dgm:cxn modelId="{A0CAAA2C-EF4E-4C37-8770-B5DBD4754E8A}" type="presOf" srcId="{1985594C-7133-4B52-94E0-03106C00C431}" destId="{61B98CF5-9062-4381-AD80-B8ACD2285877}" srcOrd="1" destOrd="0" presId="urn:microsoft.com/office/officeart/2005/8/layout/radial5"/>
    <dgm:cxn modelId="{6A75833B-3A50-4709-B6C5-E6B17305DEB7}" type="presOf" srcId="{D5B5547A-6E52-4EDC-80BF-B394006A1EA1}" destId="{C165C441-8044-4E94-845C-E584C9EF77D0}" srcOrd="0" destOrd="0" presId="urn:microsoft.com/office/officeart/2005/8/layout/radial5"/>
    <dgm:cxn modelId="{47D2BF5B-E539-4B16-9F66-22A2751D5487}" type="presOf" srcId="{FB6248F7-9DCF-4C84-A030-811EC5FAA244}" destId="{F0113729-9A48-4F3A-BD91-BCB6D031318B}" srcOrd="1" destOrd="0" presId="urn:microsoft.com/office/officeart/2005/8/layout/radial5"/>
    <dgm:cxn modelId="{CA140563-EA34-41E6-AB4E-B922B60A186B}" srcId="{3A693503-1835-4128-92B1-6EB887765536}" destId="{72BDB094-2281-4C3C-BB65-48C3C9BAC2FA}" srcOrd="3" destOrd="0" parTransId="{FB6248F7-9DCF-4C84-A030-811EC5FAA244}" sibTransId="{1BA4BE96-0632-492F-B8CD-FA032F2154DE}"/>
    <dgm:cxn modelId="{B6A7CE47-2E9F-498D-B76D-6E0BA3170673}" type="presOf" srcId="{9D7DB483-055D-429A-BADC-DB7DE8759FE9}" destId="{8C405707-8043-4A31-AA1C-6A5F119DDF85}" srcOrd="0" destOrd="0" presId="urn:microsoft.com/office/officeart/2005/8/layout/radial5"/>
    <dgm:cxn modelId="{D5A5514D-3253-4338-BEA4-458E501A8E2B}" type="presOf" srcId="{B22FCF67-0860-4548-A28C-FF9B817BC554}" destId="{A1A02397-2B96-444D-B623-12F618550936}" srcOrd="0" destOrd="0" presId="urn:microsoft.com/office/officeart/2005/8/layout/radial5"/>
    <dgm:cxn modelId="{98F7577B-6E9F-45E8-A1F2-A7FCD686E4C0}" srcId="{3A693503-1835-4128-92B1-6EB887765536}" destId="{AE5B2C23-4554-40F4-A38E-BAF967DEF81C}" srcOrd="0" destOrd="0" parTransId="{D5B5547A-6E52-4EDC-80BF-B394006A1EA1}" sibTransId="{D3AA4A87-8698-43B1-BDB4-68DF2F54DEB7}"/>
    <dgm:cxn modelId="{79F71F81-104A-45D7-BE38-0999CABFE794}" srcId="{3A693503-1835-4128-92B1-6EB887765536}" destId="{B22FCF67-0860-4548-A28C-FF9B817BC554}" srcOrd="1" destOrd="0" parTransId="{0FE60455-1F38-4F9A-A678-62E0F1D6ABD3}" sibTransId="{C8F20AE8-7FBE-4C2D-BF1E-A5C749D0A613}"/>
    <dgm:cxn modelId="{3A64248F-E935-4F68-B3BC-FBB12A438631}" srcId="{173A0FDE-242E-4394-A57A-28FA5D845397}" destId="{3A693503-1835-4128-92B1-6EB887765536}" srcOrd="0" destOrd="0" parTransId="{D483097C-D127-437C-82F1-650472159BD8}" sibTransId="{FE7B0C34-0D3A-4620-8C3D-551D393359C2}"/>
    <dgm:cxn modelId="{54219895-B0A0-4A0A-952D-985DFC39A5E4}" type="presOf" srcId="{1985594C-7133-4B52-94E0-03106C00C431}" destId="{C4989F6A-8283-44C7-B842-B5E415233988}" srcOrd="0" destOrd="0" presId="urn:microsoft.com/office/officeart/2005/8/layout/radial5"/>
    <dgm:cxn modelId="{E6EC859A-8ACE-4A0B-A51E-1357CD35FE61}" type="presOf" srcId="{D5B5547A-6E52-4EDC-80BF-B394006A1EA1}" destId="{68626D88-5439-4EFE-B0A3-ED8B97AEB4D8}" srcOrd="1" destOrd="0" presId="urn:microsoft.com/office/officeart/2005/8/layout/radial5"/>
    <dgm:cxn modelId="{64FEC4A1-8DB2-4C1A-A18D-B213214BA488}" type="presOf" srcId="{FB6248F7-9DCF-4C84-A030-811EC5FAA244}" destId="{CF6404B5-C66B-4E02-9DD5-20D0E6EEB350}" srcOrd="0" destOrd="0" presId="urn:microsoft.com/office/officeart/2005/8/layout/radial5"/>
    <dgm:cxn modelId="{5A2327BC-A0F0-4E8F-80B6-E44BFC894F67}" type="presOf" srcId="{72BDB094-2281-4C3C-BB65-48C3C9BAC2FA}" destId="{A88CF8BF-9CD1-463F-A9E7-290EE74A0924}" srcOrd="0" destOrd="0" presId="urn:microsoft.com/office/officeart/2005/8/layout/radial5"/>
    <dgm:cxn modelId="{847BA5BC-DF23-4AB9-9990-8D681F5ABD50}" type="presOf" srcId="{173A0FDE-242E-4394-A57A-28FA5D845397}" destId="{8CE60B3A-73A6-467B-9871-DD718C4D5A89}" srcOrd="0" destOrd="0" presId="urn:microsoft.com/office/officeart/2005/8/layout/radial5"/>
    <dgm:cxn modelId="{BAE90AC1-C068-446C-8DA1-F89897076188}" type="presOf" srcId="{3A693503-1835-4128-92B1-6EB887765536}" destId="{622A52F4-B3F7-43FD-9CBF-8C60A9169F98}" srcOrd="0" destOrd="0" presId="urn:microsoft.com/office/officeart/2005/8/layout/radial5"/>
    <dgm:cxn modelId="{77BFFCCD-4282-4172-985B-77F06A2BA99C}" type="presOf" srcId="{0FE60455-1F38-4F9A-A678-62E0F1D6ABD3}" destId="{C0214FFD-5974-4734-B5ED-E81164FEA5D3}" srcOrd="0" destOrd="0" presId="urn:microsoft.com/office/officeart/2005/8/layout/radial5"/>
    <dgm:cxn modelId="{3B7BD3DA-801E-4E07-858B-265859FDFD7B}" srcId="{3A693503-1835-4128-92B1-6EB887765536}" destId="{9D7DB483-055D-429A-BADC-DB7DE8759FE9}" srcOrd="2" destOrd="0" parTransId="{1985594C-7133-4B52-94E0-03106C00C431}" sibTransId="{5909F8E8-FA04-470E-9037-1779829EE9C8}"/>
    <dgm:cxn modelId="{371DE2E4-61B7-4F73-893C-299356923E61}" type="presOf" srcId="{0FE60455-1F38-4F9A-A678-62E0F1D6ABD3}" destId="{6BAE365C-8CAC-4755-92D1-EF426D00FD90}" srcOrd="1" destOrd="0" presId="urn:microsoft.com/office/officeart/2005/8/layout/radial5"/>
    <dgm:cxn modelId="{3DB5CB4C-730B-4AEB-A891-D407BE0E1507}" type="presParOf" srcId="{8CE60B3A-73A6-467B-9871-DD718C4D5A89}" destId="{622A52F4-B3F7-43FD-9CBF-8C60A9169F98}" srcOrd="0" destOrd="0" presId="urn:microsoft.com/office/officeart/2005/8/layout/radial5"/>
    <dgm:cxn modelId="{442912B2-5F8A-45C8-8155-FEEAED414165}" type="presParOf" srcId="{8CE60B3A-73A6-467B-9871-DD718C4D5A89}" destId="{C165C441-8044-4E94-845C-E584C9EF77D0}" srcOrd="1" destOrd="0" presId="urn:microsoft.com/office/officeart/2005/8/layout/radial5"/>
    <dgm:cxn modelId="{21EDA59F-5ECD-4EFA-9B58-B86C3A29CCB9}" type="presParOf" srcId="{C165C441-8044-4E94-845C-E584C9EF77D0}" destId="{68626D88-5439-4EFE-B0A3-ED8B97AEB4D8}" srcOrd="0" destOrd="0" presId="urn:microsoft.com/office/officeart/2005/8/layout/radial5"/>
    <dgm:cxn modelId="{4A00A8FF-DA9A-484C-AC85-9A78541CA4CA}" type="presParOf" srcId="{8CE60B3A-73A6-467B-9871-DD718C4D5A89}" destId="{5502D3D9-1157-4AEB-B469-85E65779A193}" srcOrd="2" destOrd="0" presId="urn:microsoft.com/office/officeart/2005/8/layout/radial5"/>
    <dgm:cxn modelId="{E8EB8230-7EC0-4B32-AEF5-DD5E1465B528}" type="presParOf" srcId="{8CE60B3A-73A6-467B-9871-DD718C4D5A89}" destId="{C0214FFD-5974-4734-B5ED-E81164FEA5D3}" srcOrd="3" destOrd="0" presId="urn:microsoft.com/office/officeart/2005/8/layout/radial5"/>
    <dgm:cxn modelId="{785FE609-DEBF-4F67-9AAB-D408AC4438AA}" type="presParOf" srcId="{C0214FFD-5974-4734-B5ED-E81164FEA5D3}" destId="{6BAE365C-8CAC-4755-92D1-EF426D00FD90}" srcOrd="0" destOrd="0" presId="urn:microsoft.com/office/officeart/2005/8/layout/radial5"/>
    <dgm:cxn modelId="{6F8B492B-C9A3-4C07-8170-E4F8EB9CD18E}" type="presParOf" srcId="{8CE60B3A-73A6-467B-9871-DD718C4D5A89}" destId="{A1A02397-2B96-444D-B623-12F618550936}" srcOrd="4" destOrd="0" presId="urn:microsoft.com/office/officeart/2005/8/layout/radial5"/>
    <dgm:cxn modelId="{15D528DC-F0BC-4F97-9DC9-55E24899A53D}" type="presParOf" srcId="{8CE60B3A-73A6-467B-9871-DD718C4D5A89}" destId="{C4989F6A-8283-44C7-B842-B5E415233988}" srcOrd="5" destOrd="0" presId="urn:microsoft.com/office/officeart/2005/8/layout/radial5"/>
    <dgm:cxn modelId="{06B20C58-2E71-46F0-9E35-448E42A8D6F8}" type="presParOf" srcId="{C4989F6A-8283-44C7-B842-B5E415233988}" destId="{61B98CF5-9062-4381-AD80-B8ACD2285877}" srcOrd="0" destOrd="0" presId="urn:microsoft.com/office/officeart/2005/8/layout/radial5"/>
    <dgm:cxn modelId="{C1C7A8A4-13FF-4D44-A6EB-D4D37EB63FBC}" type="presParOf" srcId="{8CE60B3A-73A6-467B-9871-DD718C4D5A89}" destId="{8C405707-8043-4A31-AA1C-6A5F119DDF85}" srcOrd="6" destOrd="0" presId="urn:microsoft.com/office/officeart/2005/8/layout/radial5"/>
    <dgm:cxn modelId="{EDC55C4B-681A-4B9D-B3B9-52C211C3398C}" type="presParOf" srcId="{8CE60B3A-73A6-467B-9871-DD718C4D5A89}" destId="{CF6404B5-C66B-4E02-9DD5-20D0E6EEB350}" srcOrd="7" destOrd="0" presId="urn:microsoft.com/office/officeart/2005/8/layout/radial5"/>
    <dgm:cxn modelId="{19FE7682-6DED-4CCF-8352-887C209DA0A8}" type="presParOf" srcId="{CF6404B5-C66B-4E02-9DD5-20D0E6EEB350}" destId="{F0113729-9A48-4F3A-BD91-BCB6D031318B}" srcOrd="0" destOrd="0" presId="urn:microsoft.com/office/officeart/2005/8/layout/radial5"/>
    <dgm:cxn modelId="{9D5087B6-5123-4292-BCD9-F4BA33BA7BE8}" type="presParOf" srcId="{8CE60B3A-73A6-467B-9871-DD718C4D5A89}" destId="{A88CF8BF-9CD1-463F-A9E7-290EE74A092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EC9B0-5617-4D20-B629-4F4733D659F8}" type="doc">
      <dgm:prSet loTypeId="urn:microsoft.com/office/officeart/2005/8/layout/matrix1" loCatId="matrix" qsTypeId="urn:microsoft.com/office/officeart/2005/8/quickstyle/simple2" qsCatId="simple" csTypeId="urn:microsoft.com/office/officeart/2005/8/colors/accent2_4" csCatId="accent2" phldr="1"/>
      <dgm:spPr/>
      <dgm:t>
        <a:bodyPr/>
        <a:lstStyle/>
        <a:p>
          <a:endParaRPr lang="es-PE"/>
        </a:p>
      </dgm:t>
    </dgm:pt>
    <dgm:pt modelId="{893824E7-C896-4869-9F27-68CF6BA73008}">
      <dgm:prSet phldrT="[Texto]"/>
      <dgm:spPr>
        <a:solidFill>
          <a:schemeClr val="accent1"/>
        </a:solidFill>
      </dgm:spPr>
      <dgm:t>
        <a:bodyPr/>
        <a:lstStyle/>
        <a:p>
          <a:r>
            <a:rPr lang="es-MX" dirty="0"/>
            <a:t>PRINCIPALES MEDIDAS</a:t>
          </a:r>
          <a:endParaRPr lang="es-PE" dirty="0"/>
        </a:p>
      </dgm:t>
    </dgm:pt>
    <dgm:pt modelId="{986313BB-D0A5-497E-BA52-DE8C8A52D042}" type="parTrans" cxnId="{0F6FE062-0A36-4317-A756-A757210D4B2D}">
      <dgm:prSet/>
      <dgm:spPr/>
      <dgm:t>
        <a:bodyPr/>
        <a:lstStyle/>
        <a:p>
          <a:endParaRPr lang="es-PE"/>
        </a:p>
      </dgm:t>
    </dgm:pt>
    <dgm:pt modelId="{426BD770-AB50-4902-AFF4-B6A81CCDCE06}" type="sibTrans" cxnId="{0F6FE062-0A36-4317-A756-A757210D4B2D}">
      <dgm:prSet/>
      <dgm:spPr/>
      <dgm:t>
        <a:bodyPr/>
        <a:lstStyle/>
        <a:p>
          <a:endParaRPr lang="es-PE"/>
        </a:p>
      </dgm:t>
    </dgm:pt>
    <dgm:pt modelId="{7EE4B17D-61D4-46F3-AA97-57E7EDC0D569}">
      <dgm:prSet phldrT="[Texto]"/>
      <dgm:spPr>
        <a:solidFill>
          <a:srgbClr val="92D050"/>
        </a:solidFill>
      </dgm:spPr>
      <dgm:t>
        <a:bodyPr/>
        <a:lstStyle/>
        <a:p>
          <a:r>
            <a:rPr lang="es-MX" dirty="0"/>
            <a:t>Brindar información sobre la COVID-19 y medios de protección laboral (distanciamiento social, uso de mascarilla e higiene de manos)</a:t>
          </a:r>
          <a:endParaRPr lang="es-PE" dirty="0"/>
        </a:p>
      </dgm:t>
    </dgm:pt>
    <dgm:pt modelId="{C4182F67-889E-4502-A6A6-4681378AE357}" type="parTrans" cxnId="{43706D6E-6DEC-430F-9FAD-64F9BA3A8563}">
      <dgm:prSet/>
      <dgm:spPr/>
      <dgm:t>
        <a:bodyPr/>
        <a:lstStyle/>
        <a:p>
          <a:endParaRPr lang="es-PE"/>
        </a:p>
      </dgm:t>
    </dgm:pt>
    <dgm:pt modelId="{1F9D9341-5DA1-4EB0-8BCC-439F8944601B}" type="sibTrans" cxnId="{43706D6E-6DEC-430F-9FAD-64F9BA3A8563}">
      <dgm:prSet/>
      <dgm:spPr/>
      <dgm:t>
        <a:bodyPr/>
        <a:lstStyle/>
        <a:p>
          <a:endParaRPr lang="es-PE"/>
        </a:p>
      </dgm:t>
    </dgm:pt>
    <dgm:pt modelId="{D0C2E21B-EFFA-4BCC-872D-82F1CB4798C0}">
      <dgm:prSet phldrT="[Texto]"/>
      <dgm:spPr>
        <a:solidFill>
          <a:srgbClr val="00B0F0"/>
        </a:solidFill>
      </dgm:spPr>
      <dgm:t>
        <a:bodyPr/>
        <a:lstStyle/>
        <a:p>
          <a:r>
            <a:rPr lang="es-MX" dirty="0"/>
            <a:t>Sensibilizar sobre el reporte temprano de sintomatología, incluye los  casos intradomiciliarios o intrafamiliares</a:t>
          </a:r>
          <a:endParaRPr lang="es-PE" dirty="0"/>
        </a:p>
      </dgm:t>
    </dgm:pt>
    <dgm:pt modelId="{37B338C1-78A7-4E04-8D50-EE5FF4C5FB59}" type="parTrans" cxnId="{74E8DB29-29D3-4E61-B818-C5D651B57F56}">
      <dgm:prSet/>
      <dgm:spPr/>
      <dgm:t>
        <a:bodyPr/>
        <a:lstStyle/>
        <a:p>
          <a:endParaRPr lang="es-PE"/>
        </a:p>
      </dgm:t>
    </dgm:pt>
    <dgm:pt modelId="{5952C26D-51E4-4620-9D19-E6A2E5E17A40}" type="sibTrans" cxnId="{74E8DB29-29D3-4E61-B818-C5D651B57F56}">
      <dgm:prSet/>
      <dgm:spPr/>
      <dgm:t>
        <a:bodyPr/>
        <a:lstStyle/>
        <a:p>
          <a:endParaRPr lang="es-PE"/>
        </a:p>
      </dgm:t>
    </dgm:pt>
    <dgm:pt modelId="{58BAEBCC-2878-40DA-8F2A-AD2497AD9A35}">
      <dgm:prSet phldrT="[Texto]"/>
      <dgm:spPr>
        <a:solidFill>
          <a:srgbClr val="FFC000"/>
        </a:solidFill>
      </dgm:spPr>
      <dgm:t>
        <a:bodyPr/>
        <a:lstStyle/>
        <a:p>
          <a:r>
            <a:rPr lang="es-MX" dirty="0"/>
            <a:t>Educar importancia de prevenir la estigmatización y la discriminación a trabajadores sospechosos o confirmados de COVID-19</a:t>
          </a:r>
          <a:endParaRPr lang="es-PE" dirty="0"/>
        </a:p>
      </dgm:t>
    </dgm:pt>
    <dgm:pt modelId="{4093D661-F7F5-41D7-98BE-BFF104961AA6}" type="parTrans" cxnId="{736A27C6-5DE9-48D8-8068-D5FF2D17DA88}">
      <dgm:prSet/>
      <dgm:spPr/>
      <dgm:t>
        <a:bodyPr/>
        <a:lstStyle/>
        <a:p>
          <a:endParaRPr lang="es-PE"/>
        </a:p>
      </dgm:t>
    </dgm:pt>
    <dgm:pt modelId="{ECEAE4B5-3FCA-44FC-B1F8-3506C0B6A22B}" type="sibTrans" cxnId="{736A27C6-5DE9-48D8-8068-D5FF2D17DA88}">
      <dgm:prSet/>
      <dgm:spPr/>
      <dgm:t>
        <a:bodyPr/>
        <a:lstStyle/>
        <a:p>
          <a:endParaRPr lang="es-PE"/>
        </a:p>
      </dgm:t>
    </dgm:pt>
    <dgm:pt modelId="{F87E222F-C628-41C0-B441-962349974070}">
      <dgm:prSet phldrT="[Texto]"/>
      <dgm:spPr/>
      <dgm:t>
        <a:bodyPr/>
        <a:lstStyle/>
        <a:p>
          <a:r>
            <a:rPr lang="es-MX" dirty="0"/>
            <a:t>Facilitar los medios para responder a las inquietudes de los trabajadores respecto a la COVID-19</a:t>
          </a:r>
          <a:endParaRPr lang="es-PE" dirty="0"/>
        </a:p>
      </dgm:t>
    </dgm:pt>
    <dgm:pt modelId="{51A51DBD-6AB9-4638-8479-40B011D8A055}" type="parTrans" cxnId="{706193DA-3B49-43BA-BE77-26C283495559}">
      <dgm:prSet/>
      <dgm:spPr/>
      <dgm:t>
        <a:bodyPr/>
        <a:lstStyle/>
        <a:p>
          <a:endParaRPr lang="es-PE"/>
        </a:p>
      </dgm:t>
    </dgm:pt>
    <dgm:pt modelId="{ACB22D14-C55F-42C9-90F0-060C73540BF7}" type="sibTrans" cxnId="{706193DA-3B49-43BA-BE77-26C283495559}">
      <dgm:prSet/>
      <dgm:spPr/>
      <dgm:t>
        <a:bodyPr/>
        <a:lstStyle/>
        <a:p>
          <a:endParaRPr lang="es-PE"/>
        </a:p>
      </dgm:t>
    </dgm:pt>
    <dgm:pt modelId="{9A9A9805-0BCD-432E-AD6E-D0089E1D9C0F}" type="pres">
      <dgm:prSet presAssocID="{ED1EC9B0-5617-4D20-B629-4F4733D659F8}" presName="diagram" presStyleCnt="0">
        <dgm:presLayoutVars>
          <dgm:chMax val="1"/>
          <dgm:dir/>
          <dgm:animLvl val="ctr"/>
          <dgm:resizeHandles val="exact"/>
        </dgm:presLayoutVars>
      </dgm:prSet>
      <dgm:spPr/>
    </dgm:pt>
    <dgm:pt modelId="{45EF6E70-8C7F-4593-99B9-65931FBF42B3}" type="pres">
      <dgm:prSet presAssocID="{ED1EC9B0-5617-4D20-B629-4F4733D659F8}" presName="matrix" presStyleCnt="0"/>
      <dgm:spPr/>
    </dgm:pt>
    <dgm:pt modelId="{68426BF9-955C-4A8F-8DCB-393C1195525A}" type="pres">
      <dgm:prSet presAssocID="{ED1EC9B0-5617-4D20-B629-4F4733D659F8}" presName="tile1" presStyleLbl="node1" presStyleIdx="0" presStyleCnt="4" custLinFactNeighborX="1272" custLinFactNeighborY="-8340"/>
      <dgm:spPr/>
    </dgm:pt>
    <dgm:pt modelId="{EC507233-7ACD-4E1E-8D3C-AC85D2AB244F}" type="pres">
      <dgm:prSet presAssocID="{ED1EC9B0-5617-4D20-B629-4F4733D659F8}" presName="tile1text" presStyleLbl="node1" presStyleIdx="0" presStyleCnt="4">
        <dgm:presLayoutVars>
          <dgm:chMax val="0"/>
          <dgm:chPref val="0"/>
          <dgm:bulletEnabled val="1"/>
        </dgm:presLayoutVars>
      </dgm:prSet>
      <dgm:spPr/>
    </dgm:pt>
    <dgm:pt modelId="{DE2911F8-DCF2-4ED2-BA45-F5B2BE83707C}" type="pres">
      <dgm:prSet presAssocID="{ED1EC9B0-5617-4D20-B629-4F4733D659F8}" presName="tile2" presStyleLbl="node1" presStyleIdx="1" presStyleCnt="4" custLinFactNeighborX="0" custLinFactNeighborY="1008"/>
      <dgm:spPr/>
    </dgm:pt>
    <dgm:pt modelId="{AAB89594-A7B8-48FE-92C5-6F287663D329}" type="pres">
      <dgm:prSet presAssocID="{ED1EC9B0-5617-4D20-B629-4F4733D659F8}" presName="tile2text" presStyleLbl="node1" presStyleIdx="1" presStyleCnt="4">
        <dgm:presLayoutVars>
          <dgm:chMax val="0"/>
          <dgm:chPref val="0"/>
          <dgm:bulletEnabled val="1"/>
        </dgm:presLayoutVars>
      </dgm:prSet>
      <dgm:spPr/>
    </dgm:pt>
    <dgm:pt modelId="{36BE2BF3-5D46-4C65-819A-C22FB6CD7C77}" type="pres">
      <dgm:prSet presAssocID="{ED1EC9B0-5617-4D20-B629-4F4733D659F8}" presName="tile3" presStyleLbl="node1" presStyleIdx="2" presStyleCnt="4"/>
      <dgm:spPr/>
    </dgm:pt>
    <dgm:pt modelId="{D552A8A2-19F9-47E8-8EC3-B3736E9852C2}" type="pres">
      <dgm:prSet presAssocID="{ED1EC9B0-5617-4D20-B629-4F4733D659F8}" presName="tile3text" presStyleLbl="node1" presStyleIdx="2" presStyleCnt="4">
        <dgm:presLayoutVars>
          <dgm:chMax val="0"/>
          <dgm:chPref val="0"/>
          <dgm:bulletEnabled val="1"/>
        </dgm:presLayoutVars>
      </dgm:prSet>
      <dgm:spPr/>
    </dgm:pt>
    <dgm:pt modelId="{25A241BC-DDB8-47D8-ACAB-77D3B76B15C3}" type="pres">
      <dgm:prSet presAssocID="{ED1EC9B0-5617-4D20-B629-4F4733D659F8}" presName="tile4" presStyleLbl="node1" presStyleIdx="3" presStyleCnt="4"/>
      <dgm:spPr/>
    </dgm:pt>
    <dgm:pt modelId="{BA6FC050-4244-4AB2-B61C-FEB3EF0B5BEA}" type="pres">
      <dgm:prSet presAssocID="{ED1EC9B0-5617-4D20-B629-4F4733D659F8}" presName="tile4text" presStyleLbl="node1" presStyleIdx="3" presStyleCnt="4">
        <dgm:presLayoutVars>
          <dgm:chMax val="0"/>
          <dgm:chPref val="0"/>
          <dgm:bulletEnabled val="1"/>
        </dgm:presLayoutVars>
      </dgm:prSet>
      <dgm:spPr/>
    </dgm:pt>
    <dgm:pt modelId="{F0FA8372-6F0D-4CAE-A5BB-E1897E0D6B53}" type="pres">
      <dgm:prSet presAssocID="{ED1EC9B0-5617-4D20-B629-4F4733D659F8}" presName="centerTile" presStyleLbl="fgShp" presStyleIdx="0" presStyleCnt="1">
        <dgm:presLayoutVars>
          <dgm:chMax val="0"/>
          <dgm:chPref val="0"/>
        </dgm:presLayoutVars>
      </dgm:prSet>
      <dgm:spPr/>
    </dgm:pt>
  </dgm:ptLst>
  <dgm:cxnLst>
    <dgm:cxn modelId="{74E8DB29-29D3-4E61-B818-C5D651B57F56}" srcId="{893824E7-C896-4869-9F27-68CF6BA73008}" destId="{D0C2E21B-EFFA-4BCC-872D-82F1CB4798C0}" srcOrd="1" destOrd="0" parTransId="{37B338C1-78A7-4E04-8D50-EE5FF4C5FB59}" sibTransId="{5952C26D-51E4-4620-9D19-E6A2E5E17A40}"/>
    <dgm:cxn modelId="{DA22212C-692B-4F2E-9E7C-36B6443E9649}" type="presOf" srcId="{893824E7-C896-4869-9F27-68CF6BA73008}" destId="{F0FA8372-6F0D-4CAE-A5BB-E1897E0D6B53}" srcOrd="0" destOrd="0" presId="urn:microsoft.com/office/officeart/2005/8/layout/matrix1"/>
    <dgm:cxn modelId="{756E3232-F377-4F93-907E-83F016F906BF}" type="presOf" srcId="{58BAEBCC-2878-40DA-8F2A-AD2497AD9A35}" destId="{D552A8A2-19F9-47E8-8EC3-B3736E9852C2}" srcOrd="1" destOrd="0" presId="urn:microsoft.com/office/officeart/2005/8/layout/matrix1"/>
    <dgm:cxn modelId="{2644E234-659D-4EB9-9CFA-A60A8E913BFE}" type="presOf" srcId="{F87E222F-C628-41C0-B441-962349974070}" destId="{25A241BC-DDB8-47D8-ACAB-77D3B76B15C3}" srcOrd="0" destOrd="0" presId="urn:microsoft.com/office/officeart/2005/8/layout/matrix1"/>
    <dgm:cxn modelId="{0F6FE062-0A36-4317-A756-A757210D4B2D}" srcId="{ED1EC9B0-5617-4D20-B629-4F4733D659F8}" destId="{893824E7-C896-4869-9F27-68CF6BA73008}" srcOrd="0" destOrd="0" parTransId="{986313BB-D0A5-497E-BA52-DE8C8A52D042}" sibTransId="{426BD770-AB50-4902-AFF4-B6A81CCDCE06}"/>
    <dgm:cxn modelId="{C18FDF49-6230-4546-B12E-33D508CA8BE7}" type="presOf" srcId="{D0C2E21B-EFFA-4BCC-872D-82F1CB4798C0}" destId="{DE2911F8-DCF2-4ED2-BA45-F5B2BE83707C}" srcOrd="0" destOrd="0" presId="urn:microsoft.com/office/officeart/2005/8/layout/matrix1"/>
    <dgm:cxn modelId="{43706D6E-6DEC-430F-9FAD-64F9BA3A8563}" srcId="{893824E7-C896-4869-9F27-68CF6BA73008}" destId="{7EE4B17D-61D4-46F3-AA97-57E7EDC0D569}" srcOrd="0" destOrd="0" parTransId="{C4182F67-889E-4502-A6A6-4681378AE357}" sibTransId="{1F9D9341-5DA1-4EB0-8BCC-439F8944601B}"/>
    <dgm:cxn modelId="{4F602176-4EC2-4F47-9FB9-5B914366FF4D}" type="presOf" srcId="{58BAEBCC-2878-40DA-8F2A-AD2497AD9A35}" destId="{36BE2BF3-5D46-4C65-819A-C22FB6CD7C77}" srcOrd="0" destOrd="0" presId="urn:microsoft.com/office/officeart/2005/8/layout/matrix1"/>
    <dgm:cxn modelId="{2D4B788B-E2FD-4137-9B84-18E8980CDA00}" type="presOf" srcId="{F87E222F-C628-41C0-B441-962349974070}" destId="{BA6FC050-4244-4AB2-B61C-FEB3EF0B5BEA}" srcOrd="1" destOrd="0" presId="urn:microsoft.com/office/officeart/2005/8/layout/matrix1"/>
    <dgm:cxn modelId="{5062668F-95BB-48A2-B9AE-907FE9D3374B}" type="presOf" srcId="{D0C2E21B-EFFA-4BCC-872D-82F1CB4798C0}" destId="{AAB89594-A7B8-48FE-92C5-6F287663D329}" srcOrd="1" destOrd="0" presId="urn:microsoft.com/office/officeart/2005/8/layout/matrix1"/>
    <dgm:cxn modelId="{3D39DE98-8ECE-418D-9C48-5BA2AED7874E}" type="presOf" srcId="{ED1EC9B0-5617-4D20-B629-4F4733D659F8}" destId="{9A9A9805-0BCD-432E-AD6E-D0089E1D9C0F}" srcOrd="0" destOrd="0" presId="urn:microsoft.com/office/officeart/2005/8/layout/matrix1"/>
    <dgm:cxn modelId="{736A27C6-5DE9-48D8-8068-D5FF2D17DA88}" srcId="{893824E7-C896-4869-9F27-68CF6BA73008}" destId="{58BAEBCC-2878-40DA-8F2A-AD2497AD9A35}" srcOrd="2" destOrd="0" parTransId="{4093D661-F7F5-41D7-98BE-BFF104961AA6}" sibTransId="{ECEAE4B5-3FCA-44FC-B1F8-3506C0B6A22B}"/>
    <dgm:cxn modelId="{A412C0CF-D2C3-4F3C-8EE8-6E1FC3C519E6}" type="presOf" srcId="{7EE4B17D-61D4-46F3-AA97-57E7EDC0D569}" destId="{68426BF9-955C-4A8F-8DCB-393C1195525A}" srcOrd="0" destOrd="0" presId="urn:microsoft.com/office/officeart/2005/8/layout/matrix1"/>
    <dgm:cxn modelId="{706193DA-3B49-43BA-BE77-26C283495559}" srcId="{893824E7-C896-4869-9F27-68CF6BA73008}" destId="{F87E222F-C628-41C0-B441-962349974070}" srcOrd="3" destOrd="0" parTransId="{51A51DBD-6AB9-4638-8479-40B011D8A055}" sibTransId="{ACB22D14-C55F-42C9-90F0-060C73540BF7}"/>
    <dgm:cxn modelId="{87261CDD-7531-4681-A117-A8B544A7B339}" type="presOf" srcId="{7EE4B17D-61D4-46F3-AA97-57E7EDC0D569}" destId="{EC507233-7ACD-4E1E-8D3C-AC85D2AB244F}" srcOrd="1" destOrd="0" presId="urn:microsoft.com/office/officeart/2005/8/layout/matrix1"/>
    <dgm:cxn modelId="{D68294A1-04CB-4CE7-ACEF-898BB404BB44}" type="presParOf" srcId="{9A9A9805-0BCD-432E-AD6E-D0089E1D9C0F}" destId="{45EF6E70-8C7F-4593-99B9-65931FBF42B3}" srcOrd="0" destOrd="0" presId="urn:microsoft.com/office/officeart/2005/8/layout/matrix1"/>
    <dgm:cxn modelId="{640A46AB-A785-4E39-8361-10923D32415C}" type="presParOf" srcId="{45EF6E70-8C7F-4593-99B9-65931FBF42B3}" destId="{68426BF9-955C-4A8F-8DCB-393C1195525A}" srcOrd="0" destOrd="0" presId="urn:microsoft.com/office/officeart/2005/8/layout/matrix1"/>
    <dgm:cxn modelId="{84C2E75F-18A1-4A1F-8E1F-B8470A0FB614}" type="presParOf" srcId="{45EF6E70-8C7F-4593-99B9-65931FBF42B3}" destId="{EC507233-7ACD-4E1E-8D3C-AC85D2AB244F}" srcOrd="1" destOrd="0" presId="urn:microsoft.com/office/officeart/2005/8/layout/matrix1"/>
    <dgm:cxn modelId="{E264E606-F366-48D7-9255-806F33A1E019}" type="presParOf" srcId="{45EF6E70-8C7F-4593-99B9-65931FBF42B3}" destId="{DE2911F8-DCF2-4ED2-BA45-F5B2BE83707C}" srcOrd="2" destOrd="0" presId="urn:microsoft.com/office/officeart/2005/8/layout/matrix1"/>
    <dgm:cxn modelId="{D3077A64-8669-4F21-BCE3-BD510094F3BC}" type="presParOf" srcId="{45EF6E70-8C7F-4593-99B9-65931FBF42B3}" destId="{AAB89594-A7B8-48FE-92C5-6F287663D329}" srcOrd="3" destOrd="0" presId="urn:microsoft.com/office/officeart/2005/8/layout/matrix1"/>
    <dgm:cxn modelId="{F78C35A6-C613-446E-8E4A-5CD8DB25D5F1}" type="presParOf" srcId="{45EF6E70-8C7F-4593-99B9-65931FBF42B3}" destId="{36BE2BF3-5D46-4C65-819A-C22FB6CD7C77}" srcOrd="4" destOrd="0" presId="urn:microsoft.com/office/officeart/2005/8/layout/matrix1"/>
    <dgm:cxn modelId="{D8A172F6-285B-4511-91C5-F01A8E806E42}" type="presParOf" srcId="{45EF6E70-8C7F-4593-99B9-65931FBF42B3}" destId="{D552A8A2-19F9-47E8-8EC3-B3736E9852C2}" srcOrd="5" destOrd="0" presId="urn:microsoft.com/office/officeart/2005/8/layout/matrix1"/>
    <dgm:cxn modelId="{F82FEFB1-5830-4FAC-ABF1-BCFEF7D7987D}" type="presParOf" srcId="{45EF6E70-8C7F-4593-99B9-65931FBF42B3}" destId="{25A241BC-DDB8-47D8-ACAB-77D3B76B15C3}" srcOrd="6" destOrd="0" presId="urn:microsoft.com/office/officeart/2005/8/layout/matrix1"/>
    <dgm:cxn modelId="{A3E22C91-7FBB-4870-A398-9CBE93788B4F}" type="presParOf" srcId="{45EF6E70-8C7F-4593-99B9-65931FBF42B3}" destId="{BA6FC050-4244-4AB2-B61C-FEB3EF0B5BEA}" srcOrd="7" destOrd="0" presId="urn:microsoft.com/office/officeart/2005/8/layout/matrix1"/>
    <dgm:cxn modelId="{A34E7A6F-B802-425F-AC6C-0D6FFCB0EE26}" type="presParOf" srcId="{9A9A9805-0BCD-432E-AD6E-D0089E1D9C0F}" destId="{F0FA8372-6F0D-4CAE-A5BB-E1897E0D6B5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C30A0-90C5-4517-A940-3CD6E783E9C4}">
      <dsp:nvSpPr>
        <dsp:cNvPr id="0" name=""/>
        <dsp:cNvSpPr/>
      </dsp:nvSpPr>
      <dsp:spPr>
        <a:xfrm>
          <a:off x="-5782476" y="-885569"/>
          <a:ext cx="6888406" cy="6888406"/>
        </a:xfrm>
        <a:prstGeom prst="blockArc">
          <a:avLst>
            <a:gd name="adj1" fmla="val 18900000"/>
            <a:gd name="adj2" fmla="val 2700000"/>
            <a:gd name="adj3" fmla="val 31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506CE-2700-48EE-8103-4809FA1AAD4C}">
      <dsp:nvSpPr>
        <dsp:cNvPr id="0" name=""/>
        <dsp:cNvSpPr/>
      </dsp:nvSpPr>
      <dsp:spPr>
        <a:xfrm>
          <a:off x="358976" y="232630"/>
          <a:ext cx="7700708" cy="4650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t>Limpieza y desinfección de centros de trabajo</a:t>
          </a:r>
          <a:endParaRPr lang="es-PE" sz="1400" kern="1200" dirty="0"/>
        </a:p>
      </dsp:txBody>
      <dsp:txXfrm>
        <a:off x="358976" y="232630"/>
        <a:ext cx="7700708" cy="465057"/>
      </dsp:txXfrm>
    </dsp:sp>
    <dsp:sp modelId="{BF27FF6A-8A7A-4389-AFF9-FCAEFCC28C4F}">
      <dsp:nvSpPr>
        <dsp:cNvPr id="0" name=""/>
        <dsp:cNvSpPr/>
      </dsp:nvSpPr>
      <dsp:spPr>
        <a:xfrm>
          <a:off x="68315" y="174498"/>
          <a:ext cx="581321" cy="5813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EA183-46A7-4E36-A806-9004B127067B}">
      <dsp:nvSpPr>
        <dsp:cNvPr id="0" name=""/>
        <dsp:cNvSpPr/>
      </dsp:nvSpPr>
      <dsp:spPr>
        <a:xfrm>
          <a:off x="780127" y="930626"/>
          <a:ext cx="7279557" cy="465057"/>
        </a:xfrm>
        <a:prstGeom prst="rect">
          <a:avLst/>
        </a:prstGeom>
        <a:solidFill>
          <a:schemeClr val="accent2">
            <a:hueOff val="317965"/>
            <a:satOff val="-7255"/>
            <a:lumOff val="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t>Evaluación de la condición de salud del trabajador previo al regreso o reincorporación al centro de trabajo</a:t>
          </a:r>
          <a:endParaRPr lang="es-PE" sz="1400" kern="1200" dirty="0"/>
        </a:p>
      </dsp:txBody>
      <dsp:txXfrm>
        <a:off x="780127" y="930626"/>
        <a:ext cx="7279557" cy="465057"/>
      </dsp:txXfrm>
    </dsp:sp>
    <dsp:sp modelId="{0C07468C-89FD-4317-8CE8-098C2C3214A5}">
      <dsp:nvSpPr>
        <dsp:cNvPr id="0" name=""/>
        <dsp:cNvSpPr/>
      </dsp:nvSpPr>
      <dsp:spPr>
        <a:xfrm>
          <a:off x="489466" y="872494"/>
          <a:ext cx="581321" cy="581321"/>
        </a:xfrm>
        <a:prstGeom prst="ellipse">
          <a:avLst/>
        </a:prstGeom>
        <a:solidFill>
          <a:schemeClr val="lt1">
            <a:hueOff val="0"/>
            <a:satOff val="0"/>
            <a:lumOff val="0"/>
            <a:alphaOff val="0"/>
          </a:schemeClr>
        </a:solidFill>
        <a:ln w="25400" cap="flat" cmpd="sng" algn="ctr">
          <a:solidFill>
            <a:schemeClr val="accent2">
              <a:hueOff val="317965"/>
              <a:satOff val="-7255"/>
              <a:lumOff val="2680"/>
              <a:alphaOff val="0"/>
            </a:schemeClr>
          </a:solidFill>
          <a:prstDash val="solid"/>
        </a:ln>
        <a:effectLst/>
      </dsp:spPr>
      <dsp:style>
        <a:lnRef idx="2">
          <a:scrgbClr r="0" g="0" b="0"/>
        </a:lnRef>
        <a:fillRef idx="1">
          <a:scrgbClr r="0" g="0" b="0"/>
        </a:fillRef>
        <a:effectRef idx="0">
          <a:scrgbClr r="0" g="0" b="0"/>
        </a:effectRef>
        <a:fontRef idx="minor"/>
      </dsp:style>
    </dsp:sp>
    <dsp:sp modelId="{747E8B8B-C3AD-4E01-8ED5-C5F710B8FA5E}">
      <dsp:nvSpPr>
        <dsp:cNvPr id="0" name=""/>
        <dsp:cNvSpPr/>
      </dsp:nvSpPr>
      <dsp:spPr>
        <a:xfrm>
          <a:off x="1010916" y="1628109"/>
          <a:ext cx="7048768" cy="465057"/>
        </a:xfrm>
        <a:prstGeom prst="rect">
          <a:avLst/>
        </a:prstGeom>
        <a:solidFill>
          <a:schemeClr val="accent2">
            <a:hueOff val="635930"/>
            <a:satOff val="-1450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t>Lavado y desinfección de manos</a:t>
          </a:r>
          <a:endParaRPr lang="es-PE" sz="1400" kern="1200" dirty="0"/>
        </a:p>
      </dsp:txBody>
      <dsp:txXfrm>
        <a:off x="1010916" y="1628109"/>
        <a:ext cx="7048768" cy="465057"/>
      </dsp:txXfrm>
    </dsp:sp>
    <dsp:sp modelId="{99B26255-4F7A-41B1-BBA2-8E4CE5E5D367}">
      <dsp:nvSpPr>
        <dsp:cNvPr id="0" name=""/>
        <dsp:cNvSpPr/>
      </dsp:nvSpPr>
      <dsp:spPr>
        <a:xfrm>
          <a:off x="720255" y="1569977"/>
          <a:ext cx="581321" cy="581321"/>
        </a:xfrm>
        <a:prstGeom prst="ellipse">
          <a:avLst/>
        </a:prstGeom>
        <a:solidFill>
          <a:schemeClr val="lt1">
            <a:hueOff val="0"/>
            <a:satOff val="0"/>
            <a:lumOff val="0"/>
            <a:alphaOff val="0"/>
          </a:schemeClr>
        </a:solidFill>
        <a:ln w="25400"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dsp:style>
    </dsp:sp>
    <dsp:sp modelId="{611D432A-9AB0-4FCF-A12F-14B2AACC5D82}">
      <dsp:nvSpPr>
        <dsp:cNvPr id="0" name=""/>
        <dsp:cNvSpPr/>
      </dsp:nvSpPr>
      <dsp:spPr>
        <a:xfrm>
          <a:off x="1084604" y="2326104"/>
          <a:ext cx="6975079" cy="465057"/>
        </a:xfrm>
        <a:prstGeom prst="rect">
          <a:avLst/>
        </a:prstGeom>
        <a:solidFill>
          <a:schemeClr val="accent2">
            <a:hueOff val="953895"/>
            <a:satOff val="-21764"/>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t>Sensibilización de la prevención del contagio en el centro de trabajo</a:t>
          </a:r>
          <a:endParaRPr lang="es-PE" sz="1400" kern="1200" dirty="0"/>
        </a:p>
      </dsp:txBody>
      <dsp:txXfrm>
        <a:off x="1084604" y="2326104"/>
        <a:ext cx="6975079" cy="465057"/>
      </dsp:txXfrm>
    </dsp:sp>
    <dsp:sp modelId="{4759D54F-C1C5-4FBE-BA21-40F5851FA877}">
      <dsp:nvSpPr>
        <dsp:cNvPr id="0" name=""/>
        <dsp:cNvSpPr/>
      </dsp:nvSpPr>
      <dsp:spPr>
        <a:xfrm>
          <a:off x="793943" y="2267972"/>
          <a:ext cx="581321" cy="581321"/>
        </a:xfrm>
        <a:prstGeom prst="ellipse">
          <a:avLst/>
        </a:prstGeom>
        <a:solidFill>
          <a:schemeClr val="lt1">
            <a:hueOff val="0"/>
            <a:satOff val="0"/>
            <a:lumOff val="0"/>
            <a:alphaOff val="0"/>
          </a:schemeClr>
        </a:solidFill>
        <a:ln w="25400"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dsp:style>
    </dsp:sp>
    <dsp:sp modelId="{BE488619-A160-4CAC-BB99-D6BC35593526}">
      <dsp:nvSpPr>
        <dsp:cNvPr id="0" name=""/>
        <dsp:cNvSpPr/>
      </dsp:nvSpPr>
      <dsp:spPr>
        <a:xfrm>
          <a:off x="1010916" y="3024100"/>
          <a:ext cx="7048768" cy="465057"/>
        </a:xfrm>
        <a:prstGeom prst="rect">
          <a:avLst/>
        </a:prstGeom>
        <a:solidFill>
          <a:schemeClr val="accent2">
            <a:hueOff val="1271860"/>
            <a:satOff val="-2901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t>Medidas preventivas de aplicación colectiva</a:t>
          </a:r>
          <a:endParaRPr lang="es-PE" sz="1400" kern="1200" dirty="0"/>
        </a:p>
      </dsp:txBody>
      <dsp:txXfrm>
        <a:off x="1010916" y="3024100"/>
        <a:ext cx="7048768" cy="465057"/>
      </dsp:txXfrm>
    </dsp:sp>
    <dsp:sp modelId="{30A823D8-173D-4ED1-B798-4CB5EA8181D4}">
      <dsp:nvSpPr>
        <dsp:cNvPr id="0" name=""/>
        <dsp:cNvSpPr/>
      </dsp:nvSpPr>
      <dsp:spPr>
        <a:xfrm>
          <a:off x="720255" y="2965967"/>
          <a:ext cx="581321" cy="581321"/>
        </a:xfrm>
        <a:prstGeom prst="ellipse">
          <a:avLst/>
        </a:prstGeom>
        <a:solidFill>
          <a:schemeClr val="lt1">
            <a:hueOff val="0"/>
            <a:satOff val="0"/>
            <a:lumOff val="0"/>
            <a:alphaOff val="0"/>
          </a:schemeClr>
        </a:solidFill>
        <a:ln w="25400"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dsp:style>
    </dsp:sp>
    <dsp:sp modelId="{C2E77A55-BDCF-47B1-A3E6-BF95DF303037}">
      <dsp:nvSpPr>
        <dsp:cNvPr id="0" name=""/>
        <dsp:cNvSpPr/>
      </dsp:nvSpPr>
      <dsp:spPr>
        <a:xfrm>
          <a:off x="780127" y="3721583"/>
          <a:ext cx="7279557" cy="465057"/>
        </a:xfrm>
        <a:prstGeom prst="rect">
          <a:avLst/>
        </a:prstGeom>
        <a:solidFill>
          <a:schemeClr val="accent2">
            <a:hueOff val="1589824"/>
            <a:satOff val="-36273"/>
            <a:lumOff val="13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t>Medidas de protección personal</a:t>
          </a:r>
          <a:endParaRPr lang="es-PE" sz="1400" kern="1200" dirty="0"/>
        </a:p>
      </dsp:txBody>
      <dsp:txXfrm>
        <a:off x="780127" y="3721583"/>
        <a:ext cx="7279557" cy="465057"/>
      </dsp:txXfrm>
    </dsp:sp>
    <dsp:sp modelId="{854CDB54-4EA0-4CEC-A61C-6D74DE630D6C}">
      <dsp:nvSpPr>
        <dsp:cNvPr id="0" name=""/>
        <dsp:cNvSpPr/>
      </dsp:nvSpPr>
      <dsp:spPr>
        <a:xfrm>
          <a:off x="489466" y="3663451"/>
          <a:ext cx="581321" cy="581321"/>
        </a:xfrm>
        <a:prstGeom prst="ellipse">
          <a:avLst/>
        </a:prstGeom>
        <a:solidFill>
          <a:schemeClr val="lt1">
            <a:hueOff val="0"/>
            <a:satOff val="0"/>
            <a:lumOff val="0"/>
            <a:alphaOff val="0"/>
          </a:schemeClr>
        </a:solidFill>
        <a:ln w="25400" cap="flat" cmpd="sng" algn="ctr">
          <a:solidFill>
            <a:schemeClr val="accent2">
              <a:hueOff val="1589824"/>
              <a:satOff val="-36273"/>
              <a:lumOff val="13399"/>
              <a:alphaOff val="0"/>
            </a:schemeClr>
          </a:solidFill>
          <a:prstDash val="solid"/>
        </a:ln>
        <a:effectLst/>
      </dsp:spPr>
      <dsp:style>
        <a:lnRef idx="2">
          <a:scrgbClr r="0" g="0" b="0"/>
        </a:lnRef>
        <a:fillRef idx="1">
          <a:scrgbClr r="0" g="0" b="0"/>
        </a:fillRef>
        <a:effectRef idx="0">
          <a:scrgbClr r="0" g="0" b="0"/>
        </a:effectRef>
        <a:fontRef idx="minor"/>
      </dsp:style>
    </dsp:sp>
    <dsp:sp modelId="{DC406FB1-7369-4E3F-8F23-CBB7622D2004}">
      <dsp:nvSpPr>
        <dsp:cNvPr id="0" name=""/>
        <dsp:cNvSpPr/>
      </dsp:nvSpPr>
      <dsp:spPr>
        <a:xfrm>
          <a:off x="358976" y="4419578"/>
          <a:ext cx="7700708" cy="465057"/>
        </a:xfrm>
        <a:prstGeom prst="rect">
          <a:avLst/>
        </a:prstGeom>
        <a:solidFill>
          <a:schemeClr val="accent2">
            <a:hueOff val="1907789"/>
            <a:satOff val="-4352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t>Vigilancia de salud del trabajador en el contexto de la COVID 19</a:t>
          </a:r>
          <a:endParaRPr lang="es-PE" sz="1400" kern="1200" dirty="0"/>
        </a:p>
      </dsp:txBody>
      <dsp:txXfrm>
        <a:off x="358976" y="4419578"/>
        <a:ext cx="7700708" cy="465057"/>
      </dsp:txXfrm>
    </dsp:sp>
    <dsp:sp modelId="{5430A92A-A62F-429E-B985-81FA98C3749A}">
      <dsp:nvSpPr>
        <dsp:cNvPr id="0" name=""/>
        <dsp:cNvSpPr/>
      </dsp:nvSpPr>
      <dsp:spPr>
        <a:xfrm>
          <a:off x="68315" y="4361446"/>
          <a:ext cx="581321" cy="581321"/>
        </a:xfrm>
        <a:prstGeom prst="ellipse">
          <a:avLst/>
        </a:prstGeom>
        <a:solidFill>
          <a:schemeClr val="lt1">
            <a:hueOff val="0"/>
            <a:satOff val="0"/>
            <a:lumOff val="0"/>
            <a:alphaOff val="0"/>
          </a:schemeClr>
        </a:solidFill>
        <a:ln w="254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A52F4-B3F7-43FD-9CBF-8C60A9169F98}">
      <dsp:nvSpPr>
        <dsp:cNvPr id="0" name=""/>
        <dsp:cNvSpPr/>
      </dsp:nvSpPr>
      <dsp:spPr>
        <a:xfrm>
          <a:off x="2513967" y="1904844"/>
          <a:ext cx="2005401" cy="1358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GESTIONAR PARA LOS TRABAJADORES</a:t>
          </a:r>
          <a:endParaRPr lang="es-PE" sz="1300" kern="1200" dirty="0"/>
        </a:p>
      </dsp:txBody>
      <dsp:txXfrm>
        <a:off x="2807651" y="2103727"/>
        <a:ext cx="1418033" cy="960290"/>
      </dsp:txXfrm>
    </dsp:sp>
    <dsp:sp modelId="{C165C441-8044-4E94-845C-E584C9EF77D0}">
      <dsp:nvSpPr>
        <dsp:cNvPr id="0" name=""/>
        <dsp:cNvSpPr/>
      </dsp:nvSpPr>
      <dsp:spPr>
        <a:xfrm rot="16200000">
          <a:off x="3372629" y="1410356"/>
          <a:ext cx="288077" cy="4617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PE" sz="2100" kern="1200"/>
        </a:p>
      </dsp:txBody>
      <dsp:txXfrm>
        <a:off x="3415841" y="1545916"/>
        <a:ext cx="201654" cy="277043"/>
      </dsp:txXfrm>
    </dsp:sp>
    <dsp:sp modelId="{5502D3D9-1157-4AEB-B469-85E65779A193}">
      <dsp:nvSpPr>
        <dsp:cNvPr id="0" name=""/>
        <dsp:cNvSpPr/>
      </dsp:nvSpPr>
      <dsp:spPr>
        <a:xfrm>
          <a:off x="2668921" y="3245"/>
          <a:ext cx="1695492" cy="13580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Identificación del riesgo</a:t>
          </a:r>
          <a:endParaRPr lang="es-PE" sz="1400" kern="1200" dirty="0"/>
        </a:p>
      </dsp:txBody>
      <dsp:txXfrm>
        <a:off x="2917220" y="202128"/>
        <a:ext cx="1198894" cy="960290"/>
      </dsp:txXfrm>
    </dsp:sp>
    <dsp:sp modelId="{C0214FFD-5974-4734-B5ED-E81164FEA5D3}">
      <dsp:nvSpPr>
        <dsp:cNvPr id="0" name=""/>
        <dsp:cNvSpPr/>
      </dsp:nvSpPr>
      <dsp:spPr>
        <a:xfrm rot="66528">
          <a:off x="4619157" y="2376678"/>
          <a:ext cx="241486" cy="46173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PE" sz="2100" kern="1200"/>
        </a:p>
      </dsp:txBody>
      <dsp:txXfrm>
        <a:off x="4619164" y="2468325"/>
        <a:ext cx="169040" cy="277043"/>
      </dsp:txXfrm>
    </dsp:sp>
    <dsp:sp modelId="{A1A02397-2B96-444D-B623-12F618550936}">
      <dsp:nvSpPr>
        <dsp:cNvPr id="0" name=""/>
        <dsp:cNvSpPr/>
      </dsp:nvSpPr>
      <dsp:spPr>
        <a:xfrm>
          <a:off x="4974258" y="1949544"/>
          <a:ext cx="1703926" cy="13580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Ficha sintomatológica de COVID 19</a:t>
          </a:r>
          <a:endParaRPr lang="es-PE" sz="1300" kern="1200" dirty="0"/>
        </a:p>
      </dsp:txBody>
      <dsp:txXfrm>
        <a:off x="5223792" y="2148427"/>
        <a:ext cx="1204858" cy="960290"/>
      </dsp:txXfrm>
    </dsp:sp>
    <dsp:sp modelId="{C4989F6A-8283-44C7-B842-B5E415233988}">
      <dsp:nvSpPr>
        <dsp:cNvPr id="0" name=""/>
        <dsp:cNvSpPr/>
      </dsp:nvSpPr>
      <dsp:spPr>
        <a:xfrm rot="5400000">
          <a:off x="3372629" y="3295649"/>
          <a:ext cx="288077" cy="46173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PE" sz="2100" kern="1200"/>
        </a:p>
      </dsp:txBody>
      <dsp:txXfrm>
        <a:off x="3415841" y="3344786"/>
        <a:ext cx="201654" cy="277043"/>
      </dsp:txXfrm>
    </dsp:sp>
    <dsp:sp modelId="{8C405707-8043-4A31-AA1C-6A5F119DDF85}">
      <dsp:nvSpPr>
        <dsp:cNvPr id="0" name=""/>
        <dsp:cNvSpPr/>
      </dsp:nvSpPr>
      <dsp:spPr>
        <a:xfrm>
          <a:off x="2659625" y="3806442"/>
          <a:ext cx="1714084" cy="135805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Aplicación de pruebas serológicas o moleculares según riesgo</a:t>
          </a:r>
          <a:endParaRPr lang="es-PE" sz="1400" kern="1200" dirty="0"/>
        </a:p>
      </dsp:txBody>
      <dsp:txXfrm>
        <a:off x="2910647" y="4005325"/>
        <a:ext cx="1212040" cy="960290"/>
      </dsp:txXfrm>
    </dsp:sp>
    <dsp:sp modelId="{CF6404B5-C66B-4E02-9DD5-20D0E6EEB350}">
      <dsp:nvSpPr>
        <dsp:cNvPr id="0" name=""/>
        <dsp:cNvSpPr/>
      </dsp:nvSpPr>
      <dsp:spPr>
        <a:xfrm rot="10733796">
          <a:off x="2243722" y="2375678"/>
          <a:ext cx="191282" cy="4617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PE" sz="2100" kern="1200"/>
        </a:p>
      </dsp:txBody>
      <dsp:txXfrm rot="10800000">
        <a:off x="2301102" y="2467473"/>
        <a:ext cx="133897" cy="277043"/>
      </dsp:txXfrm>
    </dsp:sp>
    <dsp:sp modelId="{A88CF8BF-9CD1-463F-A9E7-290EE74A0924}">
      <dsp:nvSpPr>
        <dsp:cNvPr id="0" name=""/>
        <dsp:cNvSpPr/>
      </dsp:nvSpPr>
      <dsp:spPr>
        <a:xfrm>
          <a:off x="237827" y="1949543"/>
          <a:ext cx="1916054" cy="135805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Control obligatorio de la T° de los trabajadores al momento de ingresar a la jornada</a:t>
          </a:r>
          <a:endParaRPr lang="es-PE" sz="1300" kern="1200" dirty="0"/>
        </a:p>
      </dsp:txBody>
      <dsp:txXfrm>
        <a:off x="518427" y="2148426"/>
        <a:ext cx="1354854" cy="960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26BF9-955C-4A8F-8DCB-393C1195525A}">
      <dsp:nvSpPr>
        <dsp:cNvPr id="0" name=""/>
        <dsp:cNvSpPr/>
      </dsp:nvSpPr>
      <dsp:spPr>
        <a:xfrm rot="16200000">
          <a:off x="766445" y="-717005"/>
          <a:ext cx="2452816" cy="3886826"/>
        </a:xfrm>
        <a:prstGeom prst="round1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t>Brindar información sobre la COVID-19 y medios de protección laboral (distanciamiento social, uso de mascarilla e higiene de manos)</a:t>
          </a:r>
          <a:endParaRPr lang="es-PE" sz="2000" kern="1200" dirty="0"/>
        </a:p>
      </dsp:txBody>
      <dsp:txXfrm rot="5400000">
        <a:off x="49440" y="0"/>
        <a:ext cx="3886826" cy="1839612"/>
      </dsp:txXfrm>
    </dsp:sp>
    <dsp:sp modelId="{DE2911F8-DCF2-4ED2-BA45-F5B2BE83707C}">
      <dsp:nvSpPr>
        <dsp:cNvPr id="0" name=""/>
        <dsp:cNvSpPr/>
      </dsp:nvSpPr>
      <dsp:spPr>
        <a:xfrm>
          <a:off x="3886826" y="24724"/>
          <a:ext cx="3886826" cy="2452816"/>
        </a:xfrm>
        <a:prstGeom prst="round1Rect">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t>Sensibilizar sobre el reporte temprano de sintomatología, incluye los  casos intradomiciliarios o intrafamiliares</a:t>
          </a:r>
          <a:endParaRPr lang="es-PE" sz="2000" kern="1200" dirty="0"/>
        </a:p>
      </dsp:txBody>
      <dsp:txXfrm>
        <a:off x="3886826" y="24724"/>
        <a:ext cx="3886826" cy="1839612"/>
      </dsp:txXfrm>
    </dsp:sp>
    <dsp:sp modelId="{36BE2BF3-5D46-4C65-819A-C22FB6CD7C77}">
      <dsp:nvSpPr>
        <dsp:cNvPr id="0" name=""/>
        <dsp:cNvSpPr/>
      </dsp:nvSpPr>
      <dsp:spPr>
        <a:xfrm rot="10800000">
          <a:off x="0" y="2452816"/>
          <a:ext cx="3886826" cy="2452816"/>
        </a:xfrm>
        <a:prstGeom prst="round1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t>Educar importancia de prevenir la estigmatización y la discriminación a trabajadores sospechosos o confirmados de COVID-19</a:t>
          </a:r>
          <a:endParaRPr lang="es-PE" sz="2000" kern="1200" dirty="0"/>
        </a:p>
      </dsp:txBody>
      <dsp:txXfrm rot="10800000">
        <a:off x="0" y="3066020"/>
        <a:ext cx="3886826" cy="1839612"/>
      </dsp:txXfrm>
    </dsp:sp>
    <dsp:sp modelId="{25A241BC-DDB8-47D8-ACAB-77D3B76B15C3}">
      <dsp:nvSpPr>
        <dsp:cNvPr id="0" name=""/>
        <dsp:cNvSpPr/>
      </dsp:nvSpPr>
      <dsp:spPr>
        <a:xfrm rot="5400000">
          <a:off x="4603831" y="1735810"/>
          <a:ext cx="2452816" cy="3886826"/>
        </a:xfrm>
        <a:prstGeom prst="round1Rect">
          <a:avLst/>
        </a:prstGeom>
        <a:solidFill>
          <a:schemeClr val="accent2">
            <a:shade val="50000"/>
            <a:hueOff val="-126598"/>
            <a:satOff val="-24232"/>
            <a:lumOff val="276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t>Facilitar los medios para responder a las inquietudes de los trabajadores respecto a la COVID-19</a:t>
          </a:r>
          <a:endParaRPr lang="es-PE" sz="2000" kern="1200" dirty="0"/>
        </a:p>
      </dsp:txBody>
      <dsp:txXfrm rot="-5400000">
        <a:off x="3886826" y="3066019"/>
        <a:ext cx="3886826" cy="1839612"/>
      </dsp:txXfrm>
    </dsp:sp>
    <dsp:sp modelId="{F0FA8372-6F0D-4CAE-A5BB-E1897E0D6B53}">
      <dsp:nvSpPr>
        <dsp:cNvPr id="0" name=""/>
        <dsp:cNvSpPr/>
      </dsp:nvSpPr>
      <dsp:spPr>
        <a:xfrm>
          <a:off x="2720778" y="1839612"/>
          <a:ext cx="2332095" cy="1226408"/>
        </a:xfrm>
        <a:prstGeom prst="round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PRINCIPALES MEDIDAS</a:t>
          </a:r>
          <a:endParaRPr lang="es-PE" sz="2000" kern="1200" dirty="0"/>
        </a:p>
      </dsp:txBody>
      <dsp:txXfrm>
        <a:off x="2780646" y="1899480"/>
        <a:ext cx="2212359" cy="11066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56B46-5463-452F-9B2F-5616CF3C95C2}" type="datetimeFigureOut">
              <a:rPr lang="es-PE" smtClean="0"/>
              <a:t>4/12/2020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1255E-0EF0-4157-98A0-3963A62BC9D6}" type="slidenum">
              <a:rPr lang="es-PE" smtClean="0"/>
              <a:t>‹Nº›</a:t>
            </a:fld>
            <a:endParaRPr lang="es-PE"/>
          </a:p>
        </p:txBody>
      </p:sp>
    </p:spTree>
    <p:extLst>
      <p:ext uri="{BB962C8B-B14F-4D97-AF65-F5344CB8AC3E}">
        <p14:creationId xmlns:p14="http://schemas.microsoft.com/office/powerpoint/2010/main" val="388575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78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81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37847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151255E-0EF0-4157-98A0-3963A62BC9D6}" type="slidenum">
              <a:rPr lang="es-PE" smtClean="0"/>
              <a:t>5</a:t>
            </a:fld>
            <a:endParaRPr lang="es-PE"/>
          </a:p>
        </p:txBody>
      </p:sp>
    </p:spTree>
    <p:extLst>
      <p:ext uri="{BB962C8B-B14F-4D97-AF65-F5344CB8AC3E}">
        <p14:creationId xmlns:p14="http://schemas.microsoft.com/office/powerpoint/2010/main" val="148008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12620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40923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8390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06991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53444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47702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99999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324583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304930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03323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42798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642746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75293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24702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430006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3537052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348309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2681437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222849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96992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2295374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29178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257523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251199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1255136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4237269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14270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335199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405501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427727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271278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58162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38599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56228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5413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211467409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207358930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1897306205"/>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14354540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44936792"/>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3256208846"/>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5" name="Imagen 4" descr="Imagen que contiene dibujo&#10;&#10;Descripción generada automáticamente">
            <a:extLst>
              <a:ext uri="{FF2B5EF4-FFF2-40B4-BE49-F238E27FC236}">
                <a16:creationId xmlns:a16="http://schemas.microsoft.com/office/drawing/2014/main" id="{9645BA5E-ECC8-46EA-87A8-83429280A1AC}"/>
              </a:ext>
            </a:extLst>
          </p:cNvPr>
          <p:cNvPicPr>
            <a:picLocks noChangeAspect="1"/>
          </p:cNvPicPr>
          <p:nvPr/>
        </p:nvPicPr>
        <p:blipFill>
          <a:blip r:embed="rId3">
            <a:clrChange>
              <a:clrFrom>
                <a:srgbClr val="FFFEFD"/>
              </a:clrFrom>
              <a:clrTo>
                <a:srgbClr val="FFFEFD">
                  <a:alpha val="0"/>
                </a:srgbClr>
              </a:clrTo>
            </a:clrChange>
          </a:blip>
          <a:stretch>
            <a:fillRect/>
          </a:stretch>
        </p:blipFill>
        <p:spPr>
          <a:xfrm>
            <a:off x="451050" y="498765"/>
            <a:ext cx="1220733" cy="583783"/>
          </a:xfrm>
          <a:prstGeom prst="rect">
            <a:avLst/>
          </a:prstGeom>
        </p:spPr>
      </p:pic>
      <p:pic>
        <p:nvPicPr>
          <p:cNvPr id="2050" name="Picture 2" descr="CERV Realidad Virtual">
            <a:extLst>
              <a:ext uri="{FF2B5EF4-FFF2-40B4-BE49-F238E27FC236}">
                <a16:creationId xmlns:a16="http://schemas.microsoft.com/office/drawing/2014/main" id="{37E50BA2-32D3-4A15-814F-51A073D81B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07" t="23437" r="14241" b="21166"/>
          <a:stretch/>
        </p:blipFill>
        <p:spPr bwMode="auto">
          <a:xfrm>
            <a:off x="3491345" y="10685"/>
            <a:ext cx="1821633" cy="1379488"/>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0" y="1680659"/>
            <a:ext cx="6096000" cy="731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800" b="1" dirty="0">
                <a:solidFill>
                  <a:srgbClr val="0070C0"/>
                </a:solidFill>
                <a:latin typeface="Bahnschrift SemiBold SemiConden" panose="020B0502040204020203" pitchFamily="34" charset="0"/>
              </a:rPr>
              <a:t>CAPACITACIÓN EN PROTOCOLOS SANITARIOS DE VIGILANCIA, PREVENCIÓN Y CONTROL DE COVID 19”</a:t>
            </a:r>
            <a:endParaRPr lang="en-US" sz="1800" b="1" dirty="0">
              <a:solidFill>
                <a:srgbClr val="0070C0"/>
              </a:solidFill>
              <a:latin typeface="Bahnschrift SemiBold SemiConden" panose="020B0502040204020203" pitchFamily="34" charset="0"/>
            </a:endParaRPr>
          </a:p>
        </p:txBody>
      </p:sp>
      <p:sp>
        <p:nvSpPr>
          <p:cNvPr id="11" name="Google Shape;176;p15"/>
          <p:cNvSpPr txBox="1">
            <a:spLocks noGrp="1"/>
          </p:cNvSpPr>
          <p:nvPr>
            <p:ph type="title"/>
          </p:nvPr>
        </p:nvSpPr>
        <p:spPr>
          <a:xfrm>
            <a:off x="862570" y="2632764"/>
            <a:ext cx="3977807" cy="3503182"/>
          </a:xfrm>
          <a:prstGeom prst="rect">
            <a:avLst/>
          </a:prstGeom>
        </p:spPr>
        <p:txBody>
          <a:bodyPr spcFirstLastPara="1" wrap="square" lIns="0" tIns="0" rIns="0" bIns="0" anchor="t" anchorCtr="0">
            <a:noAutofit/>
          </a:bodyPr>
          <a:lstStyle/>
          <a:p>
            <a:pPr lvl="0" algn="ctr"/>
            <a:r>
              <a:rPr lang="es-MX" sz="3600" dirty="0">
                <a:solidFill>
                  <a:srgbClr val="C00000"/>
                </a:solidFill>
                <a:latin typeface="Bahnschrift SemiBold SemiConden" panose="020B0502040204020203" pitchFamily="34" charset="0"/>
              </a:rPr>
              <a:t>SESIÓN 4: </a:t>
            </a:r>
            <a:br>
              <a:rPr lang="es-MX" sz="3600" dirty="0">
                <a:solidFill>
                  <a:srgbClr val="C00000"/>
                </a:solidFill>
                <a:latin typeface="Bahnschrift SemiBold SemiConden" panose="020B0502040204020203" pitchFamily="34" charset="0"/>
              </a:rPr>
            </a:br>
            <a:br>
              <a:rPr lang="es-MX" sz="3600" dirty="0">
                <a:solidFill>
                  <a:srgbClr val="C00000"/>
                </a:solidFill>
                <a:latin typeface="Bahnschrift SemiBold SemiConden" panose="020B0502040204020203" pitchFamily="34" charset="0"/>
              </a:rPr>
            </a:br>
            <a:r>
              <a:rPr lang="es-MX" sz="3600" dirty="0">
                <a:solidFill>
                  <a:srgbClr val="C00000"/>
                </a:solidFill>
                <a:latin typeface="Bahnschrift SemiBold SemiConden" panose="020B0502040204020203" pitchFamily="34" charset="0"/>
              </a:rPr>
              <a:t>PLANES </a:t>
            </a:r>
            <a:br>
              <a:rPr lang="es-MX" sz="3600" dirty="0">
                <a:solidFill>
                  <a:srgbClr val="C00000"/>
                </a:solidFill>
                <a:latin typeface="Bahnschrift SemiBold SemiConden" panose="020B0502040204020203" pitchFamily="34" charset="0"/>
              </a:rPr>
            </a:br>
            <a:r>
              <a:rPr lang="es-MX" sz="3600" dirty="0">
                <a:solidFill>
                  <a:srgbClr val="C00000"/>
                </a:solidFill>
                <a:latin typeface="Bahnschrift SemiBold SemiConden" panose="020B0502040204020203" pitchFamily="34" charset="0"/>
              </a:rPr>
              <a:t>SISCOVID</a:t>
            </a:r>
          </a:p>
        </p:txBody>
      </p:sp>
      <p:pic>
        <p:nvPicPr>
          <p:cNvPr id="2" name="Imagen 1"/>
          <p:cNvPicPr>
            <a:picLocks noChangeAspect="1"/>
          </p:cNvPicPr>
          <p:nvPr/>
        </p:nvPicPr>
        <p:blipFill>
          <a:blip r:embed="rId5"/>
          <a:stretch>
            <a:fillRect/>
          </a:stretch>
        </p:blipFill>
        <p:spPr>
          <a:xfrm>
            <a:off x="7132540" y="887913"/>
            <a:ext cx="3490983" cy="5085843"/>
          </a:xfrm>
          <a:prstGeom prst="rect">
            <a:avLst/>
          </a:prstGeom>
        </p:spPr>
      </p:pic>
    </p:spTree>
    <p:extLst>
      <p:ext uri="{BB962C8B-B14F-4D97-AF65-F5344CB8AC3E}">
        <p14:creationId xmlns:p14="http://schemas.microsoft.com/office/powerpoint/2010/main" val="409510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t>LINEAMIENTO 5</a:t>
            </a:r>
            <a:br>
              <a:rPr lang="es-MX" dirty="0"/>
            </a:br>
            <a:r>
              <a:rPr lang="es-MX" sz="2400" dirty="0"/>
              <a:t>MEDIDAS PREVENTIVAS DE APLICACIÓN COLECTIVA</a:t>
            </a:r>
            <a:endParaRPr lang="es-PE" sz="2400" dirty="0"/>
          </a:p>
        </p:txBody>
      </p:sp>
      <p:sp>
        <p:nvSpPr>
          <p:cNvPr id="3" name="Marcador de texto 2"/>
          <p:cNvSpPr>
            <a:spLocks noGrp="1"/>
          </p:cNvSpPr>
          <p:nvPr>
            <p:ph type="body" idx="1"/>
          </p:nvPr>
        </p:nvSpPr>
        <p:spPr>
          <a:xfrm>
            <a:off x="819967" y="1953527"/>
            <a:ext cx="5344007" cy="3094723"/>
          </a:xfrm>
        </p:spPr>
        <p:txBody>
          <a:bodyPr/>
          <a:lstStyle/>
          <a:p>
            <a:r>
              <a:rPr lang="es-MX" sz="2000" dirty="0"/>
              <a:t>Uso de mascarillas de manera adecuada</a:t>
            </a:r>
          </a:p>
          <a:p>
            <a:r>
              <a:rPr lang="es-MX" sz="2000" dirty="0"/>
              <a:t>Capacitación a trabajadores</a:t>
            </a:r>
          </a:p>
          <a:p>
            <a:r>
              <a:rPr lang="es-MX" sz="2000" dirty="0"/>
              <a:t>Ambientes ventilados</a:t>
            </a:r>
          </a:p>
          <a:p>
            <a:r>
              <a:rPr lang="es-MX" sz="2000" dirty="0"/>
              <a:t>Distanciamiento físico de al menos 1.5 mt entre trabajadores</a:t>
            </a:r>
          </a:p>
          <a:p>
            <a:r>
              <a:rPr lang="es-MX" sz="2000" dirty="0"/>
              <a:t>Distanciamiento en: ascensores, vestidores, comedores, medios de transporte.</a:t>
            </a:r>
          </a:p>
        </p:txBody>
      </p:sp>
      <p:sp>
        <p:nvSpPr>
          <p:cNvPr id="4" name="Marcador de texto 3"/>
          <p:cNvSpPr>
            <a:spLocks noGrp="1"/>
          </p:cNvSpPr>
          <p:nvPr>
            <p:ph type="body" idx="2"/>
          </p:nvPr>
        </p:nvSpPr>
        <p:spPr>
          <a:xfrm>
            <a:off x="6817610" y="1953526"/>
            <a:ext cx="4886709" cy="4382673"/>
          </a:xfrm>
        </p:spPr>
        <p:txBody>
          <a:bodyPr/>
          <a:lstStyle/>
          <a:p>
            <a:pPr algn="just"/>
            <a:r>
              <a:rPr lang="es-MX" sz="2000" dirty="0"/>
              <a:t>Reuniones de trabajo de preferencia virtual, si es presencial, respetando el distanciamiento</a:t>
            </a:r>
            <a:endParaRPr lang="es-PE" sz="2000" dirty="0"/>
          </a:p>
          <a:p>
            <a:pPr algn="just"/>
            <a:r>
              <a:rPr lang="es-MX" sz="2000" dirty="0"/>
              <a:t>Evitar aglomeraciones al ingreso y salida del turno laboral</a:t>
            </a:r>
          </a:p>
          <a:p>
            <a:pPr algn="just"/>
            <a:r>
              <a:rPr lang="es-MX" sz="2000" dirty="0"/>
              <a:t>Establecer puntos estratégicos para el acopio de EPPs usados</a:t>
            </a:r>
          </a:p>
          <a:p>
            <a:pPr algn="just"/>
            <a:r>
              <a:rPr lang="es-MX" sz="2000" dirty="0"/>
              <a:t>No está permitido el uso de cabinas o equipos para rociar al trabajador.</a:t>
            </a:r>
          </a:p>
          <a:p>
            <a:pPr algn="just"/>
            <a:r>
              <a:rPr lang="es-MX" sz="2000" dirty="0"/>
              <a:t>No se debe postergar los descansos pre y postnatales correspondientes en las mujeres gestantes.</a:t>
            </a:r>
            <a:endParaRPr lang="es-PE" sz="20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10</a:t>
            </a:fld>
            <a:endParaRPr lang="es-PE">
              <a:solidFill>
                <a:srgbClr val="696464"/>
              </a:solidFill>
            </a:endParaRPr>
          </a:p>
        </p:txBody>
      </p:sp>
      <p:pic>
        <p:nvPicPr>
          <p:cNvPr id="6" name="Imagen 5"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7" name="CuadroTexto 6"/>
          <p:cNvSpPr txBox="1"/>
          <p:nvPr/>
        </p:nvSpPr>
        <p:spPr>
          <a:xfrm>
            <a:off x="1244070" y="5149538"/>
            <a:ext cx="4775730" cy="923330"/>
          </a:xfrm>
          <a:prstGeom prst="rect">
            <a:avLst/>
          </a:prstGeom>
          <a:solidFill>
            <a:schemeClr val="accent1">
              <a:lumMod val="60000"/>
              <a:lumOff val="40000"/>
            </a:schemeClr>
          </a:solidFill>
        </p:spPr>
        <p:txBody>
          <a:bodyPr wrap="square" rtlCol="0">
            <a:spAutoFit/>
          </a:bodyPr>
          <a:lstStyle/>
          <a:p>
            <a:r>
              <a:rPr lang="es-MX" dirty="0"/>
              <a:t>* En los comedores la distancia es de </a:t>
            </a:r>
            <a:r>
              <a:rPr lang="es-MX" b="1" dirty="0"/>
              <a:t>2 mts.</a:t>
            </a:r>
          </a:p>
          <a:p>
            <a:r>
              <a:rPr lang="es-MX" dirty="0"/>
              <a:t>* En campamentos el distanciamiento entre las camas es no menor a 2 mts.</a:t>
            </a:r>
          </a:p>
        </p:txBody>
      </p:sp>
    </p:spTree>
    <p:extLst>
      <p:ext uri="{BB962C8B-B14F-4D97-AF65-F5344CB8AC3E}">
        <p14:creationId xmlns:p14="http://schemas.microsoft.com/office/powerpoint/2010/main" val="59712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LINEAMIENTO 6</a:t>
            </a:r>
            <a:br>
              <a:rPr lang="es-MX" dirty="0"/>
            </a:br>
            <a:r>
              <a:rPr lang="es-MX" sz="2800" dirty="0"/>
              <a:t>MEDIDAS DE PROTECCIÓN PERSONAL</a:t>
            </a:r>
            <a:endParaRPr lang="es-PE" dirty="0"/>
          </a:p>
        </p:txBody>
      </p:sp>
      <p:sp>
        <p:nvSpPr>
          <p:cNvPr id="3" name="Marcador de texto 2"/>
          <p:cNvSpPr>
            <a:spLocks noGrp="1"/>
          </p:cNvSpPr>
          <p:nvPr>
            <p:ph type="body" idx="1"/>
          </p:nvPr>
        </p:nvSpPr>
        <p:spPr>
          <a:xfrm>
            <a:off x="254000" y="2044967"/>
            <a:ext cx="3515207" cy="2344153"/>
          </a:xfrm>
        </p:spPr>
        <p:txBody>
          <a:bodyPr/>
          <a:lstStyle/>
          <a:p>
            <a:r>
              <a:rPr lang="es-MX" dirty="0"/>
              <a:t>El empleador asegura la disponibilidad de </a:t>
            </a:r>
            <a:r>
              <a:rPr lang="es-MX" dirty="0" err="1"/>
              <a:t>EPPs</a:t>
            </a:r>
            <a:r>
              <a:rPr lang="es-MX" dirty="0"/>
              <a:t> e implementa medidas para su uso correcto y obligatorio</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11</a:t>
            </a:fld>
            <a:endParaRPr lang="es-PE">
              <a:solidFill>
                <a:srgbClr val="696464"/>
              </a:solidFill>
            </a:endParaRPr>
          </a:p>
        </p:txBody>
      </p:sp>
      <p:graphicFrame>
        <p:nvGraphicFramePr>
          <p:cNvPr id="6" name="Tabla 5"/>
          <p:cNvGraphicFramePr>
            <a:graphicFrameLocks noGrp="1"/>
          </p:cNvGraphicFramePr>
          <p:nvPr/>
        </p:nvGraphicFramePr>
        <p:xfrm>
          <a:off x="4318000" y="2548466"/>
          <a:ext cx="7157721" cy="2621280"/>
        </p:xfrm>
        <a:graphic>
          <a:graphicData uri="http://schemas.openxmlformats.org/drawingml/2006/table">
            <a:tbl>
              <a:tblPr firstRow="1" bandRow="1">
                <a:tableStyleId>{5940675A-B579-460E-94D1-54222C63F5DA}</a:tableStyleId>
              </a:tblPr>
              <a:tblGrid>
                <a:gridCol w="2385907">
                  <a:extLst>
                    <a:ext uri="{9D8B030D-6E8A-4147-A177-3AD203B41FA5}">
                      <a16:colId xmlns:a16="http://schemas.microsoft.com/office/drawing/2014/main" val="20000"/>
                    </a:ext>
                  </a:extLst>
                </a:gridCol>
                <a:gridCol w="2385907">
                  <a:extLst>
                    <a:ext uri="{9D8B030D-6E8A-4147-A177-3AD203B41FA5}">
                      <a16:colId xmlns:a16="http://schemas.microsoft.com/office/drawing/2014/main" val="20001"/>
                    </a:ext>
                  </a:extLst>
                </a:gridCol>
                <a:gridCol w="2385907">
                  <a:extLst>
                    <a:ext uri="{9D8B030D-6E8A-4147-A177-3AD203B41FA5}">
                      <a16:colId xmlns:a16="http://schemas.microsoft.com/office/drawing/2014/main" val="20002"/>
                    </a:ext>
                  </a:extLst>
                </a:gridCol>
              </a:tblGrid>
              <a:tr h="370840">
                <a:tc>
                  <a:txBody>
                    <a:bodyPr/>
                    <a:lstStyle/>
                    <a:p>
                      <a:pPr algn="ctr"/>
                      <a:r>
                        <a:rPr lang="es-MX" sz="2000" b="1" dirty="0"/>
                        <a:t>RIESGO DE EXPOSICIÓN</a:t>
                      </a:r>
                      <a:endParaRPr lang="es-PE" sz="2000" b="1" dirty="0"/>
                    </a:p>
                  </a:txBody>
                  <a:tcPr/>
                </a:tc>
                <a:tc>
                  <a:txBody>
                    <a:bodyPr/>
                    <a:lstStyle/>
                    <a:p>
                      <a:pPr algn="ctr"/>
                      <a:r>
                        <a:rPr lang="es-MX" sz="2000" b="1" dirty="0"/>
                        <a:t>MEDIANO</a:t>
                      </a:r>
                      <a:r>
                        <a:rPr lang="es-MX" sz="2000" b="1" baseline="0" dirty="0"/>
                        <a:t> RIESGO</a:t>
                      </a:r>
                      <a:endParaRPr lang="es-PE" sz="2000" b="1" dirty="0"/>
                    </a:p>
                  </a:txBody>
                  <a:tcPr>
                    <a:solidFill>
                      <a:srgbClr val="FFFF00"/>
                    </a:solidFill>
                  </a:tcPr>
                </a:tc>
                <a:tc>
                  <a:txBody>
                    <a:bodyPr/>
                    <a:lstStyle/>
                    <a:p>
                      <a:pPr algn="ctr"/>
                      <a:r>
                        <a:rPr lang="es-MX" sz="2000" b="1" dirty="0"/>
                        <a:t>BAJO RIESGO</a:t>
                      </a:r>
                      <a:endParaRPr lang="es-PE" sz="2000" b="1" dirty="0"/>
                    </a:p>
                  </a:txBody>
                  <a:tcPr>
                    <a:solidFill>
                      <a:srgbClr val="92D050"/>
                    </a:solidFill>
                  </a:tcPr>
                </a:tc>
                <a:extLst>
                  <a:ext uri="{0D108BD9-81ED-4DB2-BD59-A6C34878D82A}">
                    <a16:rowId xmlns:a16="http://schemas.microsoft.com/office/drawing/2014/main" val="10000"/>
                  </a:ext>
                </a:extLst>
              </a:tr>
              <a:tr h="370840">
                <a:tc>
                  <a:txBody>
                    <a:bodyPr/>
                    <a:lstStyle/>
                    <a:p>
                      <a:pPr algn="ctr"/>
                      <a:r>
                        <a:rPr lang="es-MX" sz="2000" dirty="0"/>
                        <a:t>MÍNIMO ESTÁNDAR DE PROTECCIÓN</a:t>
                      </a:r>
                      <a:endParaRPr lang="es-PE" sz="2000" dirty="0"/>
                    </a:p>
                  </a:txBody>
                  <a:tcPr anchor="ctr"/>
                </a:tc>
                <a:tc>
                  <a:txBody>
                    <a:bodyPr/>
                    <a:lstStyle/>
                    <a:p>
                      <a:r>
                        <a:rPr lang="es-MX" sz="2000" dirty="0"/>
                        <a:t>Mascarillas quirúrgicas (descartables) </a:t>
                      </a:r>
                      <a:r>
                        <a:rPr lang="es-MX" sz="2000" dirty="0" err="1"/>
                        <a:t>ó</a:t>
                      </a:r>
                      <a:endParaRPr lang="es-MX" sz="2000" dirty="0"/>
                    </a:p>
                    <a:p>
                      <a:r>
                        <a:rPr lang="es-MX" sz="2000" dirty="0"/>
                        <a:t>Mascarillas comunitarias + protector facial</a:t>
                      </a:r>
                      <a:endParaRPr lang="es-PE" sz="2000" dirty="0"/>
                    </a:p>
                  </a:txBody>
                  <a:tcPr>
                    <a:solidFill>
                      <a:srgbClr val="FFFF00"/>
                    </a:solidFill>
                  </a:tcPr>
                </a:tc>
                <a:tc>
                  <a:txBody>
                    <a:bodyPr/>
                    <a:lstStyle/>
                    <a:p>
                      <a:r>
                        <a:rPr lang="es-MX" sz="2000" dirty="0"/>
                        <a:t>Mascarillas comunitarias (que pueden ser reutilizables y lavables), mínimo 3 </a:t>
                      </a:r>
                      <a:endParaRPr lang="es-PE" sz="2000" dirty="0"/>
                    </a:p>
                  </a:txBody>
                  <a:tcPr>
                    <a:solidFill>
                      <a:srgbClr val="92D050"/>
                    </a:solidFill>
                  </a:tcPr>
                </a:tc>
                <a:extLst>
                  <a:ext uri="{0D108BD9-81ED-4DB2-BD59-A6C34878D82A}">
                    <a16:rowId xmlns:a16="http://schemas.microsoft.com/office/drawing/2014/main" val="10001"/>
                  </a:ext>
                </a:extLst>
              </a:tr>
            </a:tbl>
          </a:graphicData>
        </a:graphic>
      </p:graphicFrame>
      <p:pic>
        <p:nvPicPr>
          <p:cNvPr id="7" name="Imagen 6"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207964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2800" b="1" dirty="0"/>
              <a:t>LINEAMIENTO 7</a:t>
            </a:r>
            <a:br>
              <a:rPr lang="es-MX" dirty="0"/>
            </a:br>
            <a:r>
              <a:rPr lang="es-MX" sz="2400" dirty="0"/>
              <a:t>VIGILANCIA DE LA SALUD DEL TRABAJADOR EN EL CONTEXTO DEL COVID 19</a:t>
            </a: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12</a:t>
            </a:fld>
            <a:endParaRPr lang="es-PE">
              <a:solidFill>
                <a:srgbClr val="696464"/>
              </a:solidFill>
            </a:endParaRPr>
          </a:p>
        </p:txBody>
      </p:sp>
      <p:sp>
        <p:nvSpPr>
          <p:cNvPr id="9" name="CuadroTexto 8"/>
          <p:cNvSpPr txBox="1"/>
          <p:nvPr/>
        </p:nvSpPr>
        <p:spPr>
          <a:xfrm>
            <a:off x="2251882" y="7294199"/>
            <a:ext cx="2404104" cy="1713323"/>
          </a:xfrm>
          <a:prstGeom prst="rect">
            <a:avLst/>
          </a:prstGeom>
          <a:noFill/>
        </p:spPr>
        <p:txBody>
          <a:bodyPr wrap="square" rtlCol="0">
            <a:spAutoFit/>
          </a:bodyPr>
          <a:lstStyle/>
          <a:p>
            <a:endParaRPr lang="es-PE" dirty="0"/>
          </a:p>
        </p:txBody>
      </p:sp>
      <p:pic>
        <p:nvPicPr>
          <p:cNvPr id="1026" name="Picture 2" descr="EEUU: Toma de temperatura es ineficaz contra Covid-19, dice agencia de  salud | NOTICIAS GESTIÓN PER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441419"/>
            <a:ext cx="5076873" cy="228403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508000" y="4789402"/>
            <a:ext cx="5076874" cy="1938992"/>
          </a:xfrm>
          <a:prstGeom prst="rect">
            <a:avLst/>
          </a:prstGeom>
          <a:solidFill>
            <a:srgbClr val="99FF99"/>
          </a:solidFill>
        </p:spPr>
        <p:txBody>
          <a:bodyPr wrap="square" rtlCol="0">
            <a:spAutoFit/>
          </a:bodyPr>
          <a:lstStyle/>
          <a:p>
            <a:pPr algn="just"/>
            <a:r>
              <a:rPr lang="es-MX" sz="2000" b="1" dirty="0"/>
              <a:t>TOMA DE TEMPERATURA</a:t>
            </a:r>
          </a:p>
          <a:p>
            <a:pPr marL="285750" indent="-285750" algn="just">
              <a:buFontTx/>
              <a:buChar char="-"/>
            </a:pPr>
            <a:r>
              <a:rPr lang="es-MX" sz="2000" dirty="0"/>
              <a:t>Al ingresar al área laboral (zona frontal o temporal)</a:t>
            </a:r>
          </a:p>
          <a:p>
            <a:pPr marL="285750" indent="-285750" algn="just">
              <a:buFontTx/>
              <a:buChar char="-"/>
            </a:pPr>
            <a:r>
              <a:rPr lang="es-MX" sz="2000" dirty="0"/>
              <a:t>T° &gt;37.5°C o síntomas respiratorios (aislamiento domiciliario), seguimiento y evaluación medica</a:t>
            </a:r>
            <a:endParaRPr lang="es-PE" dirty="0"/>
          </a:p>
        </p:txBody>
      </p:sp>
      <p:sp>
        <p:nvSpPr>
          <p:cNvPr id="12" name="CuadroTexto 11"/>
          <p:cNvSpPr txBox="1"/>
          <p:nvPr/>
        </p:nvSpPr>
        <p:spPr>
          <a:xfrm>
            <a:off x="1469749" y="1874253"/>
            <a:ext cx="9252501" cy="461665"/>
          </a:xfrm>
          <a:prstGeom prst="rect">
            <a:avLst/>
          </a:prstGeom>
          <a:solidFill>
            <a:srgbClr val="FFFF00"/>
          </a:solidFill>
        </p:spPr>
        <p:txBody>
          <a:bodyPr wrap="square" rtlCol="0">
            <a:spAutoFit/>
          </a:bodyPr>
          <a:lstStyle/>
          <a:p>
            <a:pPr algn="ctr"/>
            <a:r>
              <a:rPr lang="es-MX" sz="2400" b="1" dirty="0"/>
              <a:t>La vigilancia debe realizarse de forma permanente</a:t>
            </a:r>
            <a:endParaRPr lang="es-PE" sz="2400" b="1" dirty="0"/>
          </a:p>
        </p:txBody>
      </p:sp>
      <p:sp>
        <p:nvSpPr>
          <p:cNvPr id="13" name="CuadroTexto 12"/>
          <p:cNvSpPr txBox="1"/>
          <p:nvPr/>
        </p:nvSpPr>
        <p:spPr>
          <a:xfrm>
            <a:off x="6148352" y="4690242"/>
            <a:ext cx="5766557" cy="2031325"/>
          </a:xfrm>
          <a:prstGeom prst="rect">
            <a:avLst/>
          </a:prstGeom>
          <a:solidFill>
            <a:schemeClr val="accent1">
              <a:lumMod val="40000"/>
              <a:lumOff val="60000"/>
            </a:schemeClr>
          </a:solidFill>
        </p:spPr>
        <p:txBody>
          <a:bodyPr wrap="square" rtlCol="0">
            <a:spAutoFit/>
          </a:bodyPr>
          <a:lstStyle/>
          <a:p>
            <a:pPr algn="just"/>
            <a:r>
              <a:rPr lang="es-MX" b="1" dirty="0"/>
              <a:t>VIGILANCIA A LA EXPOSICIÓN DE OTROS FACTORES DE RIESGO</a:t>
            </a:r>
          </a:p>
          <a:p>
            <a:pPr marL="342900" indent="-342900" algn="just">
              <a:buFontTx/>
              <a:buChar char="-"/>
            </a:pPr>
            <a:r>
              <a:rPr lang="es-MX" dirty="0"/>
              <a:t>Ergonómicos –Psicosocial -Otros que se generen</a:t>
            </a:r>
          </a:p>
          <a:p>
            <a:pPr algn="just"/>
            <a:r>
              <a:rPr lang="es-MX" dirty="0"/>
              <a:t>El aislamiento para casos sospechosos  o confirmados  positivos será por un máximo de 14 días.</a:t>
            </a:r>
          </a:p>
          <a:p>
            <a:pPr algn="just"/>
            <a:r>
              <a:rPr lang="es-MX" dirty="0"/>
              <a:t>El alta de confirmados o sospechosos COVID-19 se hará a través de la ficha F300</a:t>
            </a:r>
            <a:endParaRPr lang="es-PE" dirty="0"/>
          </a:p>
        </p:txBody>
      </p:sp>
      <p:pic>
        <p:nvPicPr>
          <p:cNvPr id="1028" name="Picture 4" descr="Estudio de factores psicosociales, una evaluación necesaria para evitar  riesgos laborales - MB Pre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52" y="2462371"/>
            <a:ext cx="5766557" cy="210106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4">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175786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71" y="632209"/>
            <a:ext cx="9010400" cy="1226000"/>
          </a:xfrm>
        </p:spPr>
        <p:txBody>
          <a:bodyPr/>
          <a:lstStyle/>
          <a:p>
            <a:pPr algn="ctr"/>
            <a:r>
              <a:rPr lang="es-MX" sz="2800" dirty="0"/>
              <a:t>ANEXO 1.Profesional de Salud del Servicio de Seguridad y salud en el trabajo por tamaño de empresa</a:t>
            </a:r>
            <a:br>
              <a:rPr lang="es-MX" sz="2800" dirty="0"/>
            </a:br>
            <a:endParaRPr lang="es-PE" sz="28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13</a:t>
            </a:fld>
            <a:endParaRPr lang="es-PE">
              <a:solidFill>
                <a:srgbClr val="696464"/>
              </a:solidFill>
            </a:endParaRPr>
          </a:p>
        </p:txBody>
      </p:sp>
      <p:pic>
        <p:nvPicPr>
          <p:cNvPr id="15" name="Imagen 14"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791627569"/>
              </p:ext>
            </p:extLst>
          </p:nvPr>
        </p:nvGraphicFramePr>
        <p:xfrm>
          <a:off x="488104" y="1869416"/>
          <a:ext cx="11703896" cy="5161051"/>
        </p:xfrm>
        <a:graphic>
          <a:graphicData uri="http://schemas.openxmlformats.org/drawingml/2006/table">
            <a:tbl>
              <a:tblPr firstRow="1" bandRow="1">
                <a:tableStyleId>{21E4AEA4-8DFA-4A89-87EB-49C32662AFE0}</a:tableStyleId>
              </a:tblPr>
              <a:tblGrid>
                <a:gridCol w="1481373">
                  <a:extLst>
                    <a:ext uri="{9D8B030D-6E8A-4147-A177-3AD203B41FA5}">
                      <a16:colId xmlns:a16="http://schemas.microsoft.com/office/drawing/2014/main" val="20000"/>
                    </a:ext>
                  </a:extLst>
                </a:gridCol>
                <a:gridCol w="1444601">
                  <a:extLst>
                    <a:ext uri="{9D8B030D-6E8A-4147-A177-3AD203B41FA5}">
                      <a16:colId xmlns:a16="http://schemas.microsoft.com/office/drawing/2014/main" val="20001"/>
                    </a:ext>
                  </a:extLst>
                </a:gridCol>
                <a:gridCol w="1462987">
                  <a:extLst>
                    <a:ext uri="{9D8B030D-6E8A-4147-A177-3AD203B41FA5}">
                      <a16:colId xmlns:a16="http://schemas.microsoft.com/office/drawing/2014/main" val="20002"/>
                    </a:ext>
                  </a:extLst>
                </a:gridCol>
                <a:gridCol w="1462987">
                  <a:extLst>
                    <a:ext uri="{9D8B030D-6E8A-4147-A177-3AD203B41FA5}">
                      <a16:colId xmlns:a16="http://schemas.microsoft.com/office/drawing/2014/main" val="20003"/>
                    </a:ext>
                  </a:extLst>
                </a:gridCol>
                <a:gridCol w="1462987">
                  <a:extLst>
                    <a:ext uri="{9D8B030D-6E8A-4147-A177-3AD203B41FA5}">
                      <a16:colId xmlns:a16="http://schemas.microsoft.com/office/drawing/2014/main" val="20004"/>
                    </a:ext>
                  </a:extLst>
                </a:gridCol>
                <a:gridCol w="1462987">
                  <a:extLst>
                    <a:ext uri="{9D8B030D-6E8A-4147-A177-3AD203B41FA5}">
                      <a16:colId xmlns:a16="http://schemas.microsoft.com/office/drawing/2014/main" val="20005"/>
                    </a:ext>
                  </a:extLst>
                </a:gridCol>
                <a:gridCol w="1462987">
                  <a:extLst>
                    <a:ext uri="{9D8B030D-6E8A-4147-A177-3AD203B41FA5}">
                      <a16:colId xmlns:a16="http://schemas.microsoft.com/office/drawing/2014/main" val="20006"/>
                    </a:ext>
                  </a:extLst>
                </a:gridCol>
                <a:gridCol w="1462987">
                  <a:extLst>
                    <a:ext uri="{9D8B030D-6E8A-4147-A177-3AD203B41FA5}">
                      <a16:colId xmlns:a16="http://schemas.microsoft.com/office/drawing/2014/main" val="20007"/>
                    </a:ext>
                  </a:extLst>
                </a:gridCol>
              </a:tblGrid>
              <a:tr h="649871">
                <a:tc rowSpan="2">
                  <a:txBody>
                    <a:bodyPr/>
                    <a:lstStyle/>
                    <a:p>
                      <a:r>
                        <a:rPr lang="es-MX" sz="1800" dirty="0"/>
                        <a:t>Profesional para la vigilancia de la Salud por exposición a la COVID-19</a:t>
                      </a:r>
                      <a:endParaRPr lang="es-PE" sz="1800" dirty="0"/>
                    </a:p>
                  </a:txBody>
                  <a:tcPr anchor="ctr"/>
                </a:tc>
                <a:tc>
                  <a:txBody>
                    <a:bodyPr/>
                    <a:lstStyle/>
                    <a:p>
                      <a:endParaRPr lang="es-PE"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Centros de trabajo TIPO 1</a:t>
                      </a:r>
                      <a:endParaRPr lang="es-PE" dirty="0"/>
                    </a:p>
                  </a:txBody>
                  <a:tcPr anchor="ctr"/>
                </a:tc>
                <a:tc>
                  <a:txBody>
                    <a:bodyPr/>
                    <a:lstStyle/>
                    <a:p>
                      <a:r>
                        <a:rPr lang="es-MX" dirty="0"/>
                        <a:t>Centros de trabajo TIPO 2</a:t>
                      </a:r>
                      <a:endParaRPr lang="es-PE" dirty="0"/>
                    </a:p>
                  </a:txBody>
                  <a:tcPr anchor="ctr"/>
                </a:tc>
                <a:tc>
                  <a:txBody>
                    <a:bodyPr/>
                    <a:lstStyle/>
                    <a:p>
                      <a:r>
                        <a:rPr lang="es-MX" dirty="0"/>
                        <a:t>Centros de trabajo TIPO 3</a:t>
                      </a:r>
                      <a:endParaRPr lang="es-PE" dirty="0"/>
                    </a:p>
                  </a:txBody>
                  <a:tcPr anchor="ctr"/>
                </a:tc>
                <a:tc>
                  <a:txBody>
                    <a:bodyPr/>
                    <a:lstStyle/>
                    <a:p>
                      <a:r>
                        <a:rPr lang="es-MX" dirty="0"/>
                        <a:t>Centros de trabajo TIPO 4</a:t>
                      </a:r>
                      <a:endParaRPr lang="es-PE" dirty="0"/>
                    </a:p>
                  </a:txBody>
                  <a:tcPr anchor="ctr"/>
                </a:tc>
                <a:tc>
                  <a:txBody>
                    <a:bodyPr/>
                    <a:lstStyle/>
                    <a:p>
                      <a:r>
                        <a:rPr lang="es-MX" dirty="0"/>
                        <a:t>Centros de trabajo TIPO 5</a:t>
                      </a:r>
                      <a:endParaRPr lang="es-PE" dirty="0"/>
                    </a:p>
                  </a:txBody>
                  <a:tcPr anchor="ctr"/>
                </a:tc>
                <a:tc>
                  <a:txBody>
                    <a:bodyPr/>
                    <a:lstStyle/>
                    <a:p>
                      <a:r>
                        <a:rPr lang="es-MX" dirty="0"/>
                        <a:t>Centros de trabajo TIPO 6</a:t>
                      </a:r>
                      <a:endParaRPr lang="es-PE" dirty="0"/>
                    </a:p>
                  </a:txBody>
                  <a:tcPr anchor="ctr"/>
                </a:tc>
                <a:extLst>
                  <a:ext uri="{0D108BD9-81ED-4DB2-BD59-A6C34878D82A}">
                    <a16:rowId xmlns:a16="http://schemas.microsoft.com/office/drawing/2014/main" val="10000"/>
                  </a:ext>
                </a:extLst>
              </a:tr>
              <a:tr h="649871">
                <a:tc vMerge="1">
                  <a:txBody>
                    <a:bodyPr/>
                    <a:lstStyle/>
                    <a:p>
                      <a:endParaRPr lang="es-PE" dirty="0"/>
                    </a:p>
                  </a:txBody>
                  <a:tcPr/>
                </a:tc>
                <a:tc>
                  <a:txBody>
                    <a:bodyPr/>
                    <a:lstStyle/>
                    <a:p>
                      <a:pPr algn="ctr"/>
                      <a:r>
                        <a:rPr lang="es-MX" dirty="0"/>
                        <a:t>1</a:t>
                      </a:r>
                      <a:r>
                        <a:rPr lang="es-MX" baseline="0" dirty="0"/>
                        <a:t> a 4 </a:t>
                      </a:r>
                    </a:p>
                    <a:p>
                      <a:pPr algn="ctr"/>
                      <a:r>
                        <a:rPr lang="es-MX" sz="1600" baseline="0" dirty="0"/>
                        <a:t>Trabajadores</a:t>
                      </a:r>
                    </a:p>
                    <a:p>
                      <a:pPr algn="ctr"/>
                      <a:r>
                        <a:rPr lang="es-MX" sz="1600" baseline="0" dirty="0"/>
                        <a:t>(No incluidos en el DS 003/98 SA)</a:t>
                      </a:r>
                      <a:endParaRPr lang="es-PE" sz="1600" dirty="0"/>
                    </a:p>
                  </a:txBody>
                  <a:tcPr anchor="ctr"/>
                </a:tc>
                <a:tc>
                  <a:txBody>
                    <a:bodyPr/>
                    <a:lstStyle/>
                    <a:p>
                      <a:pPr algn="ctr"/>
                      <a:r>
                        <a:rPr lang="es-MX" baseline="0" dirty="0"/>
                        <a:t>5 a 20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aseline="0" dirty="0"/>
                        <a:t>Trabajadores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aseline="0" dirty="0"/>
                        <a:t>(No incluidos en el DS 003/98 SA)</a:t>
                      </a:r>
                      <a:endParaRPr lang="es-PE" sz="1600" dirty="0"/>
                    </a:p>
                    <a:p>
                      <a:pPr algn="ctr"/>
                      <a:endParaRPr lang="es-PE" sz="1600" dirty="0"/>
                    </a:p>
                  </a:txBody>
                  <a:tcPr anchor="ctr"/>
                </a:tc>
                <a:tc>
                  <a:txBody>
                    <a:bodyPr/>
                    <a:lstStyle/>
                    <a:p>
                      <a:pPr algn="ctr"/>
                      <a:r>
                        <a:rPr lang="es-MX" baseline="0" dirty="0"/>
                        <a:t>Hasta 20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aseline="0" dirty="0"/>
                        <a:t>Trabajadores (No incluidos en el DS 003/98 SA)</a:t>
                      </a:r>
                      <a:endParaRPr lang="es-PE" sz="1600" dirty="0"/>
                    </a:p>
                    <a:p>
                      <a:pPr algn="ctr"/>
                      <a:endParaRPr lang="es-PE" sz="1600" dirty="0"/>
                    </a:p>
                  </a:txBody>
                  <a:tcPr anchor="ctr"/>
                </a:tc>
                <a:tc>
                  <a:txBody>
                    <a:bodyPr/>
                    <a:lstStyle/>
                    <a:p>
                      <a:pPr algn="ctr"/>
                      <a:r>
                        <a:rPr lang="es-MX" dirty="0"/>
                        <a:t>21</a:t>
                      </a:r>
                      <a:r>
                        <a:rPr lang="es-MX" baseline="0" dirty="0"/>
                        <a:t> a 50 </a:t>
                      </a:r>
                    </a:p>
                    <a:p>
                      <a:pPr algn="ctr"/>
                      <a:r>
                        <a:rPr lang="es-MX" sz="1600" baseline="0" dirty="0"/>
                        <a:t>trabajadores</a:t>
                      </a:r>
                      <a:endParaRPr lang="es-PE" sz="1600" dirty="0"/>
                    </a:p>
                  </a:txBody>
                  <a:tcPr anchor="ctr"/>
                </a:tc>
                <a:tc>
                  <a:txBody>
                    <a:bodyPr/>
                    <a:lstStyle/>
                    <a:p>
                      <a:pPr algn="ctr"/>
                      <a:r>
                        <a:rPr lang="es-MX" dirty="0"/>
                        <a:t>51</a:t>
                      </a:r>
                      <a:r>
                        <a:rPr lang="es-MX" baseline="0" dirty="0"/>
                        <a:t> a 100 </a:t>
                      </a:r>
                    </a:p>
                    <a:p>
                      <a:pPr algn="ctr"/>
                      <a:r>
                        <a:rPr lang="es-MX" sz="1600" baseline="0" dirty="0"/>
                        <a:t>trabajadores</a:t>
                      </a:r>
                      <a:endParaRPr lang="es-PE" sz="1600" dirty="0"/>
                    </a:p>
                  </a:txBody>
                  <a:tcPr anchor="ctr"/>
                </a:tc>
                <a:tc>
                  <a:txBody>
                    <a:bodyPr/>
                    <a:lstStyle/>
                    <a:p>
                      <a:pPr algn="ctr"/>
                      <a:r>
                        <a:rPr lang="es-MX" dirty="0"/>
                        <a:t>101</a:t>
                      </a:r>
                      <a:r>
                        <a:rPr lang="es-MX" baseline="0" dirty="0"/>
                        <a:t> a 500 </a:t>
                      </a:r>
                    </a:p>
                    <a:p>
                      <a:pPr algn="ctr"/>
                      <a:r>
                        <a:rPr lang="es-MX" sz="1600" baseline="0" dirty="0"/>
                        <a:t>trabajadores</a:t>
                      </a:r>
                      <a:endParaRPr lang="es-PE" sz="1600" dirty="0"/>
                    </a:p>
                  </a:txBody>
                  <a:tcPr anchor="ctr"/>
                </a:tc>
                <a:tc>
                  <a:txBody>
                    <a:bodyPr/>
                    <a:lstStyle/>
                    <a:p>
                      <a:pPr algn="ctr"/>
                      <a:r>
                        <a:rPr lang="es-MX" baseline="0" dirty="0"/>
                        <a:t>Más de 500 </a:t>
                      </a:r>
                    </a:p>
                    <a:p>
                      <a:pPr algn="ctr"/>
                      <a:r>
                        <a:rPr lang="es-MX" sz="1600" baseline="0" dirty="0"/>
                        <a:t>trabajadores</a:t>
                      </a:r>
                      <a:endParaRPr lang="es-PE" sz="1600" dirty="0"/>
                    </a:p>
                  </a:txBody>
                  <a:tcPr anchor="ctr"/>
                </a:tc>
                <a:extLst>
                  <a:ext uri="{0D108BD9-81ED-4DB2-BD59-A6C34878D82A}">
                    <a16:rowId xmlns:a16="http://schemas.microsoft.com/office/drawing/2014/main" val="10001"/>
                  </a:ext>
                </a:extLst>
              </a:tr>
              <a:tr h="649871">
                <a:tc>
                  <a:txBody>
                    <a:bodyPr/>
                    <a:lstStyle/>
                    <a:p>
                      <a:r>
                        <a:rPr lang="es-MX" dirty="0"/>
                        <a:t>Empleador</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extLst>
                  <a:ext uri="{0D108BD9-81ED-4DB2-BD59-A6C34878D82A}">
                    <a16:rowId xmlns:a16="http://schemas.microsoft.com/office/drawing/2014/main" val="10002"/>
                  </a:ext>
                </a:extLst>
              </a:tr>
              <a:tr h="649871">
                <a:tc>
                  <a:txBody>
                    <a:bodyPr/>
                    <a:lstStyle/>
                    <a:p>
                      <a:r>
                        <a:rPr lang="es-MX" dirty="0"/>
                        <a:t>Profesional de la Salud</a:t>
                      </a:r>
                      <a:endParaRPr lang="es-PE" dirty="0"/>
                    </a:p>
                  </a:txBody>
                  <a:tcPr anchor="ctr"/>
                </a:tc>
                <a:tc>
                  <a:txBody>
                    <a:bodyPr/>
                    <a:lstStyle/>
                    <a:p>
                      <a:pPr algn="ctr"/>
                      <a:endParaRPr lang="es-PE"/>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extLst>
                  <a:ext uri="{0D108BD9-81ED-4DB2-BD59-A6C34878D82A}">
                    <a16:rowId xmlns:a16="http://schemas.microsoft.com/office/drawing/2014/main" val="10003"/>
                  </a:ext>
                </a:extLst>
              </a:tr>
              <a:tr h="649871">
                <a:tc>
                  <a:txBody>
                    <a:bodyPr/>
                    <a:lstStyle/>
                    <a:p>
                      <a:r>
                        <a:rPr lang="es-MX" dirty="0"/>
                        <a:t>Lic. Enfermería</a:t>
                      </a:r>
                      <a:endParaRPr lang="es-PE" dirty="0"/>
                    </a:p>
                  </a:txBody>
                  <a:tcPr anchor="ct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extLst>
                  <a:ext uri="{0D108BD9-81ED-4DB2-BD59-A6C34878D82A}">
                    <a16:rowId xmlns:a16="http://schemas.microsoft.com/office/drawing/2014/main" val="10004"/>
                  </a:ext>
                </a:extLst>
              </a:tr>
              <a:tr h="649871">
                <a:tc>
                  <a:txBody>
                    <a:bodyPr/>
                    <a:lstStyle/>
                    <a:p>
                      <a:r>
                        <a:rPr lang="es-MX" dirty="0"/>
                        <a:t>Médico </a:t>
                      </a:r>
                      <a:endParaRPr lang="es-PE" dirty="0"/>
                    </a:p>
                  </a:txBody>
                  <a:tcPr anchor="ct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endParaRPr lang="es-PE" dirty="0"/>
                    </a:p>
                  </a:txBody>
                  <a:tcPr anchor="ctr">
                    <a:solidFill>
                      <a:schemeClr val="accent5">
                        <a:lumMod val="75000"/>
                      </a:schemeClr>
                    </a:solidFill>
                  </a:tcPr>
                </a:tc>
                <a:tc>
                  <a:txBody>
                    <a:bodyPr/>
                    <a:lstStyle/>
                    <a:p>
                      <a:pPr algn="ctr"/>
                      <a:r>
                        <a:rPr lang="es-MX" dirty="0"/>
                        <a:t>X</a:t>
                      </a:r>
                      <a:endParaRPr lang="es-PE" dirty="0"/>
                    </a:p>
                  </a:txBody>
                  <a:tcPr anchor="ctr"/>
                </a:tc>
                <a:tc>
                  <a:txBody>
                    <a:bodyPr/>
                    <a:lstStyle/>
                    <a:p>
                      <a:pPr algn="ctr"/>
                      <a:r>
                        <a:rPr lang="es-MX" dirty="0"/>
                        <a:t>X</a:t>
                      </a:r>
                      <a:endParaRPr lang="es-PE" dirty="0"/>
                    </a:p>
                  </a:txBody>
                  <a:tcPr anchor="ctr"/>
                </a:tc>
                <a:extLst>
                  <a:ext uri="{0D108BD9-81ED-4DB2-BD59-A6C34878D82A}">
                    <a16:rowId xmlns:a16="http://schemas.microsoft.com/office/drawing/2014/main" val="10005"/>
                  </a:ext>
                </a:extLst>
              </a:tr>
            </a:tbl>
          </a:graphicData>
        </a:graphic>
      </p:graphicFrame>
      <p:sp>
        <p:nvSpPr>
          <p:cNvPr id="9" name="CuadroTexto 8"/>
          <p:cNvSpPr txBox="1"/>
          <p:nvPr/>
        </p:nvSpPr>
        <p:spPr>
          <a:xfrm>
            <a:off x="328246" y="8112369"/>
            <a:ext cx="11586664" cy="1015663"/>
          </a:xfrm>
          <a:prstGeom prst="rect">
            <a:avLst/>
          </a:prstGeom>
          <a:solidFill>
            <a:srgbClr val="FFFF66"/>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000" dirty="0"/>
              <a:t>En caso de Centros de trabajo de Tipo 1, podrán solicitar apoyo de un Profesional de la Salud con capacitación otorgada, como mínimo, por un Instituto de Educación Superior. En Salud Ocupacional, Seguridad y Salud en el Trabajo o Gestión de Riesgos y Desastres.</a:t>
            </a:r>
            <a:endParaRPr lang="es-PE" sz="2000" dirty="0"/>
          </a:p>
        </p:txBody>
      </p:sp>
      <p:sp>
        <p:nvSpPr>
          <p:cNvPr id="23" name="Flecha abajo 22"/>
          <p:cNvSpPr/>
          <p:nvPr/>
        </p:nvSpPr>
        <p:spPr>
          <a:xfrm>
            <a:off x="3580050" y="7315200"/>
            <a:ext cx="568037" cy="797169"/>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s-PE" sz="1867" kern="0">
              <a:solidFill>
                <a:prstClr val="white"/>
              </a:solidFill>
              <a:sym typeface="Arial"/>
            </a:endParaRPr>
          </a:p>
        </p:txBody>
      </p:sp>
    </p:spTree>
    <p:extLst>
      <p:ext uri="{BB962C8B-B14F-4D97-AF65-F5344CB8AC3E}">
        <p14:creationId xmlns:p14="http://schemas.microsoft.com/office/powerpoint/2010/main" val="327974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71" y="590005"/>
            <a:ext cx="9010400" cy="1226000"/>
          </a:xfrm>
        </p:spPr>
        <p:txBody>
          <a:bodyPr/>
          <a:lstStyle/>
          <a:p>
            <a:pPr algn="ctr"/>
            <a:r>
              <a:rPr lang="es-MX" sz="2800" dirty="0"/>
              <a:t>ANEXO 2.Ficha sintomatológica COVID-19 para el regreso al trabajo</a:t>
            </a:r>
            <a:br>
              <a:rPr lang="es-MX" sz="2800" dirty="0"/>
            </a:br>
            <a:r>
              <a:rPr lang="es-MX" sz="2800" dirty="0"/>
              <a:t> Declaración Jurada</a:t>
            </a:r>
            <a:endParaRPr lang="es-PE" sz="28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14</a:t>
            </a:fld>
            <a:endParaRPr lang="es-PE">
              <a:solidFill>
                <a:srgbClr val="696464"/>
              </a:solidFill>
            </a:endParaRPr>
          </a:p>
        </p:txBody>
      </p:sp>
      <p:pic>
        <p:nvPicPr>
          <p:cNvPr id="15" name="Imagen 14"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9" name="CuadroTexto 8"/>
          <p:cNvSpPr txBox="1"/>
          <p:nvPr/>
        </p:nvSpPr>
        <p:spPr>
          <a:xfrm>
            <a:off x="328246" y="8112369"/>
            <a:ext cx="11586664" cy="1015663"/>
          </a:xfrm>
          <a:prstGeom prst="rect">
            <a:avLst/>
          </a:prstGeom>
          <a:solidFill>
            <a:srgbClr val="FFFF66"/>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000" dirty="0"/>
              <a:t>En caso de Centros de trabajo de Tipo 1, podrán solicitar apoyo de un Profesional de la Salud con capacitación otorgada, como mínimo, por un Instituto de Educación Superior. En Salud Ocupacional, Seguridad y Salud en el Trabajo o Gestión de Riesgos y Desastres.</a:t>
            </a:r>
            <a:endParaRPr lang="es-PE" sz="2000" dirty="0"/>
          </a:p>
        </p:txBody>
      </p:sp>
      <p:sp>
        <p:nvSpPr>
          <p:cNvPr id="23" name="Flecha abajo 22"/>
          <p:cNvSpPr/>
          <p:nvPr/>
        </p:nvSpPr>
        <p:spPr>
          <a:xfrm>
            <a:off x="3580050" y="7315200"/>
            <a:ext cx="568037" cy="797169"/>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s-PE" sz="1867" kern="0">
              <a:solidFill>
                <a:prstClr val="white"/>
              </a:solidFill>
              <a:sym typeface="Arial"/>
            </a:endParaRPr>
          </a:p>
        </p:txBody>
      </p:sp>
      <p:pic>
        <p:nvPicPr>
          <p:cNvPr id="7" name="Imagen 6">
            <a:extLst>
              <a:ext uri="{FF2B5EF4-FFF2-40B4-BE49-F238E27FC236}">
                <a16:creationId xmlns:a16="http://schemas.microsoft.com/office/drawing/2014/main" id="{E5760B91-84CE-4CA3-99AA-7E6554B5BDC6}"/>
              </a:ext>
            </a:extLst>
          </p:cNvPr>
          <p:cNvPicPr>
            <a:picLocks noChangeAspect="1"/>
          </p:cNvPicPr>
          <p:nvPr/>
        </p:nvPicPr>
        <p:blipFill rotWithShape="1">
          <a:blip r:embed="rId3"/>
          <a:srcRect l="29364" t="21730" r="31000" b="14238"/>
          <a:stretch/>
        </p:blipFill>
        <p:spPr>
          <a:xfrm>
            <a:off x="1659988" y="1816005"/>
            <a:ext cx="8567223" cy="5041995"/>
          </a:xfrm>
          <a:prstGeom prst="rect">
            <a:avLst/>
          </a:prstGeom>
        </p:spPr>
      </p:pic>
    </p:spTree>
    <p:extLst>
      <p:ext uri="{BB962C8B-B14F-4D97-AF65-F5344CB8AC3E}">
        <p14:creationId xmlns:p14="http://schemas.microsoft.com/office/powerpoint/2010/main" val="167832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15</a:t>
            </a:fld>
            <a:endParaRPr lang="es-PE">
              <a:solidFill>
                <a:srgbClr val="696464"/>
              </a:solidFill>
            </a:endParaRPr>
          </a:p>
        </p:txBody>
      </p:sp>
      <p:pic>
        <p:nvPicPr>
          <p:cNvPr id="1026" name="Picture 2" descr="https://img.lpderecho.pe/wp-content/uploads/2020/07/Comunicado-Salud-LP.jpg"/>
          <p:cNvPicPr>
            <a:picLocks noChangeAspect="1" noChangeArrowheads="1"/>
          </p:cNvPicPr>
          <p:nvPr/>
        </p:nvPicPr>
        <p:blipFill rotWithShape="1">
          <a:blip r:embed="rId2">
            <a:extLst>
              <a:ext uri="{28A0092B-C50C-407E-A947-70E740481C1C}">
                <a14:useLocalDpi xmlns:a14="http://schemas.microsoft.com/office/drawing/2010/main" val="0"/>
              </a:ext>
            </a:extLst>
          </a:blip>
          <a:srcRect t="10367" b="21151"/>
          <a:stretch/>
        </p:blipFill>
        <p:spPr bwMode="auto">
          <a:xfrm>
            <a:off x="508000" y="521800"/>
            <a:ext cx="9322367" cy="58280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11414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068FA-EC3F-4BB3-A29A-22D51F858CAF}"/>
              </a:ext>
            </a:extLst>
          </p:cNvPr>
          <p:cNvSpPr>
            <a:spLocks noGrp="1"/>
          </p:cNvSpPr>
          <p:nvPr>
            <p:ph type="title"/>
          </p:nvPr>
        </p:nvSpPr>
        <p:spPr/>
        <p:txBody>
          <a:bodyPr/>
          <a:lstStyle/>
          <a:p>
            <a:endParaRPr lang="es-PE"/>
          </a:p>
        </p:txBody>
      </p:sp>
      <p:sp>
        <p:nvSpPr>
          <p:cNvPr id="5" name="Marcador de número de diapositiva 4">
            <a:extLst>
              <a:ext uri="{FF2B5EF4-FFF2-40B4-BE49-F238E27FC236}">
                <a16:creationId xmlns:a16="http://schemas.microsoft.com/office/drawing/2014/main" id="{C109B770-EFAE-45AA-A72F-89A2B9B56AB5}"/>
              </a:ext>
            </a:extLst>
          </p:cNvPr>
          <p:cNvSpPr>
            <a:spLocks noGrp="1"/>
          </p:cNvSpPr>
          <p:nvPr>
            <p:ph type="sldNum" idx="12"/>
          </p:nvPr>
        </p:nvSpPr>
        <p:spPr/>
        <p:txBody>
          <a:bodyPr/>
          <a:lstStyle/>
          <a:p>
            <a:fld id="{00000000-1234-1234-1234-123412341234}" type="slidenum">
              <a:rPr lang="es-PE" smtClean="0">
                <a:solidFill>
                  <a:srgbClr val="696464"/>
                </a:solidFill>
              </a:rPr>
              <a:pPr/>
              <a:t>16</a:t>
            </a:fld>
            <a:endParaRPr lang="es-PE">
              <a:solidFill>
                <a:srgbClr val="696464"/>
              </a:solidFill>
            </a:endParaRPr>
          </a:p>
        </p:txBody>
      </p:sp>
      <p:pic>
        <p:nvPicPr>
          <p:cNvPr id="6" name="Imagen 5">
            <a:extLst>
              <a:ext uri="{FF2B5EF4-FFF2-40B4-BE49-F238E27FC236}">
                <a16:creationId xmlns:a16="http://schemas.microsoft.com/office/drawing/2014/main" id="{AD8877AC-11CB-4132-8661-369A6CCF199F}"/>
              </a:ext>
            </a:extLst>
          </p:cNvPr>
          <p:cNvPicPr>
            <a:picLocks noChangeAspect="1"/>
          </p:cNvPicPr>
          <p:nvPr/>
        </p:nvPicPr>
        <p:blipFill rotWithShape="1">
          <a:blip r:embed="rId2"/>
          <a:srcRect l="21346" t="10237" r="23154" b="28605"/>
          <a:stretch/>
        </p:blipFill>
        <p:spPr>
          <a:xfrm>
            <a:off x="1111349" y="1747799"/>
            <a:ext cx="9439420" cy="4976557"/>
          </a:xfrm>
          <a:prstGeom prst="rect">
            <a:avLst/>
          </a:prstGeom>
        </p:spPr>
      </p:pic>
    </p:spTree>
    <p:extLst>
      <p:ext uri="{BB962C8B-B14F-4D97-AF65-F5344CB8AC3E}">
        <p14:creationId xmlns:p14="http://schemas.microsoft.com/office/powerpoint/2010/main" val="119342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615" y="798713"/>
            <a:ext cx="9010400" cy="613000"/>
          </a:xfrm>
        </p:spPr>
        <p:txBody>
          <a:bodyPr/>
          <a:lstStyle/>
          <a:p>
            <a:r>
              <a:rPr lang="es-MX" sz="2400" dirty="0"/>
              <a:t>ANEXO 4. Lista de chequeo de vigilancia  </a:t>
            </a:r>
            <a:br>
              <a:rPr lang="es-MX" sz="2400" dirty="0"/>
            </a:b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17</a:t>
            </a:fld>
            <a:endParaRPr lang="es-PE">
              <a:solidFill>
                <a:srgbClr val="696464"/>
              </a:solidFill>
            </a:endParaRPr>
          </a:p>
        </p:txBody>
      </p:sp>
      <p:pic>
        <p:nvPicPr>
          <p:cNvPr id="13" name="Imagen 12"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4" name="Imagen 3">
            <a:extLst>
              <a:ext uri="{FF2B5EF4-FFF2-40B4-BE49-F238E27FC236}">
                <a16:creationId xmlns:a16="http://schemas.microsoft.com/office/drawing/2014/main" id="{C28BE39A-8E7C-4FF4-9F50-304113B94548}"/>
              </a:ext>
            </a:extLst>
          </p:cNvPr>
          <p:cNvPicPr>
            <a:picLocks noChangeAspect="1"/>
          </p:cNvPicPr>
          <p:nvPr/>
        </p:nvPicPr>
        <p:blipFill rotWithShape="1">
          <a:blip r:embed="rId3"/>
          <a:srcRect l="29885" t="11628" r="35385" b="54463"/>
          <a:stretch/>
        </p:blipFill>
        <p:spPr>
          <a:xfrm>
            <a:off x="1012875" y="1853790"/>
            <a:ext cx="10269414" cy="4786161"/>
          </a:xfrm>
          <a:prstGeom prst="rect">
            <a:avLst/>
          </a:prstGeom>
        </p:spPr>
      </p:pic>
    </p:spTree>
    <p:extLst>
      <p:ext uri="{BB962C8B-B14F-4D97-AF65-F5344CB8AC3E}">
        <p14:creationId xmlns:p14="http://schemas.microsoft.com/office/powerpoint/2010/main" val="354387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615" y="798713"/>
            <a:ext cx="9010400" cy="613000"/>
          </a:xfrm>
        </p:spPr>
        <p:txBody>
          <a:bodyPr/>
          <a:lstStyle/>
          <a:p>
            <a:r>
              <a:rPr lang="es-MX" sz="2400" dirty="0"/>
              <a:t>ANEXO 4. Lista de chequeo de vigilancia</a:t>
            </a:r>
            <a:br>
              <a:rPr lang="es-MX" sz="2400" dirty="0"/>
            </a:b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18</a:t>
            </a:fld>
            <a:endParaRPr lang="es-PE">
              <a:solidFill>
                <a:srgbClr val="696464"/>
              </a:solidFill>
            </a:endParaRPr>
          </a:p>
        </p:txBody>
      </p:sp>
      <p:pic>
        <p:nvPicPr>
          <p:cNvPr id="13" name="Imagen 12"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3" name="Imagen 2">
            <a:extLst>
              <a:ext uri="{FF2B5EF4-FFF2-40B4-BE49-F238E27FC236}">
                <a16:creationId xmlns:a16="http://schemas.microsoft.com/office/drawing/2014/main" id="{81B06D3D-13A2-4B05-8145-586768662C89}"/>
              </a:ext>
            </a:extLst>
          </p:cNvPr>
          <p:cNvPicPr>
            <a:picLocks noChangeAspect="1"/>
          </p:cNvPicPr>
          <p:nvPr/>
        </p:nvPicPr>
        <p:blipFill rotWithShape="1">
          <a:blip r:embed="rId3"/>
          <a:srcRect l="30090" t="44509" r="36654" b="11629"/>
          <a:stretch/>
        </p:blipFill>
        <p:spPr>
          <a:xfrm>
            <a:off x="833615" y="2162390"/>
            <a:ext cx="9914102" cy="4505695"/>
          </a:xfrm>
          <a:prstGeom prst="rect">
            <a:avLst/>
          </a:prstGeom>
        </p:spPr>
      </p:pic>
    </p:spTree>
    <p:extLst>
      <p:ext uri="{BB962C8B-B14F-4D97-AF65-F5344CB8AC3E}">
        <p14:creationId xmlns:p14="http://schemas.microsoft.com/office/powerpoint/2010/main" val="382765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615" y="185713"/>
            <a:ext cx="9010400" cy="1226000"/>
          </a:xfrm>
        </p:spPr>
        <p:txBody>
          <a:bodyPr/>
          <a:lstStyle/>
          <a:p>
            <a:r>
              <a:rPr lang="es-MX" sz="2400" dirty="0"/>
              <a:t>ANEXO 6. Lista de chequeos – Para empresas de 1 a 4 trabajadores</a:t>
            </a: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19</a:t>
            </a:fld>
            <a:endParaRPr lang="es-PE">
              <a:solidFill>
                <a:srgbClr val="696464"/>
              </a:solidFill>
            </a:endParaRPr>
          </a:p>
        </p:txBody>
      </p:sp>
      <p:pic>
        <p:nvPicPr>
          <p:cNvPr id="13" name="Imagen 12"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7" name="Imagen 6">
            <a:extLst>
              <a:ext uri="{FF2B5EF4-FFF2-40B4-BE49-F238E27FC236}">
                <a16:creationId xmlns:a16="http://schemas.microsoft.com/office/drawing/2014/main" id="{E8DD219B-7D78-4505-8216-9E0C78CA7DD8}"/>
              </a:ext>
            </a:extLst>
          </p:cNvPr>
          <p:cNvPicPr>
            <a:picLocks noChangeAspect="1"/>
          </p:cNvPicPr>
          <p:nvPr/>
        </p:nvPicPr>
        <p:blipFill rotWithShape="1">
          <a:blip r:embed="rId3"/>
          <a:srcRect l="29885" t="16804" r="32038" b="7389"/>
          <a:stretch/>
        </p:blipFill>
        <p:spPr>
          <a:xfrm>
            <a:off x="0" y="92856"/>
            <a:ext cx="10761785" cy="6772211"/>
          </a:xfrm>
          <a:prstGeom prst="rect">
            <a:avLst/>
          </a:prstGeom>
        </p:spPr>
      </p:pic>
    </p:spTree>
    <p:extLst>
      <p:ext uri="{BB962C8B-B14F-4D97-AF65-F5344CB8AC3E}">
        <p14:creationId xmlns:p14="http://schemas.microsoft.com/office/powerpoint/2010/main" val="76302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R.M N° 972 - 2020</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a:t>
            </a:fld>
            <a:endParaRPr lang="es-PE">
              <a:solidFill>
                <a:srgbClr val="696464"/>
              </a:solidFill>
            </a:endParaRPr>
          </a:p>
        </p:txBody>
      </p:sp>
      <p:sp>
        <p:nvSpPr>
          <p:cNvPr id="6" name="AutoShape 4" descr="Cien días de ataúdesy adioses - IDL Reportero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s-PE" sz="1867" kern="0">
              <a:solidFill>
                <a:srgbClr val="000000"/>
              </a:solidFill>
              <a:cs typeface="Arial"/>
              <a:sym typeface="Arial"/>
            </a:endParaRPr>
          </a:p>
        </p:txBody>
      </p:sp>
      <p:pic>
        <p:nvPicPr>
          <p:cNvPr id="13" name="Imagen 12"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14" name="CuadroTexto 13"/>
          <p:cNvSpPr txBox="1"/>
          <p:nvPr/>
        </p:nvSpPr>
        <p:spPr>
          <a:xfrm>
            <a:off x="508000" y="1990819"/>
            <a:ext cx="11372033" cy="4616648"/>
          </a:xfrm>
          <a:prstGeom prst="rect">
            <a:avLst/>
          </a:prstGeom>
          <a:noFill/>
        </p:spPr>
        <p:txBody>
          <a:bodyPr wrap="square" rtlCol="0">
            <a:spAutoFit/>
          </a:bodyPr>
          <a:lstStyle/>
          <a:p>
            <a:pPr marL="400050" indent="-400050">
              <a:buFont typeface="+mj-lt"/>
              <a:buAutoNum type="romanUcPeriod"/>
            </a:pPr>
            <a:r>
              <a:rPr lang="es-MX" sz="2400" b="1" dirty="0">
                <a:solidFill>
                  <a:srgbClr val="C00000"/>
                </a:solidFill>
              </a:rPr>
              <a:t>FINALIDAD</a:t>
            </a:r>
          </a:p>
          <a:p>
            <a:endParaRPr lang="es-MX" sz="2200" dirty="0"/>
          </a:p>
          <a:p>
            <a:r>
              <a:rPr lang="es-MX" sz="2200" dirty="0"/>
              <a:t>Contribuir con la disminución de riesgo de transmisión de la COVID-19 en el ámbito laboral, implementando lineamientos generales para la vigilancia, prevención y control de la salud de los trabajadores con riesgo de exposición</a:t>
            </a:r>
          </a:p>
          <a:p>
            <a:endParaRPr lang="es-MX" sz="2400" dirty="0"/>
          </a:p>
          <a:p>
            <a:r>
              <a:rPr lang="es-MX" sz="2400" b="1" dirty="0">
                <a:solidFill>
                  <a:srgbClr val="C00000"/>
                </a:solidFill>
              </a:rPr>
              <a:t>II.  ÁMBITO DE APLICACIÓN</a:t>
            </a:r>
          </a:p>
          <a:p>
            <a:endParaRPr lang="es-MX" sz="2400" dirty="0"/>
          </a:p>
          <a:p>
            <a:r>
              <a:rPr lang="es-MX" sz="2400" dirty="0"/>
              <a:t>      - </a:t>
            </a:r>
            <a:r>
              <a:rPr lang="es-MX" sz="2200" dirty="0"/>
              <a:t>Personas Naturales y jurídicas / personas jurídicas</a:t>
            </a:r>
          </a:p>
          <a:p>
            <a:r>
              <a:rPr lang="es-MX" sz="2200" dirty="0"/>
              <a:t>      - Sector público y privado</a:t>
            </a:r>
          </a:p>
          <a:p>
            <a:endParaRPr lang="es-MX" dirty="0"/>
          </a:p>
          <a:p>
            <a:endParaRPr lang="es-MX" b="1" dirty="0"/>
          </a:p>
          <a:p>
            <a:endParaRPr lang="es-PE" dirty="0"/>
          </a:p>
        </p:txBody>
      </p:sp>
    </p:spTree>
    <p:extLst>
      <p:ext uri="{BB962C8B-B14F-4D97-AF65-F5344CB8AC3E}">
        <p14:creationId xmlns:p14="http://schemas.microsoft.com/office/powerpoint/2010/main" val="394130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20</a:t>
            </a:fld>
            <a:endParaRPr lang="es-PE">
              <a:solidFill>
                <a:srgbClr val="696464"/>
              </a:solidFill>
            </a:endParaRPr>
          </a:p>
        </p:txBody>
      </p:sp>
      <p:pic>
        <p:nvPicPr>
          <p:cNvPr id="13" name="Imagen 12"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7" name="Imagen 6">
            <a:extLst>
              <a:ext uri="{FF2B5EF4-FFF2-40B4-BE49-F238E27FC236}">
                <a16:creationId xmlns:a16="http://schemas.microsoft.com/office/drawing/2014/main" id="{E0431A42-8E69-4157-B929-BBE5B242E6AD}"/>
              </a:ext>
            </a:extLst>
          </p:cNvPr>
          <p:cNvPicPr>
            <a:picLocks noChangeAspect="1"/>
          </p:cNvPicPr>
          <p:nvPr/>
        </p:nvPicPr>
        <p:blipFill rotWithShape="1">
          <a:blip r:embed="rId3"/>
          <a:srcRect l="31731" t="14958" r="32500" b="29426"/>
          <a:stretch/>
        </p:blipFill>
        <p:spPr>
          <a:xfrm>
            <a:off x="508000" y="-1"/>
            <a:ext cx="10267852" cy="6349868"/>
          </a:xfrm>
          <a:prstGeom prst="rect">
            <a:avLst/>
          </a:prstGeom>
        </p:spPr>
      </p:pic>
    </p:spTree>
    <p:extLst>
      <p:ext uri="{BB962C8B-B14F-4D97-AF65-F5344CB8AC3E}">
        <p14:creationId xmlns:p14="http://schemas.microsoft.com/office/powerpoint/2010/main" val="1298602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21</a:t>
            </a:fld>
            <a:endParaRPr lang="es-PE">
              <a:solidFill>
                <a:srgbClr val="696464"/>
              </a:solidFill>
            </a:endParaRPr>
          </a:p>
        </p:txBody>
      </p:sp>
      <p:pic>
        <p:nvPicPr>
          <p:cNvPr id="8" name="Imagen 7"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2054" name="Picture 6" descr="Gracias, de corazón - Spanish 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653" y="3317159"/>
            <a:ext cx="3895920" cy="170446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4"/>
          <a:srcRect l="33690" t="29806" r="30856" b="19682"/>
          <a:stretch/>
        </p:blipFill>
        <p:spPr bwMode="auto">
          <a:xfrm>
            <a:off x="5849008" y="2474962"/>
            <a:ext cx="5383099" cy="32707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32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prstGeom prst="rect">
            <a:avLst/>
          </a:prstGeom>
        </p:spPr>
        <p:txBody>
          <a:bodyPr spcFirstLastPara="1" wrap="square" lIns="0" tIns="0" rIns="0" bIns="0" anchor="ctr" anchorCtr="0">
            <a:noAutofit/>
          </a:bodyPr>
          <a:lstStyle/>
          <a:p>
            <a:pPr lvl="0"/>
            <a:r>
              <a:rPr lang="es-MX" dirty="0"/>
              <a:t>NIVELES DE RIESGO</a:t>
            </a:r>
          </a:p>
        </p:txBody>
      </p:sp>
      <p:sp>
        <p:nvSpPr>
          <p:cNvPr id="167" name="Google Shape;167;p14"/>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solidFill>
                  <a:srgbClr val="696464"/>
                </a:solidFill>
              </a:rPr>
              <a:pPr/>
              <a:t>3</a:t>
            </a:fld>
            <a:endParaRPr>
              <a:solidFill>
                <a:srgbClr val="696464"/>
              </a:solidFill>
            </a:endParaRPr>
          </a:p>
        </p:txBody>
      </p:sp>
      <p:pic>
        <p:nvPicPr>
          <p:cNvPr id="23" name="Imagen 22"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023790844"/>
              </p:ext>
            </p:extLst>
          </p:nvPr>
        </p:nvGraphicFramePr>
        <p:xfrm>
          <a:off x="819967" y="2764619"/>
          <a:ext cx="10698371" cy="2034876"/>
        </p:xfrm>
        <a:graphic>
          <a:graphicData uri="http://schemas.openxmlformats.org/drawingml/2006/table">
            <a:tbl>
              <a:tblPr firstRow="1" bandRow="1">
                <a:tableStyleId>{5940675A-B579-460E-94D1-54222C63F5DA}</a:tableStyleId>
              </a:tblPr>
              <a:tblGrid>
                <a:gridCol w="1945827">
                  <a:extLst>
                    <a:ext uri="{9D8B030D-6E8A-4147-A177-3AD203B41FA5}">
                      <a16:colId xmlns:a16="http://schemas.microsoft.com/office/drawing/2014/main" val="20000"/>
                    </a:ext>
                  </a:extLst>
                </a:gridCol>
                <a:gridCol w="2236237">
                  <a:extLst>
                    <a:ext uri="{9D8B030D-6E8A-4147-A177-3AD203B41FA5}">
                      <a16:colId xmlns:a16="http://schemas.microsoft.com/office/drawing/2014/main" val="20001"/>
                    </a:ext>
                  </a:extLst>
                </a:gridCol>
                <a:gridCol w="2407932">
                  <a:extLst>
                    <a:ext uri="{9D8B030D-6E8A-4147-A177-3AD203B41FA5}">
                      <a16:colId xmlns:a16="http://schemas.microsoft.com/office/drawing/2014/main" val="20002"/>
                    </a:ext>
                  </a:extLst>
                </a:gridCol>
                <a:gridCol w="2265529">
                  <a:extLst>
                    <a:ext uri="{9D8B030D-6E8A-4147-A177-3AD203B41FA5}">
                      <a16:colId xmlns:a16="http://schemas.microsoft.com/office/drawing/2014/main" val="20003"/>
                    </a:ext>
                  </a:extLst>
                </a:gridCol>
                <a:gridCol w="1842846">
                  <a:extLst>
                    <a:ext uri="{9D8B030D-6E8A-4147-A177-3AD203B41FA5}">
                      <a16:colId xmlns:a16="http://schemas.microsoft.com/office/drawing/2014/main" val="20004"/>
                    </a:ext>
                  </a:extLst>
                </a:gridCol>
              </a:tblGrid>
              <a:tr h="663276">
                <a:tc>
                  <a:txBody>
                    <a:bodyPr/>
                    <a:lstStyle/>
                    <a:p>
                      <a:pPr algn="ctr"/>
                      <a:r>
                        <a:rPr lang="es-MX" sz="1800" b="1" dirty="0"/>
                        <a:t>NIVEL DE RIESGO</a:t>
                      </a:r>
                      <a:endParaRPr lang="es-PE" sz="1800" b="1" dirty="0"/>
                    </a:p>
                  </a:txBody>
                  <a:tcPr anchor="ctr">
                    <a:solidFill>
                      <a:schemeClr val="accent4">
                        <a:lumMod val="60000"/>
                        <a:lumOff val="40000"/>
                      </a:schemeClr>
                    </a:solidFill>
                  </a:tcPr>
                </a:tc>
                <a:tc>
                  <a:txBody>
                    <a:bodyPr/>
                    <a:lstStyle/>
                    <a:p>
                      <a:pPr algn="ctr"/>
                      <a:r>
                        <a:rPr lang="es-MX" sz="1800" b="1" dirty="0"/>
                        <a:t>RIESGO BAJO</a:t>
                      </a:r>
                      <a:endParaRPr lang="es-PE" sz="1800" b="1" dirty="0"/>
                    </a:p>
                  </a:txBody>
                  <a:tcPr anchor="ctr">
                    <a:solidFill>
                      <a:srgbClr val="92D050"/>
                    </a:solidFill>
                  </a:tcPr>
                </a:tc>
                <a:tc>
                  <a:txBody>
                    <a:bodyPr/>
                    <a:lstStyle/>
                    <a:p>
                      <a:pPr algn="ctr"/>
                      <a:r>
                        <a:rPr lang="es-MX" sz="1800" b="1" dirty="0"/>
                        <a:t>RIESGO MEDIO</a:t>
                      </a:r>
                      <a:endParaRPr lang="es-PE" sz="1800" b="1" dirty="0"/>
                    </a:p>
                  </a:txBody>
                  <a:tcPr anchor="ctr">
                    <a:solidFill>
                      <a:srgbClr val="FFFF00"/>
                    </a:solidFill>
                  </a:tcPr>
                </a:tc>
                <a:tc>
                  <a:txBody>
                    <a:bodyPr/>
                    <a:lstStyle/>
                    <a:p>
                      <a:pPr algn="ctr"/>
                      <a:r>
                        <a:rPr lang="es-MX" sz="1800" b="1" dirty="0"/>
                        <a:t>RIESGO ALTO</a:t>
                      </a:r>
                      <a:endParaRPr lang="es-PE" sz="1800" b="1" dirty="0"/>
                    </a:p>
                  </a:txBody>
                  <a:tcPr anchor="ctr">
                    <a:solidFill>
                      <a:srgbClr val="CC6600"/>
                    </a:solidFill>
                  </a:tcPr>
                </a:tc>
                <a:tc>
                  <a:txBody>
                    <a:bodyPr/>
                    <a:lstStyle/>
                    <a:p>
                      <a:pPr algn="ctr"/>
                      <a:r>
                        <a:rPr lang="es-MX" sz="1800" b="1" dirty="0"/>
                        <a:t>RIESGO MUY ALTO</a:t>
                      </a:r>
                      <a:endParaRPr lang="es-PE" sz="1800" b="1" dirty="0"/>
                    </a:p>
                  </a:txBody>
                  <a:tcPr anchor="ctr">
                    <a:solidFill>
                      <a:srgbClr val="FF0000"/>
                    </a:solidFill>
                  </a:tcPr>
                </a:tc>
                <a:extLst>
                  <a:ext uri="{0D108BD9-81ED-4DB2-BD59-A6C34878D82A}">
                    <a16:rowId xmlns:a16="http://schemas.microsoft.com/office/drawing/2014/main" val="10000"/>
                  </a:ext>
                </a:extLst>
              </a:tr>
              <a:tr h="1213418">
                <a:tc>
                  <a:txBody>
                    <a:bodyPr/>
                    <a:lstStyle/>
                    <a:p>
                      <a:endParaRPr lang="es-MX" sz="1400" b="1" dirty="0"/>
                    </a:p>
                    <a:p>
                      <a:endParaRPr lang="es-MX" sz="1400" b="1" dirty="0"/>
                    </a:p>
                    <a:p>
                      <a:r>
                        <a:rPr lang="es-MX" sz="1400" b="1" dirty="0"/>
                        <a:t>CARACTERÍSTICAS</a:t>
                      </a:r>
                      <a:endParaRPr lang="es-PE" sz="1400" b="1" dirty="0"/>
                    </a:p>
                  </a:txBody>
                  <a:tcPr>
                    <a:solidFill>
                      <a:schemeClr val="accent4">
                        <a:lumMod val="60000"/>
                        <a:lumOff val="40000"/>
                      </a:schemeClr>
                    </a:solidFill>
                  </a:tcPr>
                </a:tc>
                <a:tc>
                  <a:txBody>
                    <a:bodyPr/>
                    <a:lstStyle/>
                    <a:p>
                      <a:r>
                        <a:rPr lang="es-MX" sz="1400" dirty="0"/>
                        <a:t>No se tiene contacto con personas frecuentes a una distancia menor de 1.5 mt. Usa barreras físicas para desarrollar su actividad.</a:t>
                      </a:r>
                      <a:endParaRPr lang="es-PE" sz="1400" dirty="0"/>
                    </a:p>
                  </a:txBody>
                  <a:tcPr>
                    <a:solidFill>
                      <a:srgbClr val="92D050"/>
                    </a:solidFill>
                  </a:tcPr>
                </a:tc>
                <a:tc>
                  <a:txBody>
                    <a:bodyPr/>
                    <a:lstStyle/>
                    <a:p>
                      <a:r>
                        <a:rPr lang="es-MX" sz="1400" dirty="0"/>
                        <a:t>Requieren contacto cercano y frecuente</a:t>
                      </a:r>
                      <a:r>
                        <a:rPr lang="es-MX" sz="1400" baseline="0" dirty="0"/>
                        <a:t> a</a:t>
                      </a:r>
                      <a:r>
                        <a:rPr lang="es-MX" sz="1400" dirty="0"/>
                        <a:t> menos de 1.5mt con el público en</a:t>
                      </a:r>
                      <a:r>
                        <a:rPr lang="es-MX" sz="1400" baseline="0" dirty="0"/>
                        <a:t> general. No le permite usar barrearas fisicas, para el trabajo.</a:t>
                      </a:r>
                      <a:endParaRPr lang="es-PE" sz="1400" dirty="0"/>
                    </a:p>
                  </a:txBody>
                  <a:tcPr>
                    <a:solidFill>
                      <a:srgbClr val="FFFF00"/>
                    </a:solidFill>
                  </a:tcPr>
                </a:tc>
                <a:tc>
                  <a:txBody>
                    <a:bodyPr/>
                    <a:lstStyle/>
                    <a:p>
                      <a:r>
                        <a:rPr lang="es-MX" sz="1400" dirty="0"/>
                        <a:t>Trabajo</a:t>
                      </a:r>
                      <a:r>
                        <a:rPr lang="es-MX" sz="1400" baseline="0" dirty="0"/>
                        <a:t> con riesgo potencial de exposición a casos sospechosos o confirmado de COVID 19. No expuestos aerosoles.</a:t>
                      </a:r>
                    </a:p>
                    <a:p>
                      <a:endParaRPr lang="es-PE" sz="1400" dirty="0"/>
                    </a:p>
                  </a:txBody>
                  <a:tcPr>
                    <a:solidFill>
                      <a:srgbClr val="CC6600"/>
                    </a:solidFill>
                  </a:tcPr>
                </a:tc>
                <a:tc>
                  <a:txBody>
                    <a:bodyPr/>
                    <a:lstStyle/>
                    <a:p>
                      <a:r>
                        <a:rPr lang="es-MX" sz="1400" dirty="0"/>
                        <a:t>Trabajos</a:t>
                      </a:r>
                      <a:r>
                        <a:rPr lang="es-MX" sz="1400" baseline="0" dirty="0"/>
                        <a:t> con contacto con casos</a:t>
                      </a:r>
                      <a:r>
                        <a:rPr lang="es-MX" sz="1400" dirty="0"/>
                        <a:t> sospechosos o confirmado de COVID 19. Expuestos aerosoles</a:t>
                      </a:r>
                      <a:endParaRPr lang="es-PE" sz="1400" dirty="0"/>
                    </a:p>
                  </a:txBody>
                  <a:tcPr>
                    <a:solidFill>
                      <a:srgbClr val="FF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300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800917" y="2873650"/>
            <a:ext cx="6626000" cy="751600"/>
          </a:xfrm>
          <a:prstGeom prst="rect">
            <a:avLst/>
          </a:prstGeom>
        </p:spPr>
        <p:txBody>
          <a:bodyPr spcFirstLastPara="1" wrap="square" lIns="0" tIns="0" rIns="0" bIns="0" anchor="b" anchorCtr="0">
            <a:noAutofit/>
          </a:bodyPr>
          <a:lstStyle/>
          <a:p>
            <a:r>
              <a:rPr lang="en" b="1" dirty="0"/>
              <a:t>LINEAMIENTOS</a:t>
            </a:r>
            <a:endParaRPr b="1" dirty="0"/>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endParaRPr sz="12800" dirty="0">
              <a:solidFill>
                <a:schemeClr val="lt1"/>
              </a:solidFill>
              <a:latin typeface="Barlow SemiBold"/>
              <a:ea typeface="Barlow SemiBold"/>
              <a:cs typeface="Barlow SemiBold"/>
              <a:sym typeface="Barlow SemiBold"/>
            </a:endParaRPr>
          </a:p>
        </p:txBody>
      </p:sp>
      <p:pic>
        <p:nvPicPr>
          <p:cNvPr id="2" name="Imagen 1"/>
          <p:cNvPicPr>
            <a:picLocks noChangeAspect="1"/>
          </p:cNvPicPr>
          <p:nvPr/>
        </p:nvPicPr>
        <p:blipFill>
          <a:blip r:embed="rId3"/>
          <a:stretch>
            <a:fillRect/>
          </a:stretch>
        </p:blipFill>
        <p:spPr>
          <a:xfrm>
            <a:off x="8928627" y="1747791"/>
            <a:ext cx="3121411" cy="1946552"/>
          </a:xfrm>
          <a:prstGeom prst="rect">
            <a:avLst/>
          </a:prstGeom>
        </p:spPr>
      </p:pic>
    </p:spTree>
    <p:extLst>
      <p:ext uri="{BB962C8B-B14F-4D97-AF65-F5344CB8AC3E}">
        <p14:creationId xmlns:p14="http://schemas.microsoft.com/office/powerpoint/2010/main" val="294846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LINEAMIENTOS PARA LA VIGILANCIA, PREVENCIÓN Y CONTROL DE COVID 19</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5</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1378907782"/>
              </p:ext>
            </p:extLst>
          </p:nvPr>
        </p:nvGraphicFramePr>
        <p:xfrm>
          <a:off x="1702367" y="1747800"/>
          <a:ext cx="8128000" cy="511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530631" y="4776211"/>
            <a:ext cx="404197" cy="461665"/>
          </a:xfrm>
          <a:prstGeom prst="rect">
            <a:avLst/>
          </a:prstGeom>
          <a:noFill/>
        </p:spPr>
        <p:txBody>
          <a:bodyPr wrap="square" rtlCol="0">
            <a:spAutoFit/>
          </a:bodyPr>
          <a:lstStyle/>
          <a:p>
            <a:r>
              <a:rPr lang="es-MX" sz="2400" b="1" dirty="0">
                <a:solidFill>
                  <a:schemeClr val="accent2">
                    <a:lumMod val="75000"/>
                  </a:schemeClr>
                </a:solidFill>
              </a:rPr>
              <a:t>5</a:t>
            </a:r>
            <a:endParaRPr lang="es-PE" sz="2400" b="1" dirty="0">
              <a:solidFill>
                <a:schemeClr val="accent2">
                  <a:lumMod val="75000"/>
                </a:schemeClr>
              </a:solidFill>
            </a:endParaRPr>
          </a:p>
        </p:txBody>
      </p:sp>
      <p:sp>
        <p:nvSpPr>
          <p:cNvPr id="8" name="CuadroTexto 7"/>
          <p:cNvSpPr txBox="1"/>
          <p:nvPr/>
        </p:nvSpPr>
        <p:spPr>
          <a:xfrm>
            <a:off x="2265529" y="2644423"/>
            <a:ext cx="404197" cy="461665"/>
          </a:xfrm>
          <a:prstGeom prst="rect">
            <a:avLst/>
          </a:prstGeom>
          <a:noFill/>
        </p:spPr>
        <p:txBody>
          <a:bodyPr wrap="square" rtlCol="0">
            <a:spAutoFit/>
          </a:bodyPr>
          <a:lstStyle/>
          <a:p>
            <a:r>
              <a:rPr lang="es-MX" sz="2400" b="1" dirty="0">
                <a:solidFill>
                  <a:schemeClr val="accent2">
                    <a:lumMod val="75000"/>
                  </a:schemeClr>
                </a:solidFill>
              </a:rPr>
              <a:t>2</a:t>
            </a:r>
            <a:endParaRPr lang="es-PE" sz="2400" b="1" dirty="0">
              <a:solidFill>
                <a:schemeClr val="accent2">
                  <a:lumMod val="75000"/>
                </a:schemeClr>
              </a:solidFill>
            </a:endParaRPr>
          </a:p>
        </p:txBody>
      </p:sp>
      <p:sp>
        <p:nvSpPr>
          <p:cNvPr id="9" name="CuadroTexto 8"/>
          <p:cNvSpPr txBox="1"/>
          <p:nvPr/>
        </p:nvSpPr>
        <p:spPr>
          <a:xfrm>
            <a:off x="2609900" y="3323567"/>
            <a:ext cx="404197" cy="461665"/>
          </a:xfrm>
          <a:prstGeom prst="rect">
            <a:avLst/>
          </a:prstGeom>
          <a:noFill/>
        </p:spPr>
        <p:txBody>
          <a:bodyPr wrap="square" rtlCol="0">
            <a:spAutoFit/>
          </a:bodyPr>
          <a:lstStyle/>
          <a:p>
            <a:r>
              <a:rPr lang="es-MX" sz="2400" b="1" dirty="0">
                <a:solidFill>
                  <a:schemeClr val="accent2">
                    <a:lumMod val="75000"/>
                  </a:schemeClr>
                </a:solidFill>
              </a:rPr>
              <a:t>3</a:t>
            </a:r>
            <a:endParaRPr lang="es-PE" sz="2400" b="1" dirty="0">
              <a:solidFill>
                <a:schemeClr val="accent2">
                  <a:lumMod val="75000"/>
                </a:schemeClr>
              </a:solidFill>
            </a:endParaRPr>
          </a:p>
        </p:txBody>
      </p:sp>
      <p:sp>
        <p:nvSpPr>
          <p:cNvPr id="10" name="CuadroTexto 9"/>
          <p:cNvSpPr txBox="1"/>
          <p:nvPr/>
        </p:nvSpPr>
        <p:spPr>
          <a:xfrm>
            <a:off x="2596253" y="4097067"/>
            <a:ext cx="404197" cy="461665"/>
          </a:xfrm>
          <a:prstGeom prst="rect">
            <a:avLst/>
          </a:prstGeom>
          <a:noFill/>
        </p:spPr>
        <p:txBody>
          <a:bodyPr wrap="square" rtlCol="0">
            <a:spAutoFit/>
          </a:bodyPr>
          <a:lstStyle/>
          <a:p>
            <a:r>
              <a:rPr lang="es-MX" sz="2400" b="1" dirty="0">
                <a:solidFill>
                  <a:schemeClr val="accent2">
                    <a:lumMod val="75000"/>
                  </a:schemeClr>
                </a:solidFill>
              </a:rPr>
              <a:t>4</a:t>
            </a:r>
            <a:endParaRPr lang="es-PE" sz="2400" b="1" dirty="0">
              <a:solidFill>
                <a:schemeClr val="accent2">
                  <a:lumMod val="75000"/>
                </a:schemeClr>
              </a:solidFill>
            </a:endParaRPr>
          </a:p>
        </p:txBody>
      </p:sp>
      <p:sp>
        <p:nvSpPr>
          <p:cNvPr id="11" name="CuadroTexto 10"/>
          <p:cNvSpPr txBox="1"/>
          <p:nvPr/>
        </p:nvSpPr>
        <p:spPr>
          <a:xfrm>
            <a:off x="1861332" y="1965279"/>
            <a:ext cx="404197" cy="461665"/>
          </a:xfrm>
          <a:prstGeom prst="rect">
            <a:avLst/>
          </a:prstGeom>
          <a:noFill/>
        </p:spPr>
        <p:txBody>
          <a:bodyPr wrap="square" rtlCol="0">
            <a:spAutoFit/>
          </a:bodyPr>
          <a:lstStyle/>
          <a:p>
            <a:r>
              <a:rPr lang="es-MX" sz="2400" b="1" dirty="0">
                <a:solidFill>
                  <a:schemeClr val="accent2">
                    <a:lumMod val="75000"/>
                  </a:schemeClr>
                </a:solidFill>
              </a:rPr>
              <a:t>1</a:t>
            </a:r>
            <a:endParaRPr lang="es-PE" sz="2400" b="1" dirty="0">
              <a:solidFill>
                <a:schemeClr val="accent2">
                  <a:lumMod val="75000"/>
                </a:schemeClr>
              </a:solidFill>
            </a:endParaRPr>
          </a:p>
        </p:txBody>
      </p:sp>
      <p:sp>
        <p:nvSpPr>
          <p:cNvPr id="12" name="CuadroTexto 11"/>
          <p:cNvSpPr txBox="1"/>
          <p:nvPr/>
        </p:nvSpPr>
        <p:spPr>
          <a:xfrm>
            <a:off x="2287589" y="5474061"/>
            <a:ext cx="404197" cy="461665"/>
          </a:xfrm>
          <a:prstGeom prst="rect">
            <a:avLst/>
          </a:prstGeom>
          <a:noFill/>
        </p:spPr>
        <p:txBody>
          <a:bodyPr wrap="square" rtlCol="0">
            <a:spAutoFit/>
          </a:bodyPr>
          <a:lstStyle/>
          <a:p>
            <a:r>
              <a:rPr lang="es-MX" sz="2400" b="1" dirty="0">
                <a:solidFill>
                  <a:schemeClr val="accent2">
                    <a:lumMod val="75000"/>
                  </a:schemeClr>
                </a:solidFill>
              </a:rPr>
              <a:t>6</a:t>
            </a:r>
            <a:endParaRPr lang="es-PE" sz="2400" b="1" dirty="0">
              <a:solidFill>
                <a:schemeClr val="accent2">
                  <a:lumMod val="75000"/>
                </a:schemeClr>
              </a:solidFill>
            </a:endParaRPr>
          </a:p>
        </p:txBody>
      </p:sp>
      <p:sp>
        <p:nvSpPr>
          <p:cNvPr id="13" name="CuadroTexto 12"/>
          <p:cNvSpPr txBox="1"/>
          <p:nvPr/>
        </p:nvSpPr>
        <p:spPr>
          <a:xfrm>
            <a:off x="1883392" y="6145802"/>
            <a:ext cx="404197" cy="461665"/>
          </a:xfrm>
          <a:prstGeom prst="rect">
            <a:avLst/>
          </a:prstGeom>
          <a:noFill/>
        </p:spPr>
        <p:txBody>
          <a:bodyPr wrap="square" rtlCol="0">
            <a:spAutoFit/>
          </a:bodyPr>
          <a:lstStyle/>
          <a:p>
            <a:r>
              <a:rPr lang="es-MX" sz="2400" b="1" dirty="0">
                <a:solidFill>
                  <a:schemeClr val="accent2">
                    <a:lumMod val="75000"/>
                  </a:schemeClr>
                </a:solidFill>
              </a:rPr>
              <a:t>7</a:t>
            </a:r>
            <a:endParaRPr lang="es-PE" sz="2400" b="1" dirty="0">
              <a:solidFill>
                <a:schemeClr val="accent2">
                  <a:lumMod val="75000"/>
                </a:schemeClr>
              </a:solidFill>
            </a:endParaRPr>
          </a:p>
        </p:txBody>
      </p:sp>
      <p:pic>
        <p:nvPicPr>
          <p:cNvPr id="14" name="Imagen 13"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8">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87787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LINEAMIENTO 1</a:t>
            </a:r>
            <a:br>
              <a:rPr lang="es-MX" dirty="0"/>
            </a:br>
            <a:r>
              <a:rPr lang="es-MX" sz="2400" dirty="0"/>
              <a:t>LIMPIEZA Y DESINFECCIÓN DE CENTROS DE TRABAJO</a:t>
            </a:r>
            <a:endParaRPr lang="es-PE" sz="2400" dirty="0"/>
          </a:p>
        </p:txBody>
      </p:sp>
      <p:sp>
        <p:nvSpPr>
          <p:cNvPr id="3" name="Marcador de texto 2"/>
          <p:cNvSpPr>
            <a:spLocks noGrp="1"/>
          </p:cNvSpPr>
          <p:nvPr>
            <p:ph type="body" idx="1"/>
          </p:nvPr>
        </p:nvSpPr>
        <p:spPr>
          <a:xfrm>
            <a:off x="282576" y="2273567"/>
            <a:ext cx="7424419" cy="4076300"/>
          </a:xfrm>
        </p:spPr>
        <p:txBody>
          <a:bodyPr/>
          <a:lstStyle/>
          <a:p>
            <a:r>
              <a:rPr lang="es-MX" dirty="0"/>
              <a:t>Limpieza de ambientes, equipos, unidades, antes del inicio de labores post cuarentena</a:t>
            </a:r>
          </a:p>
          <a:p>
            <a:endParaRPr lang="es-MX" dirty="0"/>
          </a:p>
          <a:p>
            <a:r>
              <a:rPr lang="es-MX" dirty="0"/>
              <a:t>Limpieza diaria y se establecerá frecuencia de limpieza por el servicio SST</a:t>
            </a:r>
          </a:p>
          <a:p>
            <a:endParaRPr lang="es-MX" dirty="0"/>
          </a:p>
          <a:p>
            <a:r>
              <a:rPr lang="es-PE" dirty="0"/>
              <a:t>Capacitación al personal que realizará esta función, disponibilidad de sustancias a usar</a:t>
            </a:r>
          </a:p>
          <a:p>
            <a:endParaRPr lang="es-MX" dirty="0"/>
          </a:p>
          <a:p>
            <a:endParaRPr lang="es-MX"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6</a:t>
            </a:fld>
            <a:endParaRPr lang="es-PE">
              <a:solidFill>
                <a:srgbClr val="696464"/>
              </a:solidFill>
            </a:endParaRPr>
          </a:p>
        </p:txBody>
      </p:sp>
      <p:pic>
        <p:nvPicPr>
          <p:cNvPr id="2050" name="Picture 2" descr="Limpieza de empresas: ¿Conoces su importancia para tu nego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939" y="2273567"/>
            <a:ext cx="3753485" cy="381846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261361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827" y="595940"/>
            <a:ext cx="9010400" cy="1226000"/>
          </a:xfrm>
        </p:spPr>
        <p:txBody>
          <a:bodyPr/>
          <a:lstStyle/>
          <a:p>
            <a:r>
              <a:rPr lang="es-MX" sz="2400" b="1" dirty="0"/>
              <a:t>LINEAMIENTO 2</a:t>
            </a:r>
            <a:br>
              <a:rPr lang="es-MX" sz="2400" dirty="0"/>
            </a:br>
            <a:r>
              <a:rPr lang="es-MX" sz="2200" dirty="0"/>
              <a:t>EVALUACIÓN DE LA CONDICIÓN DE SALUD DEL TRABAJADOR PREVIO AL REGRESO O REINCORPORACIÓN AL CENTRO DE TRABAJO</a:t>
            </a:r>
            <a:endParaRPr lang="es-PE" sz="22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7</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3429172670"/>
              </p:ext>
            </p:extLst>
          </p:nvPr>
        </p:nvGraphicFramePr>
        <p:xfrm>
          <a:off x="508001" y="1690255"/>
          <a:ext cx="6927272" cy="516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566156454"/>
              </p:ext>
            </p:extLst>
          </p:nvPr>
        </p:nvGraphicFramePr>
        <p:xfrm>
          <a:off x="7435273" y="1821940"/>
          <a:ext cx="4328360" cy="5059680"/>
        </p:xfrm>
        <a:graphic>
          <a:graphicData uri="http://schemas.openxmlformats.org/drawingml/2006/table">
            <a:tbl>
              <a:tblPr firstRow="1" bandRow="1">
                <a:tableStyleId>{5940675A-B579-460E-94D1-54222C63F5DA}</a:tableStyleId>
              </a:tblPr>
              <a:tblGrid>
                <a:gridCol w="4328360">
                  <a:extLst>
                    <a:ext uri="{9D8B030D-6E8A-4147-A177-3AD203B41FA5}">
                      <a16:colId xmlns:a16="http://schemas.microsoft.com/office/drawing/2014/main" val="20000"/>
                    </a:ext>
                  </a:extLst>
                </a:gridCol>
              </a:tblGrid>
              <a:tr h="370840">
                <a:tc>
                  <a:txBody>
                    <a:bodyPr/>
                    <a:lstStyle/>
                    <a:p>
                      <a:pPr algn="just"/>
                      <a:r>
                        <a:rPr lang="es-MX" sz="2000" b="1" dirty="0"/>
                        <a:t>Sobre las</a:t>
                      </a:r>
                      <a:r>
                        <a:rPr lang="es-MX" sz="2000" b="1" baseline="0" dirty="0"/>
                        <a:t> pruebas:</a:t>
                      </a:r>
                    </a:p>
                    <a:p>
                      <a:pPr algn="just"/>
                      <a:endParaRPr lang="es-MX" sz="2000" b="1" baseline="0" dirty="0"/>
                    </a:p>
                    <a:p>
                      <a:pPr marL="342900" indent="-342900" algn="just">
                        <a:buFontTx/>
                        <a:buChar char="-"/>
                      </a:pPr>
                      <a:r>
                        <a:rPr lang="es-MX" sz="2000" baseline="0" dirty="0"/>
                        <a:t>Aplicación de pruebas para puestos de riego Alto y muy Alto</a:t>
                      </a:r>
                    </a:p>
                    <a:p>
                      <a:pPr marL="342900" indent="-342900" algn="just">
                        <a:buFontTx/>
                        <a:buChar char="-"/>
                      </a:pPr>
                      <a:r>
                        <a:rPr lang="es-MX" sz="2000" baseline="0" dirty="0"/>
                        <a:t>En caso de actividades de bajo y mediano riego solo si presenta síntomas compatibles con la COVID-19</a:t>
                      </a:r>
                    </a:p>
                  </a:txBody>
                  <a:tcPr>
                    <a:solidFill>
                      <a:srgbClr val="99FF99"/>
                    </a:solidFill>
                  </a:tcPr>
                </a:tc>
                <a:extLst>
                  <a:ext uri="{0D108BD9-81ED-4DB2-BD59-A6C34878D82A}">
                    <a16:rowId xmlns:a16="http://schemas.microsoft.com/office/drawing/2014/main" val="10000"/>
                  </a:ext>
                </a:extLst>
              </a:tr>
              <a:tr h="370840">
                <a:tc>
                  <a:txBody>
                    <a:bodyPr/>
                    <a:lstStyle/>
                    <a:p>
                      <a:pPr algn="just"/>
                      <a:r>
                        <a:rPr lang="es-MX" sz="2000" b="1" dirty="0"/>
                        <a:t>Sobre la articulación:</a:t>
                      </a:r>
                    </a:p>
                    <a:p>
                      <a:pPr algn="just"/>
                      <a:r>
                        <a:rPr lang="es-MX" sz="2000" dirty="0"/>
                        <a:t>De identificarse un caso sospechoso debe ser manejado de acuerdo al Manejo Clínico y Documento Técnico para casos de COVID-19 del MINSA. Registro en la ficha F300 SISCOVID del MINSA</a:t>
                      </a:r>
                    </a:p>
                    <a:p>
                      <a:pPr algn="just"/>
                      <a:endParaRPr lang="es-PE" sz="2000" dirty="0"/>
                    </a:p>
                  </a:txBody>
                  <a:tcPr>
                    <a:solidFill>
                      <a:srgbClr val="FFFF99"/>
                    </a:solidFill>
                  </a:tcPr>
                </a:tc>
                <a:extLst>
                  <a:ext uri="{0D108BD9-81ED-4DB2-BD59-A6C34878D82A}">
                    <a16:rowId xmlns:a16="http://schemas.microsoft.com/office/drawing/2014/main" val="10001"/>
                  </a:ext>
                </a:extLst>
              </a:tr>
            </a:tbl>
          </a:graphicData>
        </a:graphic>
      </p:graphicFrame>
      <p:pic>
        <p:nvPicPr>
          <p:cNvPr id="8" name="Imagen 7"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112849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LINEAMIENTO 3</a:t>
            </a:r>
            <a:br>
              <a:rPr lang="es-MX" dirty="0"/>
            </a:br>
            <a:r>
              <a:rPr lang="es-MX" sz="2400" dirty="0"/>
              <a:t>LAVADO Y DESINFECCIÓN DE MANOS OBLIGATORIO</a:t>
            </a:r>
            <a:endParaRPr lang="es-PE" sz="2400" dirty="0"/>
          </a:p>
        </p:txBody>
      </p:sp>
      <p:sp>
        <p:nvSpPr>
          <p:cNvPr id="3" name="Marcador de texto 2"/>
          <p:cNvSpPr>
            <a:spLocks noGrp="1"/>
          </p:cNvSpPr>
          <p:nvPr>
            <p:ph type="body" idx="1"/>
          </p:nvPr>
        </p:nvSpPr>
        <p:spPr>
          <a:xfrm>
            <a:off x="819967" y="2118503"/>
            <a:ext cx="5904390" cy="4071282"/>
          </a:xfrm>
        </p:spPr>
        <p:txBody>
          <a:bodyPr/>
          <a:lstStyle/>
          <a:p>
            <a:pPr algn="just"/>
            <a:r>
              <a:rPr lang="es-MX" dirty="0"/>
              <a:t>Empleador asegura la cantidad y ubicación de puntos de lavado de manos y puntos de alcohol.</a:t>
            </a:r>
          </a:p>
          <a:p>
            <a:pPr algn="just"/>
            <a:r>
              <a:rPr lang="es-MX" dirty="0"/>
              <a:t>Uno de esos puntos deberá estar ubicado al ingreso del centro de trabajo.</a:t>
            </a:r>
          </a:p>
          <a:p>
            <a:pPr algn="just"/>
            <a:r>
              <a:rPr lang="es-MX" dirty="0"/>
              <a:t>Colocar afiches sobre el correcto lavado de manos </a:t>
            </a:r>
          </a:p>
          <a:p>
            <a:pPr algn="just"/>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8</a:t>
            </a:fld>
            <a:endParaRPr lang="es-PE">
              <a:solidFill>
                <a:srgbClr val="696464"/>
              </a:solidFill>
            </a:endParaRPr>
          </a:p>
        </p:txBody>
      </p:sp>
      <p:pic>
        <p:nvPicPr>
          <p:cNvPr id="2052" name="Picture 4" descr="El lavado de manos, el gesto más sencillo y eficaz para evitar contagios  del coronavirus | restauracioncolectiva.com"/>
          <p:cNvPicPr>
            <a:picLocks noChangeAspect="1" noChangeArrowheads="1"/>
          </p:cNvPicPr>
          <p:nvPr/>
        </p:nvPicPr>
        <p:blipFill rotWithShape="1">
          <a:blip r:embed="rId2">
            <a:extLst>
              <a:ext uri="{28A0092B-C50C-407E-A947-70E740481C1C}">
                <a14:useLocalDpi xmlns:a14="http://schemas.microsoft.com/office/drawing/2010/main" val="0"/>
              </a:ext>
            </a:extLst>
          </a:blip>
          <a:srcRect l="42169"/>
          <a:stretch/>
        </p:blipFill>
        <p:spPr bwMode="auto">
          <a:xfrm>
            <a:off x="7845230" y="4923692"/>
            <a:ext cx="3645787" cy="189516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1028" name="Picture 4" descr="El lavado de manos ayuda a reducir en 50% las enfermedades diarreicas y en  un 25% las infecciones respiratorias | Gobierno del Perú">
            <a:extLst>
              <a:ext uri="{FF2B5EF4-FFF2-40B4-BE49-F238E27FC236}">
                <a16:creationId xmlns:a16="http://schemas.microsoft.com/office/drawing/2014/main" id="{B0DC9F97-4006-4DC2-B4F1-1E1766A66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515" y="2242807"/>
            <a:ext cx="4215395" cy="23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8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253" y="472373"/>
            <a:ext cx="9010400" cy="1226000"/>
          </a:xfrm>
        </p:spPr>
        <p:txBody>
          <a:bodyPr/>
          <a:lstStyle/>
          <a:p>
            <a:r>
              <a:rPr lang="es-MX" b="1" dirty="0"/>
              <a:t>LINEAMIENTO 4</a:t>
            </a:r>
            <a:br>
              <a:rPr lang="es-MX" dirty="0"/>
            </a:br>
            <a:r>
              <a:rPr lang="es-MX" sz="2400" dirty="0"/>
              <a:t>SENSIBILIZACIÓN DE LA PREVENCIÓN DEL CONTAGIO EN EL CENTRO DE TRABAJO</a:t>
            </a: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9</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1064570481"/>
              </p:ext>
            </p:extLst>
          </p:nvPr>
        </p:nvGraphicFramePr>
        <p:xfrm>
          <a:off x="795253" y="1744403"/>
          <a:ext cx="7773653" cy="4905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9391136" y="2866767"/>
            <a:ext cx="2199502" cy="1754326"/>
          </a:xfrm>
          <a:prstGeom prst="rect">
            <a:avLst/>
          </a:prstGeom>
          <a:solidFill>
            <a:schemeClr val="accent2">
              <a:lumMod val="20000"/>
              <a:lumOff val="80000"/>
            </a:schemeClr>
          </a:solidFill>
        </p:spPr>
        <p:txBody>
          <a:bodyPr wrap="square" rtlCol="0">
            <a:spAutoFit/>
          </a:bodyPr>
          <a:lstStyle/>
          <a:p>
            <a:r>
              <a:rPr lang="es-MX" b="1" dirty="0"/>
              <a:t>USO DE MASCARILLA ES OBLIGATORIO DURANTE TODA LA JORNADA LABORAL</a:t>
            </a:r>
            <a:endParaRPr lang="es-PE" b="1" dirty="0"/>
          </a:p>
        </p:txBody>
      </p:sp>
      <p:pic>
        <p:nvPicPr>
          <p:cNvPr id="8" name="Imagen 7" descr="Imagen que contiene dibujo&#10;&#10;Descripción generada automáticamente">
            <a:extLst>
              <a:ext uri="{FF2B5EF4-FFF2-40B4-BE49-F238E27FC236}">
                <a16:creationId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1266243962"/>
      </p:ext>
    </p:extLst>
  </p:cSld>
  <p:clrMapOvr>
    <a:masterClrMapping/>
  </p:clrMapOvr>
</p:sld>
</file>

<file path=ppt/theme/theme1.xml><?xml version="1.0" encoding="utf-8"?>
<a:theme xmlns:a="http://schemas.openxmlformats.org/drawingml/2006/main" name="Caius template">
  <a:themeElements>
    <a:clrScheme name="Naranja roj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ius templat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ius templat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aius templat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aius templat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aius templat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5376</TotalTime>
  <Words>1182</Words>
  <Application>Microsoft Office PowerPoint</Application>
  <PresentationFormat>Panorámica</PresentationFormat>
  <Paragraphs>171</Paragraphs>
  <Slides>21</Slides>
  <Notes>4</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21</vt:i4>
      </vt:variant>
    </vt:vector>
  </HeadingPairs>
  <TitlesOfParts>
    <vt:vector size="32" baseType="lpstr">
      <vt:lpstr>Arial</vt:lpstr>
      <vt:lpstr>Bahnschrift SemiBold SemiConden</vt:lpstr>
      <vt:lpstr>Barlow Light</vt:lpstr>
      <vt:lpstr>Barlow SemiBold</vt:lpstr>
      <vt:lpstr>Calibri</vt:lpstr>
      <vt:lpstr>Caius template</vt:lpstr>
      <vt:lpstr>1_Caius template</vt:lpstr>
      <vt:lpstr>2_Caius template</vt:lpstr>
      <vt:lpstr>3_Caius template</vt:lpstr>
      <vt:lpstr>4_Caius template</vt:lpstr>
      <vt:lpstr>5_Caius template</vt:lpstr>
      <vt:lpstr>SESIÓN 4:   PLANES  SISCOVID</vt:lpstr>
      <vt:lpstr>R.M N° 972 - 2020</vt:lpstr>
      <vt:lpstr>NIVELES DE RIESGO</vt:lpstr>
      <vt:lpstr>LINEAMIENTOS</vt:lpstr>
      <vt:lpstr>LINEAMIENTOS PARA LA VIGILANCIA, PREVENCIÓN Y CONTROL DE COVID 19</vt:lpstr>
      <vt:lpstr>LINEAMIENTO 1 LIMPIEZA Y DESINFECCIÓN DE CENTROS DE TRABAJO</vt:lpstr>
      <vt:lpstr>LINEAMIENTO 2 EVALUACIÓN DE LA CONDICIÓN DE SALUD DEL TRABAJADOR PREVIO AL REGRESO O REINCORPORACIÓN AL CENTRO DE TRABAJO</vt:lpstr>
      <vt:lpstr>LINEAMIENTO 3 LAVADO Y DESINFECCIÓN DE MANOS OBLIGATORIO</vt:lpstr>
      <vt:lpstr>LINEAMIENTO 4 SENSIBILIZACIÓN DE LA PREVENCIÓN DEL CONTAGIO EN EL CENTRO DE TRABAJO</vt:lpstr>
      <vt:lpstr>LINEAMIENTO 5 MEDIDAS PREVENTIVAS DE APLICACIÓN COLECTIVA</vt:lpstr>
      <vt:lpstr>LINEAMIENTO 6 MEDIDAS DE PROTECCIÓN PERSONAL</vt:lpstr>
      <vt:lpstr>LINEAMIENTO 7 VIGILANCIA DE LA SALUD DEL TRABAJADOR EN EL CONTEXTO DEL COVID 19</vt:lpstr>
      <vt:lpstr>ANEXO 1.Profesional de Salud del Servicio de Seguridad y salud en el trabajo por tamaño de empresa </vt:lpstr>
      <vt:lpstr>ANEXO 2.Ficha sintomatológica COVID-19 para el regreso al trabajo  Declaración Jurada</vt:lpstr>
      <vt:lpstr>Presentación de PowerPoint</vt:lpstr>
      <vt:lpstr>Presentación de PowerPoint</vt:lpstr>
      <vt:lpstr>ANEXO 4. Lista de chequeo de vigilancia   </vt:lpstr>
      <vt:lpstr>ANEXO 4. Lista de chequeo de vigilancia </vt:lpstr>
      <vt:lpstr>ANEXO 6. Lista de chequeos – Para empresas de 1 a 4 trabajadores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Johnny Edward Balarezo Reyes</cp:lastModifiedBy>
  <cp:revision>92</cp:revision>
  <dcterms:modified xsi:type="dcterms:W3CDTF">2020-12-05T14:53:10Z</dcterms:modified>
</cp:coreProperties>
</file>