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69" r:id="rId2"/>
    <p:sldMasterId id="2147483676" r:id="rId3"/>
  </p:sldMasterIdLst>
  <p:notesMasterIdLst>
    <p:notesMasterId r:id="rId43"/>
  </p:notesMasterIdLst>
  <p:sldIdLst>
    <p:sldId id="264" r:id="rId4"/>
    <p:sldId id="266" r:id="rId5"/>
    <p:sldId id="267" r:id="rId6"/>
    <p:sldId id="276" r:id="rId7"/>
    <p:sldId id="277" r:id="rId8"/>
    <p:sldId id="325" r:id="rId9"/>
    <p:sldId id="278" r:id="rId10"/>
    <p:sldId id="327" r:id="rId11"/>
    <p:sldId id="328" r:id="rId12"/>
    <p:sldId id="326" r:id="rId13"/>
    <p:sldId id="281" r:id="rId14"/>
    <p:sldId id="283" r:id="rId15"/>
    <p:sldId id="282" r:id="rId16"/>
    <p:sldId id="316" r:id="rId17"/>
    <p:sldId id="284" r:id="rId18"/>
    <p:sldId id="285" r:id="rId19"/>
    <p:sldId id="317" r:id="rId20"/>
    <p:sldId id="288" r:id="rId21"/>
    <p:sldId id="318" r:id="rId22"/>
    <p:sldId id="287" r:id="rId23"/>
    <p:sldId id="319" r:id="rId24"/>
    <p:sldId id="286" r:id="rId25"/>
    <p:sldId id="320" r:id="rId26"/>
    <p:sldId id="289" r:id="rId27"/>
    <p:sldId id="321" r:id="rId28"/>
    <p:sldId id="290" r:id="rId29"/>
    <p:sldId id="322" r:id="rId30"/>
    <p:sldId id="291" r:id="rId31"/>
    <p:sldId id="323" r:id="rId32"/>
    <p:sldId id="330" r:id="rId33"/>
    <p:sldId id="329" r:id="rId34"/>
    <p:sldId id="294" r:id="rId35"/>
    <p:sldId id="293" r:id="rId36"/>
    <p:sldId id="310" r:id="rId37"/>
    <p:sldId id="331" r:id="rId38"/>
    <p:sldId id="332" r:id="rId39"/>
    <p:sldId id="333" r:id="rId40"/>
    <p:sldId id="334" r:id="rId41"/>
    <p:sldId id="324" r:id="rId42"/>
  </p:sldIdLst>
  <p:sldSz cx="12192000" cy="6858000"/>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CCFFCC"/>
    <a:srgbClr val="CC66FF"/>
    <a:srgbClr val="FFFF99"/>
    <a:srgbClr val="FFCC00"/>
    <a:srgbClr val="FFFF66"/>
    <a:srgbClr val="CC6600"/>
    <a:srgbClr val="FF66FF"/>
    <a:srgbClr val="CCCC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snapToGrid="0">
      <p:cViewPr>
        <p:scale>
          <a:sx n="60" d="100"/>
          <a:sy n="60" d="100"/>
        </p:scale>
        <p:origin x="1086" y="27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E1787D-252A-4F02-B44C-C9C78AEE7D5D}"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s-PE"/>
        </a:p>
      </dgm:t>
    </dgm:pt>
    <dgm:pt modelId="{8B3448DA-FB76-4607-8A39-E130A6BCDC1F}">
      <dgm:prSet phldrT="[Texto]" custT="1"/>
      <dgm:spPr/>
      <dgm:t>
        <a:bodyPr/>
        <a:lstStyle/>
        <a:p>
          <a:r>
            <a:rPr lang="es-MX" sz="1800" b="1" dirty="0"/>
            <a:t>AISLAMIENTO</a:t>
          </a:r>
          <a:endParaRPr lang="es-PE" sz="1800" b="1" dirty="0"/>
        </a:p>
      </dgm:t>
    </dgm:pt>
    <dgm:pt modelId="{2AA69DCA-8A35-46D2-A3A1-3EAEA8274E45}" type="parTrans" cxnId="{079E65F6-7900-4105-89BA-16738A46FE7F}">
      <dgm:prSet/>
      <dgm:spPr/>
      <dgm:t>
        <a:bodyPr/>
        <a:lstStyle/>
        <a:p>
          <a:endParaRPr lang="es-PE" sz="2000"/>
        </a:p>
      </dgm:t>
    </dgm:pt>
    <dgm:pt modelId="{BE344884-B8C3-419E-BD76-F726B60F18B6}" type="sibTrans" cxnId="{079E65F6-7900-4105-89BA-16738A46FE7F}">
      <dgm:prSet/>
      <dgm:spPr/>
      <dgm:t>
        <a:bodyPr/>
        <a:lstStyle/>
        <a:p>
          <a:endParaRPr lang="es-PE" sz="2000"/>
        </a:p>
      </dgm:t>
    </dgm:pt>
    <dgm:pt modelId="{B641EEBA-DA1D-47EA-B618-995F61594F73}">
      <dgm:prSet phldrT="[Texto]" custT="1"/>
      <dgm:spPr/>
      <dgm:t>
        <a:bodyPr/>
        <a:lstStyle/>
        <a:p>
          <a:r>
            <a:rPr lang="es-MX" sz="1600" dirty="0" smtClean="0"/>
            <a:t>Se define como “aislamiento en el ámbito comunitario” a casos sospechosos, probables o confirmados de COVID-19 en casa solo si existen condiciones para garantizar aislamiento en habitación con adecuada ventilación y sin personas de Grupo de Riesgo. De lo contrario se le ofrecerá ser albergado en un Centro de Aislamiento Temporal y Seguimiento (CATS). Durante 14 días desde fecha de inicio de síntomas.</a:t>
          </a:r>
          <a:endParaRPr lang="es-PE" sz="1600" dirty="0"/>
        </a:p>
      </dgm:t>
    </dgm:pt>
    <dgm:pt modelId="{D2468020-52E0-4D16-A744-64F579B1D5AD}" type="parTrans" cxnId="{DB496813-C65B-48BE-9C95-90038CB1134F}">
      <dgm:prSet/>
      <dgm:spPr/>
      <dgm:t>
        <a:bodyPr/>
        <a:lstStyle/>
        <a:p>
          <a:endParaRPr lang="es-PE" sz="2000"/>
        </a:p>
      </dgm:t>
    </dgm:pt>
    <dgm:pt modelId="{2F25F03B-88C8-495E-852C-8F2229EF7DAE}" type="sibTrans" cxnId="{DB496813-C65B-48BE-9C95-90038CB1134F}">
      <dgm:prSet/>
      <dgm:spPr/>
      <dgm:t>
        <a:bodyPr/>
        <a:lstStyle/>
        <a:p>
          <a:endParaRPr lang="es-PE" sz="2000"/>
        </a:p>
      </dgm:t>
    </dgm:pt>
    <dgm:pt modelId="{FBCA8037-E463-4552-836E-0AD515E8DA8E}">
      <dgm:prSet phldrT="[Texto]" custT="1"/>
      <dgm:spPr/>
      <dgm:t>
        <a:bodyPr/>
        <a:lstStyle/>
        <a:p>
          <a:r>
            <a:rPr lang="es-MX" sz="1800" b="1" dirty="0"/>
            <a:t>ALTA EPIDEMIOLÓGICA</a:t>
          </a:r>
          <a:endParaRPr lang="es-PE" sz="1800" b="1" dirty="0"/>
        </a:p>
      </dgm:t>
    </dgm:pt>
    <dgm:pt modelId="{B0EECCE7-9A71-42A1-99A9-FC572CAEC77D}" type="parTrans" cxnId="{509FFBDC-D5E4-4352-B539-1CDDE491EB8F}">
      <dgm:prSet/>
      <dgm:spPr/>
      <dgm:t>
        <a:bodyPr/>
        <a:lstStyle/>
        <a:p>
          <a:endParaRPr lang="es-PE" sz="2000"/>
        </a:p>
      </dgm:t>
    </dgm:pt>
    <dgm:pt modelId="{87B3705F-26DC-40DC-B836-D005B0CDED97}" type="sibTrans" cxnId="{509FFBDC-D5E4-4352-B539-1CDDE491EB8F}">
      <dgm:prSet/>
      <dgm:spPr/>
      <dgm:t>
        <a:bodyPr/>
        <a:lstStyle/>
        <a:p>
          <a:endParaRPr lang="es-PE" sz="2000"/>
        </a:p>
      </dgm:t>
    </dgm:pt>
    <dgm:pt modelId="{D215C48A-E768-431B-8E9F-B77955ADE267}">
      <dgm:prSet phldrT="[Texto]" custT="1"/>
      <dgm:spPr/>
      <dgm:t>
        <a:bodyPr/>
        <a:lstStyle/>
        <a:p>
          <a:r>
            <a:rPr lang="es-PE" sz="1600" dirty="0" smtClean="0"/>
            <a:t>Para caso de COVID-19 leve, luego de 14 días de inicio de síntomas.</a:t>
          </a:r>
          <a:endParaRPr lang="es-PE" sz="1600" dirty="0"/>
        </a:p>
      </dgm:t>
    </dgm:pt>
    <dgm:pt modelId="{20A02E9F-EAFF-4109-B5C3-C10A6FF237C6}" type="parTrans" cxnId="{4F7E4649-D72E-44AC-A9E0-C7672CAEB336}">
      <dgm:prSet/>
      <dgm:spPr/>
      <dgm:t>
        <a:bodyPr/>
        <a:lstStyle/>
        <a:p>
          <a:endParaRPr lang="es-PE" sz="2000"/>
        </a:p>
      </dgm:t>
    </dgm:pt>
    <dgm:pt modelId="{E2847EEE-D50B-4AA4-8DF0-C02A865ADD69}" type="sibTrans" cxnId="{4F7E4649-D72E-44AC-A9E0-C7672CAEB336}">
      <dgm:prSet/>
      <dgm:spPr/>
      <dgm:t>
        <a:bodyPr/>
        <a:lstStyle/>
        <a:p>
          <a:endParaRPr lang="es-PE" sz="2000"/>
        </a:p>
      </dgm:t>
    </dgm:pt>
    <dgm:pt modelId="{49475235-2D4D-4073-B8BD-719227BE13BA}">
      <dgm:prSet phldrT="[Texto]" custT="1"/>
      <dgm:spPr/>
      <dgm:t>
        <a:bodyPr/>
        <a:lstStyle/>
        <a:p>
          <a:r>
            <a:rPr lang="es-MX" sz="1600" dirty="0" smtClean="0"/>
            <a:t> En el caso de asintomáticos, se mantendrán en aislamiento 14 días desde fecha en que se tomó la muestra para el diagnóstico.</a:t>
          </a:r>
          <a:endParaRPr lang="es-PE" sz="1600" dirty="0"/>
        </a:p>
      </dgm:t>
    </dgm:pt>
    <dgm:pt modelId="{4BE51790-FADE-4CED-9245-1270B979F746}" type="parTrans" cxnId="{CCAC9103-0B24-47B0-948F-491C21B4844F}">
      <dgm:prSet/>
      <dgm:spPr/>
      <dgm:t>
        <a:bodyPr/>
        <a:lstStyle/>
        <a:p>
          <a:endParaRPr lang="es-PE" sz="2000"/>
        </a:p>
      </dgm:t>
    </dgm:pt>
    <dgm:pt modelId="{DDC2DC1A-11AC-4E5C-90AE-7A0985629E32}" type="sibTrans" cxnId="{CCAC9103-0B24-47B0-948F-491C21B4844F}">
      <dgm:prSet/>
      <dgm:spPr/>
      <dgm:t>
        <a:bodyPr/>
        <a:lstStyle/>
        <a:p>
          <a:endParaRPr lang="es-PE" sz="2000"/>
        </a:p>
      </dgm:t>
    </dgm:pt>
    <dgm:pt modelId="{345CEF1B-33B7-4524-BDB2-0B6F28069658}">
      <dgm:prSet phldrT="[Texto]" custT="1"/>
      <dgm:spPr/>
      <dgm:t>
        <a:bodyPr/>
        <a:lstStyle/>
        <a:p>
          <a:r>
            <a:rPr lang="es-PE" sz="1600" dirty="0" smtClean="0"/>
            <a:t>Se incorpora concepto de “aislamiento hospitalario” para personas ubicadas en áreas hospitalarias.</a:t>
          </a:r>
          <a:endParaRPr lang="es-PE" sz="1600" dirty="0"/>
        </a:p>
      </dgm:t>
    </dgm:pt>
    <dgm:pt modelId="{14FC9D09-F512-40C0-BF49-C69F4AB612CD}" type="parTrans" cxnId="{CACCBA0E-49D7-4027-B551-3CC2BBCED399}">
      <dgm:prSet/>
      <dgm:spPr/>
      <dgm:t>
        <a:bodyPr/>
        <a:lstStyle/>
        <a:p>
          <a:endParaRPr lang="es-PE" sz="2000"/>
        </a:p>
      </dgm:t>
    </dgm:pt>
    <dgm:pt modelId="{42203821-573D-41AD-805A-E8DC5374AA82}" type="sibTrans" cxnId="{CACCBA0E-49D7-4027-B551-3CC2BBCED399}">
      <dgm:prSet/>
      <dgm:spPr/>
      <dgm:t>
        <a:bodyPr/>
        <a:lstStyle/>
        <a:p>
          <a:endParaRPr lang="es-PE" sz="2000"/>
        </a:p>
      </dgm:t>
    </dgm:pt>
    <dgm:pt modelId="{62210FBF-9B3A-4190-961D-D74374DBA112}">
      <dgm:prSet phldrT="[Texto]" custT="1"/>
      <dgm:spPr/>
      <dgm:t>
        <a:bodyPr/>
        <a:lstStyle/>
        <a:p>
          <a:r>
            <a:rPr lang="es-MX" sz="1600" dirty="0" smtClean="0"/>
            <a:t>Siempre que desde el punto de vista epidemiológico se haya recuperado (por lo menos 4 días asintomático).</a:t>
          </a:r>
          <a:endParaRPr lang="es-PE" sz="1600" dirty="0"/>
        </a:p>
      </dgm:t>
    </dgm:pt>
    <dgm:pt modelId="{F4EBB1B8-5B96-4923-A0C6-880CDF2E1C18}" type="parTrans" cxnId="{2DA00008-22E1-4FDC-AE9A-EB38C334A051}">
      <dgm:prSet/>
      <dgm:spPr/>
      <dgm:t>
        <a:bodyPr/>
        <a:lstStyle/>
        <a:p>
          <a:endParaRPr lang="es-PE" sz="2000"/>
        </a:p>
      </dgm:t>
    </dgm:pt>
    <dgm:pt modelId="{929A9A80-3789-4044-8E31-B37AD2CB5CE1}" type="sibTrans" cxnId="{2DA00008-22E1-4FDC-AE9A-EB38C334A051}">
      <dgm:prSet/>
      <dgm:spPr/>
      <dgm:t>
        <a:bodyPr/>
        <a:lstStyle/>
        <a:p>
          <a:endParaRPr lang="es-PE" sz="2000"/>
        </a:p>
      </dgm:t>
    </dgm:pt>
    <dgm:pt modelId="{55E42026-6BA5-4B62-A93A-44ED3CD5E442}">
      <dgm:prSet phldrT="[Texto]" custT="1"/>
      <dgm:spPr/>
      <dgm:t>
        <a:bodyPr/>
        <a:lstStyle/>
        <a:p>
          <a:r>
            <a:rPr lang="es-MX" sz="1600" dirty="0" smtClean="0"/>
            <a:t>Médico tratante podrá indicar pruebas diagnósticas adicionarles y postergar el alta, de ser el caso.</a:t>
          </a:r>
          <a:endParaRPr lang="es-PE" sz="1600" dirty="0"/>
        </a:p>
      </dgm:t>
    </dgm:pt>
    <dgm:pt modelId="{9834CBB9-A258-42BE-A948-A1740D031365}" type="parTrans" cxnId="{EFB68A34-BC4F-4653-9DA5-EAA70791566A}">
      <dgm:prSet/>
      <dgm:spPr/>
      <dgm:t>
        <a:bodyPr/>
        <a:lstStyle/>
        <a:p>
          <a:endParaRPr lang="es-PE" sz="2000"/>
        </a:p>
      </dgm:t>
    </dgm:pt>
    <dgm:pt modelId="{21C23EF5-69C8-435A-8682-E10EB22C569C}" type="sibTrans" cxnId="{EFB68A34-BC4F-4653-9DA5-EAA70791566A}">
      <dgm:prSet/>
      <dgm:spPr/>
      <dgm:t>
        <a:bodyPr/>
        <a:lstStyle/>
        <a:p>
          <a:endParaRPr lang="es-PE" sz="2000"/>
        </a:p>
      </dgm:t>
    </dgm:pt>
    <dgm:pt modelId="{2F951532-BAA5-46D6-9BF0-A0FA8C495CC9}" type="pres">
      <dgm:prSet presAssocID="{FEE1787D-252A-4F02-B44C-C9C78AEE7D5D}" presName="linear" presStyleCnt="0">
        <dgm:presLayoutVars>
          <dgm:dir/>
          <dgm:animLvl val="lvl"/>
          <dgm:resizeHandles val="exact"/>
        </dgm:presLayoutVars>
      </dgm:prSet>
      <dgm:spPr/>
      <dgm:t>
        <a:bodyPr/>
        <a:lstStyle/>
        <a:p>
          <a:endParaRPr lang="es-PE"/>
        </a:p>
      </dgm:t>
    </dgm:pt>
    <dgm:pt modelId="{AA739FE4-4905-4CB2-AF5D-54E884B40CCF}" type="pres">
      <dgm:prSet presAssocID="{8B3448DA-FB76-4607-8A39-E130A6BCDC1F}" presName="parentLin" presStyleCnt="0"/>
      <dgm:spPr/>
    </dgm:pt>
    <dgm:pt modelId="{5EEA2504-404A-422F-8E14-326AE7A3B73D}" type="pres">
      <dgm:prSet presAssocID="{8B3448DA-FB76-4607-8A39-E130A6BCDC1F}" presName="parentLeftMargin" presStyleLbl="node1" presStyleIdx="0" presStyleCnt="2"/>
      <dgm:spPr/>
      <dgm:t>
        <a:bodyPr/>
        <a:lstStyle/>
        <a:p>
          <a:endParaRPr lang="es-PE"/>
        </a:p>
      </dgm:t>
    </dgm:pt>
    <dgm:pt modelId="{E68BBD83-3DD9-4E49-A408-0E624421214F}" type="pres">
      <dgm:prSet presAssocID="{8B3448DA-FB76-4607-8A39-E130A6BCDC1F}" presName="parentText" presStyleLbl="node1" presStyleIdx="0" presStyleCnt="2">
        <dgm:presLayoutVars>
          <dgm:chMax val="0"/>
          <dgm:bulletEnabled val="1"/>
        </dgm:presLayoutVars>
      </dgm:prSet>
      <dgm:spPr/>
      <dgm:t>
        <a:bodyPr/>
        <a:lstStyle/>
        <a:p>
          <a:endParaRPr lang="es-PE"/>
        </a:p>
      </dgm:t>
    </dgm:pt>
    <dgm:pt modelId="{469D76C6-064A-441E-B751-2401CB3814EB}" type="pres">
      <dgm:prSet presAssocID="{8B3448DA-FB76-4607-8A39-E130A6BCDC1F}" presName="negativeSpace" presStyleCnt="0"/>
      <dgm:spPr/>
    </dgm:pt>
    <dgm:pt modelId="{FBD65D1E-BDC3-4EAF-A3B9-8E4F7DCF1066}" type="pres">
      <dgm:prSet presAssocID="{8B3448DA-FB76-4607-8A39-E130A6BCDC1F}" presName="childText" presStyleLbl="conFgAcc1" presStyleIdx="0" presStyleCnt="2">
        <dgm:presLayoutVars>
          <dgm:bulletEnabled val="1"/>
        </dgm:presLayoutVars>
      </dgm:prSet>
      <dgm:spPr/>
      <dgm:t>
        <a:bodyPr/>
        <a:lstStyle/>
        <a:p>
          <a:endParaRPr lang="es-PE"/>
        </a:p>
      </dgm:t>
    </dgm:pt>
    <dgm:pt modelId="{901D7E0A-5FBF-4E6C-88CC-C45F1E233A42}" type="pres">
      <dgm:prSet presAssocID="{BE344884-B8C3-419E-BD76-F726B60F18B6}" presName="spaceBetweenRectangles" presStyleCnt="0"/>
      <dgm:spPr/>
    </dgm:pt>
    <dgm:pt modelId="{F7581CE4-AB6F-4F87-B47A-D7C1D9599894}" type="pres">
      <dgm:prSet presAssocID="{FBCA8037-E463-4552-836E-0AD515E8DA8E}" presName="parentLin" presStyleCnt="0"/>
      <dgm:spPr/>
    </dgm:pt>
    <dgm:pt modelId="{98AA089A-8643-42D9-8E9C-70EE8B149CB4}" type="pres">
      <dgm:prSet presAssocID="{FBCA8037-E463-4552-836E-0AD515E8DA8E}" presName="parentLeftMargin" presStyleLbl="node1" presStyleIdx="0" presStyleCnt="2"/>
      <dgm:spPr/>
      <dgm:t>
        <a:bodyPr/>
        <a:lstStyle/>
        <a:p>
          <a:endParaRPr lang="es-PE"/>
        </a:p>
      </dgm:t>
    </dgm:pt>
    <dgm:pt modelId="{429453CD-8EFD-42D3-AE36-AA4A028ABFE0}" type="pres">
      <dgm:prSet presAssocID="{FBCA8037-E463-4552-836E-0AD515E8DA8E}" presName="parentText" presStyleLbl="node1" presStyleIdx="1" presStyleCnt="2">
        <dgm:presLayoutVars>
          <dgm:chMax val="0"/>
          <dgm:bulletEnabled val="1"/>
        </dgm:presLayoutVars>
      </dgm:prSet>
      <dgm:spPr/>
      <dgm:t>
        <a:bodyPr/>
        <a:lstStyle/>
        <a:p>
          <a:endParaRPr lang="es-PE"/>
        </a:p>
      </dgm:t>
    </dgm:pt>
    <dgm:pt modelId="{1C1CB27C-A219-4A0F-ABDF-587F5A5C557B}" type="pres">
      <dgm:prSet presAssocID="{FBCA8037-E463-4552-836E-0AD515E8DA8E}" presName="negativeSpace" presStyleCnt="0"/>
      <dgm:spPr/>
    </dgm:pt>
    <dgm:pt modelId="{91F49724-1802-4957-B453-E038F03C3899}" type="pres">
      <dgm:prSet presAssocID="{FBCA8037-E463-4552-836E-0AD515E8DA8E}" presName="childText" presStyleLbl="conFgAcc1" presStyleIdx="1" presStyleCnt="2">
        <dgm:presLayoutVars>
          <dgm:bulletEnabled val="1"/>
        </dgm:presLayoutVars>
      </dgm:prSet>
      <dgm:spPr/>
      <dgm:t>
        <a:bodyPr/>
        <a:lstStyle/>
        <a:p>
          <a:endParaRPr lang="es-PE"/>
        </a:p>
      </dgm:t>
    </dgm:pt>
  </dgm:ptLst>
  <dgm:cxnLst>
    <dgm:cxn modelId="{3CE8BFD8-B7C8-4E8B-B2E3-973572191D6E}" type="presOf" srcId="{B641EEBA-DA1D-47EA-B618-995F61594F73}" destId="{FBD65D1E-BDC3-4EAF-A3B9-8E4F7DCF1066}" srcOrd="0" destOrd="0" presId="urn:microsoft.com/office/officeart/2005/8/layout/list1"/>
    <dgm:cxn modelId="{DB496813-C65B-48BE-9C95-90038CB1134F}" srcId="{8B3448DA-FB76-4607-8A39-E130A6BCDC1F}" destId="{B641EEBA-DA1D-47EA-B618-995F61594F73}" srcOrd="0" destOrd="0" parTransId="{D2468020-52E0-4D16-A744-64F579B1D5AD}" sibTransId="{2F25F03B-88C8-495E-852C-8F2229EF7DAE}"/>
    <dgm:cxn modelId="{EFB68A34-BC4F-4653-9DA5-EAA70791566A}" srcId="{FBCA8037-E463-4552-836E-0AD515E8DA8E}" destId="{55E42026-6BA5-4B62-A93A-44ED3CD5E442}" srcOrd="2" destOrd="0" parTransId="{9834CBB9-A258-42BE-A948-A1740D031365}" sibTransId="{21C23EF5-69C8-435A-8682-E10EB22C569C}"/>
    <dgm:cxn modelId="{8BE1BD2C-0C51-4597-B1C5-4AA775E189F7}" type="presOf" srcId="{FBCA8037-E463-4552-836E-0AD515E8DA8E}" destId="{429453CD-8EFD-42D3-AE36-AA4A028ABFE0}" srcOrd="1" destOrd="0" presId="urn:microsoft.com/office/officeart/2005/8/layout/list1"/>
    <dgm:cxn modelId="{8A35BC9C-FB9E-4D76-BE02-9D194A50FCC2}" type="presOf" srcId="{FEE1787D-252A-4F02-B44C-C9C78AEE7D5D}" destId="{2F951532-BAA5-46D6-9BF0-A0FA8C495CC9}" srcOrd="0" destOrd="0" presId="urn:microsoft.com/office/officeart/2005/8/layout/list1"/>
    <dgm:cxn modelId="{DB6DFA43-5274-4A75-B04C-7393EC1A41E2}" type="presOf" srcId="{FBCA8037-E463-4552-836E-0AD515E8DA8E}" destId="{98AA089A-8643-42D9-8E9C-70EE8B149CB4}" srcOrd="0" destOrd="0" presId="urn:microsoft.com/office/officeart/2005/8/layout/list1"/>
    <dgm:cxn modelId="{2DA00008-22E1-4FDC-AE9A-EB38C334A051}" srcId="{FBCA8037-E463-4552-836E-0AD515E8DA8E}" destId="{62210FBF-9B3A-4190-961D-D74374DBA112}" srcOrd="1" destOrd="0" parTransId="{F4EBB1B8-5B96-4923-A0C6-880CDF2E1C18}" sibTransId="{929A9A80-3789-4044-8E31-B37AD2CB5CE1}"/>
    <dgm:cxn modelId="{CCAC9103-0B24-47B0-948F-491C21B4844F}" srcId="{8B3448DA-FB76-4607-8A39-E130A6BCDC1F}" destId="{49475235-2D4D-4073-B8BD-719227BE13BA}" srcOrd="1" destOrd="0" parTransId="{4BE51790-FADE-4CED-9245-1270B979F746}" sibTransId="{DDC2DC1A-11AC-4E5C-90AE-7A0985629E32}"/>
    <dgm:cxn modelId="{4F7E4649-D72E-44AC-A9E0-C7672CAEB336}" srcId="{FBCA8037-E463-4552-836E-0AD515E8DA8E}" destId="{D215C48A-E768-431B-8E9F-B77955ADE267}" srcOrd="0" destOrd="0" parTransId="{20A02E9F-EAFF-4109-B5C3-C10A6FF237C6}" sibTransId="{E2847EEE-D50B-4AA4-8DF0-C02A865ADD69}"/>
    <dgm:cxn modelId="{83856BA0-17F0-45D4-80C5-F224B0F098E2}" type="presOf" srcId="{49475235-2D4D-4073-B8BD-719227BE13BA}" destId="{FBD65D1E-BDC3-4EAF-A3B9-8E4F7DCF1066}" srcOrd="0" destOrd="1" presId="urn:microsoft.com/office/officeart/2005/8/layout/list1"/>
    <dgm:cxn modelId="{9E3E2CC1-7135-4B13-B2F9-21326578BA35}" type="presOf" srcId="{62210FBF-9B3A-4190-961D-D74374DBA112}" destId="{91F49724-1802-4957-B453-E038F03C3899}" srcOrd="0" destOrd="1" presId="urn:microsoft.com/office/officeart/2005/8/layout/list1"/>
    <dgm:cxn modelId="{099C7618-1621-45E7-8A7C-FD112833C8E1}" type="presOf" srcId="{8B3448DA-FB76-4607-8A39-E130A6BCDC1F}" destId="{E68BBD83-3DD9-4E49-A408-0E624421214F}" srcOrd="1" destOrd="0" presId="urn:microsoft.com/office/officeart/2005/8/layout/list1"/>
    <dgm:cxn modelId="{307025E8-E7AF-46BF-BF71-0699F3DDC897}" type="presOf" srcId="{345CEF1B-33B7-4524-BDB2-0B6F28069658}" destId="{FBD65D1E-BDC3-4EAF-A3B9-8E4F7DCF1066}" srcOrd="0" destOrd="2" presId="urn:microsoft.com/office/officeart/2005/8/layout/list1"/>
    <dgm:cxn modelId="{CACCBA0E-49D7-4027-B551-3CC2BBCED399}" srcId="{8B3448DA-FB76-4607-8A39-E130A6BCDC1F}" destId="{345CEF1B-33B7-4524-BDB2-0B6F28069658}" srcOrd="2" destOrd="0" parTransId="{14FC9D09-F512-40C0-BF49-C69F4AB612CD}" sibTransId="{42203821-573D-41AD-805A-E8DC5374AA82}"/>
    <dgm:cxn modelId="{23685DEB-8A40-4D84-8385-ABFE0B2A90CD}" type="presOf" srcId="{D215C48A-E768-431B-8E9F-B77955ADE267}" destId="{91F49724-1802-4957-B453-E038F03C3899}" srcOrd="0" destOrd="0" presId="urn:microsoft.com/office/officeart/2005/8/layout/list1"/>
    <dgm:cxn modelId="{800B092B-5BF2-4B39-9B24-FEFDA65FB06E}" type="presOf" srcId="{55E42026-6BA5-4B62-A93A-44ED3CD5E442}" destId="{91F49724-1802-4957-B453-E038F03C3899}" srcOrd="0" destOrd="2" presId="urn:microsoft.com/office/officeart/2005/8/layout/list1"/>
    <dgm:cxn modelId="{079E65F6-7900-4105-89BA-16738A46FE7F}" srcId="{FEE1787D-252A-4F02-B44C-C9C78AEE7D5D}" destId="{8B3448DA-FB76-4607-8A39-E130A6BCDC1F}" srcOrd="0" destOrd="0" parTransId="{2AA69DCA-8A35-46D2-A3A1-3EAEA8274E45}" sibTransId="{BE344884-B8C3-419E-BD76-F726B60F18B6}"/>
    <dgm:cxn modelId="{5ECC95DB-0D82-4B48-9269-A3B231A1D8F3}" type="presOf" srcId="{8B3448DA-FB76-4607-8A39-E130A6BCDC1F}" destId="{5EEA2504-404A-422F-8E14-326AE7A3B73D}" srcOrd="0" destOrd="0" presId="urn:microsoft.com/office/officeart/2005/8/layout/list1"/>
    <dgm:cxn modelId="{509FFBDC-D5E4-4352-B539-1CDDE491EB8F}" srcId="{FEE1787D-252A-4F02-B44C-C9C78AEE7D5D}" destId="{FBCA8037-E463-4552-836E-0AD515E8DA8E}" srcOrd="1" destOrd="0" parTransId="{B0EECCE7-9A71-42A1-99A9-FC572CAEC77D}" sibTransId="{87B3705F-26DC-40DC-B836-D005B0CDED97}"/>
    <dgm:cxn modelId="{07ECD636-22A3-4C5A-AD51-147795DA8E16}" type="presParOf" srcId="{2F951532-BAA5-46D6-9BF0-A0FA8C495CC9}" destId="{AA739FE4-4905-4CB2-AF5D-54E884B40CCF}" srcOrd="0" destOrd="0" presId="urn:microsoft.com/office/officeart/2005/8/layout/list1"/>
    <dgm:cxn modelId="{8DDFED42-282F-4EBD-A0E9-D7A2DBACCBB3}" type="presParOf" srcId="{AA739FE4-4905-4CB2-AF5D-54E884B40CCF}" destId="{5EEA2504-404A-422F-8E14-326AE7A3B73D}" srcOrd="0" destOrd="0" presId="urn:microsoft.com/office/officeart/2005/8/layout/list1"/>
    <dgm:cxn modelId="{8902E44C-B829-4F9E-B63B-A6254E52ECBA}" type="presParOf" srcId="{AA739FE4-4905-4CB2-AF5D-54E884B40CCF}" destId="{E68BBD83-3DD9-4E49-A408-0E624421214F}" srcOrd="1" destOrd="0" presId="urn:microsoft.com/office/officeart/2005/8/layout/list1"/>
    <dgm:cxn modelId="{EFAD82C0-E87F-468E-BFF8-380C34F75D4D}" type="presParOf" srcId="{2F951532-BAA5-46D6-9BF0-A0FA8C495CC9}" destId="{469D76C6-064A-441E-B751-2401CB3814EB}" srcOrd="1" destOrd="0" presId="urn:microsoft.com/office/officeart/2005/8/layout/list1"/>
    <dgm:cxn modelId="{6C351B45-DC7A-40D0-9B58-7FEB194A6CC4}" type="presParOf" srcId="{2F951532-BAA5-46D6-9BF0-A0FA8C495CC9}" destId="{FBD65D1E-BDC3-4EAF-A3B9-8E4F7DCF1066}" srcOrd="2" destOrd="0" presId="urn:microsoft.com/office/officeart/2005/8/layout/list1"/>
    <dgm:cxn modelId="{378D20FB-66F8-444A-B2BC-61223B808655}" type="presParOf" srcId="{2F951532-BAA5-46D6-9BF0-A0FA8C495CC9}" destId="{901D7E0A-5FBF-4E6C-88CC-C45F1E233A42}" srcOrd="3" destOrd="0" presId="urn:microsoft.com/office/officeart/2005/8/layout/list1"/>
    <dgm:cxn modelId="{B8265421-5EFE-4935-95DB-3E784744FAB6}" type="presParOf" srcId="{2F951532-BAA5-46D6-9BF0-A0FA8C495CC9}" destId="{F7581CE4-AB6F-4F87-B47A-D7C1D9599894}" srcOrd="4" destOrd="0" presId="urn:microsoft.com/office/officeart/2005/8/layout/list1"/>
    <dgm:cxn modelId="{14AED800-3D20-485B-8B10-ADFA7DDE8C5D}" type="presParOf" srcId="{F7581CE4-AB6F-4F87-B47A-D7C1D9599894}" destId="{98AA089A-8643-42D9-8E9C-70EE8B149CB4}" srcOrd="0" destOrd="0" presId="urn:microsoft.com/office/officeart/2005/8/layout/list1"/>
    <dgm:cxn modelId="{DC733841-6E79-476D-92FD-44495756CDE0}" type="presParOf" srcId="{F7581CE4-AB6F-4F87-B47A-D7C1D9599894}" destId="{429453CD-8EFD-42D3-AE36-AA4A028ABFE0}" srcOrd="1" destOrd="0" presId="urn:microsoft.com/office/officeart/2005/8/layout/list1"/>
    <dgm:cxn modelId="{F88AF04E-C5F1-48A0-94FD-89045AE16869}" type="presParOf" srcId="{2F951532-BAA5-46D6-9BF0-A0FA8C495CC9}" destId="{1C1CB27C-A219-4A0F-ABDF-587F5A5C557B}" srcOrd="5" destOrd="0" presId="urn:microsoft.com/office/officeart/2005/8/layout/list1"/>
    <dgm:cxn modelId="{DA65E0B2-C822-401E-89ED-C65A7F6F803E}" type="presParOf" srcId="{2F951532-BAA5-46D6-9BF0-A0FA8C495CC9}" destId="{91F49724-1802-4957-B453-E038F03C389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A2928B7-8663-44C9-8727-8BD2056462F2}"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PE"/>
        </a:p>
      </dgm:t>
    </dgm:pt>
    <dgm:pt modelId="{6B03379D-B267-41A9-B855-8DB77A2FD6B4}">
      <dgm:prSet phldrT="[Texto]"/>
      <dgm:spPr/>
      <dgm:t>
        <a:bodyPr/>
        <a:lstStyle/>
        <a:p>
          <a:r>
            <a:rPr lang="es-MX" dirty="0"/>
            <a:t>Regresan trabajadores que estuvieron cuarentena, no presentan sintomatología o no son casos sospechosos ni </a:t>
          </a:r>
          <a:r>
            <a:rPr lang="es-MX" dirty="0" smtClean="0"/>
            <a:t>confirmados. El personal que se reincorpora es evaluado para determinar su estado de salud, previo al reinicio de labores, no requiere prueba de laboratorio para COVID-19.</a:t>
          </a:r>
          <a:endParaRPr lang="es-PE" dirty="0"/>
        </a:p>
      </dgm:t>
    </dgm:pt>
    <dgm:pt modelId="{BECF599C-55DD-46D4-8F09-7D84843C215C}" type="parTrans" cxnId="{59CA6D26-365B-40AC-B21C-ECA77D23B3CC}">
      <dgm:prSet/>
      <dgm:spPr/>
      <dgm:t>
        <a:bodyPr/>
        <a:lstStyle/>
        <a:p>
          <a:endParaRPr lang="es-PE"/>
        </a:p>
      </dgm:t>
    </dgm:pt>
    <dgm:pt modelId="{71564F0D-8FED-4600-8DB4-69A9B26B16CA}" type="sibTrans" cxnId="{59CA6D26-365B-40AC-B21C-ECA77D23B3CC}">
      <dgm:prSet/>
      <dgm:spPr/>
      <dgm:t>
        <a:bodyPr/>
        <a:lstStyle/>
        <a:p>
          <a:endParaRPr lang="es-PE"/>
        </a:p>
      </dgm:t>
    </dgm:pt>
    <dgm:pt modelId="{740CFA2D-CFD7-4E45-99ED-3E142CE73643}">
      <dgm:prSet phldrT="[Texto]"/>
      <dgm:spPr/>
      <dgm:t>
        <a:bodyPr/>
        <a:lstStyle/>
        <a:p>
          <a:r>
            <a:rPr lang="es-MX" dirty="0"/>
            <a:t>Reingresan trabajadores que contrajeron COVID-19 bajo evaluación para determinar el estado de salud previo al inicio de sus labores (NO REQUIERE PRUEBA DE LABORATORIO PARA COVID-19)</a:t>
          </a:r>
          <a:endParaRPr lang="es-PE" dirty="0"/>
        </a:p>
      </dgm:t>
    </dgm:pt>
    <dgm:pt modelId="{5F265D8C-A689-418A-913B-FADCCCE71083}" type="parTrans" cxnId="{5C8EA008-07FE-418A-8E6C-5449DC7D0AAA}">
      <dgm:prSet/>
      <dgm:spPr/>
      <dgm:t>
        <a:bodyPr/>
        <a:lstStyle/>
        <a:p>
          <a:endParaRPr lang="es-PE"/>
        </a:p>
      </dgm:t>
    </dgm:pt>
    <dgm:pt modelId="{B62F8D3A-3016-46F0-82CE-26A479083F7B}" type="sibTrans" cxnId="{5C8EA008-07FE-418A-8E6C-5449DC7D0AAA}">
      <dgm:prSet/>
      <dgm:spPr/>
      <dgm:t>
        <a:bodyPr/>
        <a:lstStyle/>
        <a:p>
          <a:endParaRPr lang="es-PE"/>
        </a:p>
      </dgm:t>
    </dgm:pt>
    <dgm:pt modelId="{8E4F355A-CA3C-41D5-A59C-0BF74B2E7E53}" type="pres">
      <dgm:prSet presAssocID="{CA2928B7-8663-44C9-8727-8BD2056462F2}" presName="Name0" presStyleCnt="0">
        <dgm:presLayoutVars>
          <dgm:chMax val="7"/>
          <dgm:chPref val="7"/>
          <dgm:dir/>
        </dgm:presLayoutVars>
      </dgm:prSet>
      <dgm:spPr/>
      <dgm:t>
        <a:bodyPr/>
        <a:lstStyle/>
        <a:p>
          <a:endParaRPr lang="es-PE"/>
        </a:p>
      </dgm:t>
    </dgm:pt>
    <dgm:pt modelId="{2A436ABD-1BE0-42F6-B6F4-6C71E2BED05B}" type="pres">
      <dgm:prSet presAssocID="{CA2928B7-8663-44C9-8727-8BD2056462F2}" presName="Name1" presStyleCnt="0"/>
      <dgm:spPr/>
    </dgm:pt>
    <dgm:pt modelId="{BBF402F4-C2B1-43DA-A2DF-7A3839A19574}" type="pres">
      <dgm:prSet presAssocID="{CA2928B7-8663-44C9-8727-8BD2056462F2}" presName="cycle" presStyleCnt="0"/>
      <dgm:spPr/>
    </dgm:pt>
    <dgm:pt modelId="{D317E136-A0F1-4963-BBBE-403928D8D605}" type="pres">
      <dgm:prSet presAssocID="{CA2928B7-8663-44C9-8727-8BD2056462F2}" presName="srcNode" presStyleLbl="node1" presStyleIdx="0" presStyleCnt="2"/>
      <dgm:spPr/>
    </dgm:pt>
    <dgm:pt modelId="{858D786D-0FE3-4434-A829-4079BE231BFB}" type="pres">
      <dgm:prSet presAssocID="{CA2928B7-8663-44C9-8727-8BD2056462F2}" presName="conn" presStyleLbl="parChTrans1D2" presStyleIdx="0" presStyleCnt="1"/>
      <dgm:spPr/>
      <dgm:t>
        <a:bodyPr/>
        <a:lstStyle/>
        <a:p>
          <a:endParaRPr lang="es-PE"/>
        </a:p>
      </dgm:t>
    </dgm:pt>
    <dgm:pt modelId="{8B76EF1F-8E6E-456C-AD28-A956CEF433CF}" type="pres">
      <dgm:prSet presAssocID="{CA2928B7-8663-44C9-8727-8BD2056462F2}" presName="extraNode" presStyleLbl="node1" presStyleIdx="0" presStyleCnt="2"/>
      <dgm:spPr/>
    </dgm:pt>
    <dgm:pt modelId="{A1EC5BF5-09F0-4A27-95C4-99BD0F836DAC}" type="pres">
      <dgm:prSet presAssocID="{CA2928B7-8663-44C9-8727-8BD2056462F2}" presName="dstNode" presStyleLbl="node1" presStyleIdx="0" presStyleCnt="2"/>
      <dgm:spPr/>
    </dgm:pt>
    <dgm:pt modelId="{8906692B-AE8E-4226-BCD0-F24D3FE2D4F0}" type="pres">
      <dgm:prSet presAssocID="{6B03379D-B267-41A9-B855-8DB77A2FD6B4}" presName="text_1" presStyleLbl="node1" presStyleIdx="0" presStyleCnt="2">
        <dgm:presLayoutVars>
          <dgm:bulletEnabled val="1"/>
        </dgm:presLayoutVars>
      </dgm:prSet>
      <dgm:spPr/>
      <dgm:t>
        <a:bodyPr/>
        <a:lstStyle/>
        <a:p>
          <a:endParaRPr lang="es-PE"/>
        </a:p>
      </dgm:t>
    </dgm:pt>
    <dgm:pt modelId="{364D5569-9A25-4F03-9193-E276ABBC6741}" type="pres">
      <dgm:prSet presAssocID="{6B03379D-B267-41A9-B855-8DB77A2FD6B4}" presName="accent_1" presStyleCnt="0"/>
      <dgm:spPr/>
    </dgm:pt>
    <dgm:pt modelId="{0A0E10F5-6F3A-4B85-BD3A-92C90268AAD8}" type="pres">
      <dgm:prSet presAssocID="{6B03379D-B267-41A9-B855-8DB77A2FD6B4}" presName="accentRepeatNode" presStyleLbl="solidFgAcc1" presStyleIdx="0" presStyleCnt="2"/>
      <dgm:spPr/>
    </dgm:pt>
    <dgm:pt modelId="{9405EEA6-6A90-4313-9E9A-4AA5EF33FA18}" type="pres">
      <dgm:prSet presAssocID="{740CFA2D-CFD7-4E45-99ED-3E142CE73643}" presName="text_2" presStyleLbl="node1" presStyleIdx="1" presStyleCnt="2" custScaleY="117932">
        <dgm:presLayoutVars>
          <dgm:bulletEnabled val="1"/>
        </dgm:presLayoutVars>
      </dgm:prSet>
      <dgm:spPr/>
      <dgm:t>
        <a:bodyPr/>
        <a:lstStyle/>
        <a:p>
          <a:endParaRPr lang="es-PE"/>
        </a:p>
      </dgm:t>
    </dgm:pt>
    <dgm:pt modelId="{73056FFF-7D1A-4D3D-9F2B-07B20E219B09}" type="pres">
      <dgm:prSet presAssocID="{740CFA2D-CFD7-4E45-99ED-3E142CE73643}" presName="accent_2" presStyleCnt="0"/>
      <dgm:spPr/>
    </dgm:pt>
    <dgm:pt modelId="{A16271BF-4668-4CB3-926C-57E6548F3110}" type="pres">
      <dgm:prSet presAssocID="{740CFA2D-CFD7-4E45-99ED-3E142CE73643}" presName="accentRepeatNode" presStyleLbl="solidFgAcc1" presStyleIdx="1" presStyleCnt="2"/>
      <dgm:spPr/>
    </dgm:pt>
  </dgm:ptLst>
  <dgm:cxnLst>
    <dgm:cxn modelId="{59CA6D26-365B-40AC-B21C-ECA77D23B3CC}" srcId="{CA2928B7-8663-44C9-8727-8BD2056462F2}" destId="{6B03379D-B267-41A9-B855-8DB77A2FD6B4}" srcOrd="0" destOrd="0" parTransId="{BECF599C-55DD-46D4-8F09-7D84843C215C}" sibTransId="{71564F0D-8FED-4600-8DB4-69A9B26B16CA}"/>
    <dgm:cxn modelId="{5AB86DA3-8F2C-474E-A240-9992D017167E}" type="presOf" srcId="{740CFA2D-CFD7-4E45-99ED-3E142CE73643}" destId="{9405EEA6-6A90-4313-9E9A-4AA5EF33FA18}" srcOrd="0" destOrd="0" presId="urn:microsoft.com/office/officeart/2008/layout/VerticalCurvedList"/>
    <dgm:cxn modelId="{29CA4F72-3D56-4DCD-B87C-04C4BE03EBE6}" type="presOf" srcId="{71564F0D-8FED-4600-8DB4-69A9B26B16CA}" destId="{858D786D-0FE3-4434-A829-4079BE231BFB}" srcOrd="0" destOrd="0" presId="urn:microsoft.com/office/officeart/2008/layout/VerticalCurvedList"/>
    <dgm:cxn modelId="{494CDEDC-9AAF-4262-9B8C-666136D0B1FA}" type="presOf" srcId="{CA2928B7-8663-44C9-8727-8BD2056462F2}" destId="{8E4F355A-CA3C-41D5-A59C-0BF74B2E7E53}" srcOrd="0" destOrd="0" presId="urn:microsoft.com/office/officeart/2008/layout/VerticalCurvedList"/>
    <dgm:cxn modelId="{F2857928-374F-42A6-8D17-96A511D05CD1}" type="presOf" srcId="{6B03379D-B267-41A9-B855-8DB77A2FD6B4}" destId="{8906692B-AE8E-4226-BCD0-F24D3FE2D4F0}" srcOrd="0" destOrd="0" presId="urn:microsoft.com/office/officeart/2008/layout/VerticalCurvedList"/>
    <dgm:cxn modelId="{5C8EA008-07FE-418A-8E6C-5449DC7D0AAA}" srcId="{CA2928B7-8663-44C9-8727-8BD2056462F2}" destId="{740CFA2D-CFD7-4E45-99ED-3E142CE73643}" srcOrd="1" destOrd="0" parTransId="{5F265D8C-A689-418A-913B-FADCCCE71083}" sibTransId="{B62F8D3A-3016-46F0-82CE-26A479083F7B}"/>
    <dgm:cxn modelId="{1E1A1801-E68E-4010-AE62-65EC61C8A0AD}" type="presParOf" srcId="{8E4F355A-CA3C-41D5-A59C-0BF74B2E7E53}" destId="{2A436ABD-1BE0-42F6-B6F4-6C71E2BED05B}" srcOrd="0" destOrd="0" presId="urn:microsoft.com/office/officeart/2008/layout/VerticalCurvedList"/>
    <dgm:cxn modelId="{05C729A2-D8D7-4993-9486-4C28B9B6FEE3}" type="presParOf" srcId="{2A436ABD-1BE0-42F6-B6F4-6C71E2BED05B}" destId="{BBF402F4-C2B1-43DA-A2DF-7A3839A19574}" srcOrd="0" destOrd="0" presId="urn:microsoft.com/office/officeart/2008/layout/VerticalCurvedList"/>
    <dgm:cxn modelId="{8D2ACEF2-3FB2-4AF0-A958-406F4EC74BE2}" type="presParOf" srcId="{BBF402F4-C2B1-43DA-A2DF-7A3839A19574}" destId="{D317E136-A0F1-4963-BBBE-403928D8D605}" srcOrd="0" destOrd="0" presId="urn:microsoft.com/office/officeart/2008/layout/VerticalCurvedList"/>
    <dgm:cxn modelId="{8384CBB5-F3BB-4DFE-91D2-DF13C2E52731}" type="presParOf" srcId="{BBF402F4-C2B1-43DA-A2DF-7A3839A19574}" destId="{858D786D-0FE3-4434-A829-4079BE231BFB}" srcOrd="1" destOrd="0" presId="urn:microsoft.com/office/officeart/2008/layout/VerticalCurvedList"/>
    <dgm:cxn modelId="{71C5D5EE-B25E-4EB5-B251-4DC934C0AB07}" type="presParOf" srcId="{BBF402F4-C2B1-43DA-A2DF-7A3839A19574}" destId="{8B76EF1F-8E6E-456C-AD28-A956CEF433CF}" srcOrd="2" destOrd="0" presId="urn:microsoft.com/office/officeart/2008/layout/VerticalCurvedList"/>
    <dgm:cxn modelId="{160B0D8C-8CBB-4F18-B8B3-635A650AFC59}" type="presParOf" srcId="{BBF402F4-C2B1-43DA-A2DF-7A3839A19574}" destId="{A1EC5BF5-09F0-4A27-95C4-99BD0F836DAC}" srcOrd="3" destOrd="0" presId="urn:microsoft.com/office/officeart/2008/layout/VerticalCurvedList"/>
    <dgm:cxn modelId="{1D36C3FD-F960-45D8-8A84-3D9F2F472F61}" type="presParOf" srcId="{2A436ABD-1BE0-42F6-B6F4-6C71E2BED05B}" destId="{8906692B-AE8E-4226-BCD0-F24D3FE2D4F0}" srcOrd="1" destOrd="0" presId="urn:microsoft.com/office/officeart/2008/layout/VerticalCurvedList"/>
    <dgm:cxn modelId="{141A56DA-827E-4525-8B91-46F5676D509A}" type="presParOf" srcId="{2A436ABD-1BE0-42F6-B6F4-6C71E2BED05B}" destId="{364D5569-9A25-4F03-9193-E276ABBC6741}" srcOrd="2" destOrd="0" presId="urn:microsoft.com/office/officeart/2008/layout/VerticalCurvedList"/>
    <dgm:cxn modelId="{DD5FAF62-F1F0-4FDD-8FD4-070902E16AF8}" type="presParOf" srcId="{364D5569-9A25-4F03-9193-E276ABBC6741}" destId="{0A0E10F5-6F3A-4B85-BD3A-92C90268AAD8}" srcOrd="0" destOrd="0" presId="urn:microsoft.com/office/officeart/2008/layout/VerticalCurvedList"/>
    <dgm:cxn modelId="{0132B758-9A14-4BB3-AB8A-3A4EC2D1F800}" type="presParOf" srcId="{2A436ABD-1BE0-42F6-B6F4-6C71E2BED05B}" destId="{9405EEA6-6A90-4313-9E9A-4AA5EF33FA18}" srcOrd="3" destOrd="0" presId="urn:microsoft.com/office/officeart/2008/layout/VerticalCurvedList"/>
    <dgm:cxn modelId="{FD40DF30-5CA3-400F-8AFF-43348BBC1705}" type="presParOf" srcId="{2A436ABD-1BE0-42F6-B6F4-6C71E2BED05B}" destId="{73056FFF-7D1A-4D3D-9F2B-07B20E219B09}" srcOrd="4" destOrd="0" presId="urn:microsoft.com/office/officeart/2008/layout/VerticalCurvedList"/>
    <dgm:cxn modelId="{C81CE966-9ABE-4724-A186-4E00517BD973}" type="presParOf" srcId="{73056FFF-7D1A-4D3D-9F2B-07B20E219B09}" destId="{A16271BF-4668-4CB3-926C-57E6548F311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A2928B7-8663-44C9-8727-8BD2056462F2}"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PE"/>
        </a:p>
      </dgm:t>
    </dgm:pt>
    <dgm:pt modelId="{6B03379D-B267-41A9-B855-8DB77A2FD6B4}">
      <dgm:prSet phldrT="[Texto]"/>
      <dgm:spPr/>
      <dgm:t>
        <a:bodyPr/>
        <a:lstStyle/>
        <a:p>
          <a:r>
            <a:rPr lang="es-MX" dirty="0"/>
            <a:t>En el caso de las trabajadoras gestantes y/o que presenten </a:t>
          </a:r>
          <a:r>
            <a:rPr lang="es-MX" dirty="0" err="1"/>
            <a:t>intercurrencias</a:t>
          </a:r>
          <a:r>
            <a:rPr lang="es-MX" dirty="0"/>
            <a:t> en el embarazo, se determinará salvaguardar la salud y la vida</a:t>
          </a:r>
          <a:endParaRPr lang="es-PE" dirty="0"/>
        </a:p>
      </dgm:t>
    </dgm:pt>
    <dgm:pt modelId="{BECF599C-55DD-46D4-8F09-7D84843C215C}" type="parTrans" cxnId="{59CA6D26-365B-40AC-B21C-ECA77D23B3CC}">
      <dgm:prSet/>
      <dgm:spPr/>
      <dgm:t>
        <a:bodyPr/>
        <a:lstStyle/>
        <a:p>
          <a:endParaRPr lang="es-PE"/>
        </a:p>
      </dgm:t>
    </dgm:pt>
    <dgm:pt modelId="{71564F0D-8FED-4600-8DB4-69A9B26B16CA}" type="sibTrans" cxnId="{59CA6D26-365B-40AC-B21C-ECA77D23B3CC}">
      <dgm:prSet/>
      <dgm:spPr/>
      <dgm:t>
        <a:bodyPr/>
        <a:lstStyle/>
        <a:p>
          <a:endParaRPr lang="es-PE"/>
        </a:p>
      </dgm:t>
    </dgm:pt>
    <dgm:pt modelId="{740CFA2D-CFD7-4E45-99ED-3E142CE73643}">
      <dgm:prSet phldrT="[Texto]"/>
      <dgm:spPr/>
      <dgm:t>
        <a:bodyPr/>
        <a:lstStyle/>
        <a:p>
          <a:r>
            <a:rPr lang="es-MX" dirty="0" smtClean="0"/>
            <a:t>Personas en grupo de riesgo realizan prioritariamente trabajo remoto. En caso de trabajadores con factor de riesgo cuyas labores sea de alto o muy alto riesgo de exposición, que soliciten regresar o reincorporarse, deben pasar por una evaluación individualizada por el médico ocupacional, luego de la cual el trabajador firmará un Acta en la que se deja constancia de haber recibido información de todos los riesgos que implica su regreso o reincorporación.(</a:t>
          </a:r>
          <a:r>
            <a:rPr lang="es-MX" dirty="0"/>
            <a:t>Edad &gt;65 años, y comorbilidad HTA refractaria, DM, Obesidad IMC&gt;40, </a:t>
          </a:r>
          <a:r>
            <a:rPr lang="es-MX" dirty="0" err="1"/>
            <a:t>Enf</a:t>
          </a:r>
          <a:r>
            <a:rPr lang="es-MX" dirty="0"/>
            <a:t>. Cardiovasculares, </a:t>
          </a:r>
          <a:r>
            <a:rPr lang="es-MX" dirty="0" err="1"/>
            <a:t>Enf</a:t>
          </a:r>
          <a:r>
            <a:rPr lang="es-MX" dirty="0"/>
            <a:t>. Pulmonar crónica, Asma moderada o grave, IRC, Cáncer, otros estados de inmunosupresión</a:t>
          </a:r>
          <a:r>
            <a:rPr lang="es-MX" dirty="0" smtClean="0"/>
            <a:t>)</a:t>
          </a:r>
          <a:endParaRPr lang="es-PE" dirty="0"/>
        </a:p>
      </dgm:t>
    </dgm:pt>
    <dgm:pt modelId="{5F265D8C-A689-418A-913B-FADCCCE71083}" type="parTrans" cxnId="{5C8EA008-07FE-418A-8E6C-5449DC7D0AAA}">
      <dgm:prSet/>
      <dgm:spPr/>
      <dgm:t>
        <a:bodyPr/>
        <a:lstStyle/>
        <a:p>
          <a:endParaRPr lang="es-PE"/>
        </a:p>
      </dgm:t>
    </dgm:pt>
    <dgm:pt modelId="{B62F8D3A-3016-46F0-82CE-26A479083F7B}" type="sibTrans" cxnId="{5C8EA008-07FE-418A-8E6C-5449DC7D0AAA}">
      <dgm:prSet/>
      <dgm:spPr/>
      <dgm:t>
        <a:bodyPr/>
        <a:lstStyle/>
        <a:p>
          <a:endParaRPr lang="es-PE"/>
        </a:p>
      </dgm:t>
    </dgm:pt>
    <dgm:pt modelId="{8E4F355A-CA3C-41D5-A59C-0BF74B2E7E53}" type="pres">
      <dgm:prSet presAssocID="{CA2928B7-8663-44C9-8727-8BD2056462F2}" presName="Name0" presStyleCnt="0">
        <dgm:presLayoutVars>
          <dgm:chMax val="7"/>
          <dgm:chPref val="7"/>
          <dgm:dir/>
        </dgm:presLayoutVars>
      </dgm:prSet>
      <dgm:spPr/>
      <dgm:t>
        <a:bodyPr/>
        <a:lstStyle/>
        <a:p>
          <a:endParaRPr lang="es-PE"/>
        </a:p>
      </dgm:t>
    </dgm:pt>
    <dgm:pt modelId="{2A436ABD-1BE0-42F6-B6F4-6C71E2BED05B}" type="pres">
      <dgm:prSet presAssocID="{CA2928B7-8663-44C9-8727-8BD2056462F2}" presName="Name1" presStyleCnt="0"/>
      <dgm:spPr/>
    </dgm:pt>
    <dgm:pt modelId="{BBF402F4-C2B1-43DA-A2DF-7A3839A19574}" type="pres">
      <dgm:prSet presAssocID="{CA2928B7-8663-44C9-8727-8BD2056462F2}" presName="cycle" presStyleCnt="0"/>
      <dgm:spPr/>
    </dgm:pt>
    <dgm:pt modelId="{D317E136-A0F1-4963-BBBE-403928D8D605}" type="pres">
      <dgm:prSet presAssocID="{CA2928B7-8663-44C9-8727-8BD2056462F2}" presName="srcNode" presStyleLbl="node1" presStyleIdx="0" presStyleCnt="2"/>
      <dgm:spPr/>
    </dgm:pt>
    <dgm:pt modelId="{858D786D-0FE3-4434-A829-4079BE231BFB}" type="pres">
      <dgm:prSet presAssocID="{CA2928B7-8663-44C9-8727-8BD2056462F2}" presName="conn" presStyleLbl="parChTrans1D2" presStyleIdx="0" presStyleCnt="1"/>
      <dgm:spPr/>
      <dgm:t>
        <a:bodyPr/>
        <a:lstStyle/>
        <a:p>
          <a:endParaRPr lang="es-PE"/>
        </a:p>
      </dgm:t>
    </dgm:pt>
    <dgm:pt modelId="{8B76EF1F-8E6E-456C-AD28-A956CEF433CF}" type="pres">
      <dgm:prSet presAssocID="{CA2928B7-8663-44C9-8727-8BD2056462F2}" presName="extraNode" presStyleLbl="node1" presStyleIdx="0" presStyleCnt="2"/>
      <dgm:spPr/>
    </dgm:pt>
    <dgm:pt modelId="{A1EC5BF5-09F0-4A27-95C4-99BD0F836DAC}" type="pres">
      <dgm:prSet presAssocID="{CA2928B7-8663-44C9-8727-8BD2056462F2}" presName="dstNode" presStyleLbl="node1" presStyleIdx="0" presStyleCnt="2"/>
      <dgm:spPr/>
    </dgm:pt>
    <dgm:pt modelId="{8906692B-AE8E-4226-BCD0-F24D3FE2D4F0}" type="pres">
      <dgm:prSet presAssocID="{6B03379D-B267-41A9-B855-8DB77A2FD6B4}" presName="text_1" presStyleLbl="node1" presStyleIdx="0" presStyleCnt="2">
        <dgm:presLayoutVars>
          <dgm:bulletEnabled val="1"/>
        </dgm:presLayoutVars>
      </dgm:prSet>
      <dgm:spPr/>
      <dgm:t>
        <a:bodyPr/>
        <a:lstStyle/>
        <a:p>
          <a:endParaRPr lang="es-PE"/>
        </a:p>
      </dgm:t>
    </dgm:pt>
    <dgm:pt modelId="{364D5569-9A25-4F03-9193-E276ABBC6741}" type="pres">
      <dgm:prSet presAssocID="{6B03379D-B267-41A9-B855-8DB77A2FD6B4}" presName="accent_1" presStyleCnt="0"/>
      <dgm:spPr/>
    </dgm:pt>
    <dgm:pt modelId="{0A0E10F5-6F3A-4B85-BD3A-92C90268AAD8}" type="pres">
      <dgm:prSet presAssocID="{6B03379D-B267-41A9-B855-8DB77A2FD6B4}" presName="accentRepeatNode" presStyleLbl="solidFgAcc1" presStyleIdx="0" presStyleCnt="2"/>
      <dgm:spPr/>
    </dgm:pt>
    <dgm:pt modelId="{9405EEA6-6A90-4313-9E9A-4AA5EF33FA18}" type="pres">
      <dgm:prSet presAssocID="{740CFA2D-CFD7-4E45-99ED-3E142CE73643}" presName="text_2" presStyleLbl="node1" presStyleIdx="1" presStyleCnt="2" custScaleY="127944">
        <dgm:presLayoutVars>
          <dgm:bulletEnabled val="1"/>
        </dgm:presLayoutVars>
      </dgm:prSet>
      <dgm:spPr/>
      <dgm:t>
        <a:bodyPr/>
        <a:lstStyle/>
        <a:p>
          <a:endParaRPr lang="es-PE"/>
        </a:p>
      </dgm:t>
    </dgm:pt>
    <dgm:pt modelId="{73056FFF-7D1A-4D3D-9F2B-07B20E219B09}" type="pres">
      <dgm:prSet presAssocID="{740CFA2D-CFD7-4E45-99ED-3E142CE73643}" presName="accent_2" presStyleCnt="0"/>
      <dgm:spPr/>
    </dgm:pt>
    <dgm:pt modelId="{A16271BF-4668-4CB3-926C-57E6548F3110}" type="pres">
      <dgm:prSet presAssocID="{740CFA2D-CFD7-4E45-99ED-3E142CE73643}" presName="accentRepeatNode" presStyleLbl="solidFgAcc1" presStyleIdx="1" presStyleCnt="2"/>
      <dgm:spPr/>
    </dgm:pt>
  </dgm:ptLst>
  <dgm:cxnLst>
    <dgm:cxn modelId="{59CA6D26-365B-40AC-B21C-ECA77D23B3CC}" srcId="{CA2928B7-8663-44C9-8727-8BD2056462F2}" destId="{6B03379D-B267-41A9-B855-8DB77A2FD6B4}" srcOrd="0" destOrd="0" parTransId="{BECF599C-55DD-46D4-8F09-7D84843C215C}" sibTransId="{71564F0D-8FED-4600-8DB4-69A9B26B16CA}"/>
    <dgm:cxn modelId="{169E7BBD-2547-46DE-96B4-8DD86CE492BE}" type="presOf" srcId="{CA2928B7-8663-44C9-8727-8BD2056462F2}" destId="{8E4F355A-CA3C-41D5-A59C-0BF74B2E7E53}" srcOrd="0" destOrd="0" presId="urn:microsoft.com/office/officeart/2008/layout/VerticalCurvedList"/>
    <dgm:cxn modelId="{2C532976-9DFC-4309-960A-4FD79E50DEB3}" type="presOf" srcId="{71564F0D-8FED-4600-8DB4-69A9B26B16CA}" destId="{858D786D-0FE3-4434-A829-4079BE231BFB}" srcOrd="0" destOrd="0" presId="urn:microsoft.com/office/officeart/2008/layout/VerticalCurvedList"/>
    <dgm:cxn modelId="{7F385F35-0D5D-4E86-BF98-831DCB24AEB8}" type="presOf" srcId="{6B03379D-B267-41A9-B855-8DB77A2FD6B4}" destId="{8906692B-AE8E-4226-BCD0-F24D3FE2D4F0}" srcOrd="0" destOrd="0" presId="urn:microsoft.com/office/officeart/2008/layout/VerticalCurvedList"/>
    <dgm:cxn modelId="{2A2D2626-F1F0-42C5-8959-AD46C6B92A07}" type="presOf" srcId="{740CFA2D-CFD7-4E45-99ED-3E142CE73643}" destId="{9405EEA6-6A90-4313-9E9A-4AA5EF33FA18}" srcOrd="0" destOrd="0" presId="urn:microsoft.com/office/officeart/2008/layout/VerticalCurvedList"/>
    <dgm:cxn modelId="{5C8EA008-07FE-418A-8E6C-5449DC7D0AAA}" srcId="{CA2928B7-8663-44C9-8727-8BD2056462F2}" destId="{740CFA2D-CFD7-4E45-99ED-3E142CE73643}" srcOrd="1" destOrd="0" parTransId="{5F265D8C-A689-418A-913B-FADCCCE71083}" sibTransId="{B62F8D3A-3016-46F0-82CE-26A479083F7B}"/>
    <dgm:cxn modelId="{07F93934-216B-4C43-8BF2-61021A5FA42D}" type="presParOf" srcId="{8E4F355A-CA3C-41D5-A59C-0BF74B2E7E53}" destId="{2A436ABD-1BE0-42F6-B6F4-6C71E2BED05B}" srcOrd="0" destOrd="0" presId="urn:microsoft.com/office/officeart/2008/layout/VerticalCurvedList"/>
    <dgm:cxn modelId="{E9A0E74F-EDF2-4511-80C9-AE9E10E277FE}" type="presParOf" srcId="{2A436ABD-1BE0-42F6-B6F4-6C71E2BED05B}" destId="{BBF402F4-C2B1-43DA-A2DF-7A3839A19574}" srcOrd="0" destOrd="0" presId="urn:microsoft.com/office/officeart/2008/layout/VerticalCurvedList"/>
    <dgm:cxn modelId="{FECCF288-7F71-4ACE-BFD9-5E76295046AD}" type="presParOf" srcId="{BBF402F4-C2B1-43DA-A2DF-7A3839A19574}" destId="{D317E136-A0F1-4963-BBBE-403928D8D605}" srcOrd="0" destOrd="0" presId="urn:microsoft.com/office/officeart/2008/layout/VerticalCurvedList"/>
    <dgm:cxn modelId="{EAF7DE8A-4C40-477C-BAD0-91C0961FB56A}" type="presParOf" srcId="{BBF402F4-C2B1-43DA-A2DF-7A3839A19574}" destId="{858D786D-0FE3-4434-A829-4079BE231BFB}" srcOrd="1" destOrd="0" presId="urn:microsoft.com/office/officeart/2008/layout/VerticalCurvedList"/>
    <dgm:cxn modelId="{555846B2-E4D1-463E-B08C-94C20E706C41}" type="presParOf" srcId="{BBF402F4-C2B1-43DA-A2DF-7A3839A19574}" destId="{8B76EF1F-8E6E-456C-AD28-A956CEF433CF}" srcOrd="2" destOrd="0" presId="urn:microsoft.com/office/officeart/2008/layout/VerticalCurvedList"/>
    <dgm:cxn modelId="{613C5667-526F-4EE6-97F8-7E9D5AA89B1B}" type="presParOf" srcId="{BBF402F4-C2B1-43DA-A2DF-7A3839A19574}" destId="{A1EC5BF5-09F0-4A27-95C4-99BD0F836DAC}" srcOrd="3" destOrd="0" presId="urn:microsoft.com/office/officeart/2008/layout/VerticalCurvedList"/>
    <dgm:cxn modelId="{43F80A99-78C2-4B44-B281-F7C861FE9FB5}" type="presParOf" srcId="{2A436ABD-1BE0-42F6-B6F4-6C71E2BED05B}" destId="{8906692B-AE8E-4226-BCD0-F24D3FE2D4F0}" srcOrd="1" destOrd="0" presId="urn:microsoft.com/office/officeart/2008/layout/VerticalCurvedList"/>
    <dgm:cxn modelId="{4701310A-D465-4B99-A1F2-9BB8C7598CBD}" type="presParOf" srcId="{2A436ABD-1BE0-42F6-B6F4-6C71E2BED05B}" destId="{364D5569-9A25-4F03-9193-E276ABBC6741}" srcOrd="2" destOrd="0" presId="urn:microsoft.com/office/officeart/2008/layout/VerticalCurvedList"/>
    <dgm:cxn modelId="{75BF012A-C927-4A65-8FF9-2862D9C85691}" type="presParOf" srcId="{364D5569-9A25-4F03-9193-E276ABBC6741}" destId="{0A0E10F5-6F3A-4B85-BD3A-92C90268AAD8}" srcOrd="0" destOrd="0" presId="urn:microsoft.com/office/officeart/2008/layout/VerticalCurvedList"/>
    <dgm:cxn modelId="{45F3E02A-9F48-4096-86AF-3E753DB56EB3}" type="presParOf" srcId="{2A436ABD-1BE0-42F6-B6F4-6C71E2BED05B}" destId="{9405EEA6-6A90-4313-9E9A-4AA5EF33FA18}" srcOrd="3" destOrd="0" presId="urn:microsoft.com/office/officeart/2008/layout/VerticalCurvedList"/>
    <dgm:cxn modelId="{2FF783EE-BA75-4EB5-8A98-B0CBD2178565}" type="presParOf" srcId="{2A436ABD-1BE0-42F6-B6F4-6C71E2BED05B}" destId="{73056FFF-7D1A-4D3D-9F2B-07B20E219B09}" srcOrd="4" destOrd="0" presId="urn:microsoft.com/office/officeart/2008/layout/VerticalCurvedList"/>
    <dgm:cxn modelId="{D815C980-93D1-467B-99CB-1E82AF4B9D46}" type="presParOf" srcId="{73056FFF-7D1A-4D3D-9F2B-07B20E219B09}" destId="{A16271BF-4668-4CB3-926C-57E6548F311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E1787D-252A-4F02-B44C-C9C78AEE7D5D}"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s-PE"/>
        </a:p>
      </dgm:t>
    </dgm:pt>
    <dgm:pt modelId="{C19D1D39-01A6-4401-BBA7-A62E11BEDFFB}">
      <dgm:prSet phldrT="[Texto]" custT="1"/>
      <dgm:spPr/>
      <dgm:t>
        <a:bodyPr/>
        <a:lstStyle/>
        <a:p>
          <a:r>
            <a:rPr lang="es-MX" sz="1800" b="1" dirty="0"/>
            <a:t>BARRERA FÍSICA EN EL TRABAJO</a:t>
          </a:r>
          <a:endParaRPr lang="es-PE" sz="1800" b="1" dirty="0"/>
        </a:p>
      </dgm:t>
    </dgm:pt>
    <dgm:pt modelId="{156E53DF-FE64-4C1F-8451-306712EA957B}" type="parTrans" cxnId="{FBB3131D-04F9-43DD-91AB-64BCF82F529C}">
      <dgm:prSet/>
      <dgm:spPr/>
      <dgm:t>
        <a:bodyPr/>
        <a:lstStyle/>
        <a:p>
          <a:endParaRPr lang="es-PE"/>
        </a:p>
      </dgm:t>
    </dgm:pt>
    <dgm:pt modelId="{C34512E9-C50E-41EB-AE2D-8366E63710AE}" type="sibTrans" cxnId="{FBB3131D-04F9-43DD-91AB-64BCF82F529C}">
      <dgm:prSet/>
      <dgm:spPr/>
      <dgm:t>
        <a:bodyPr/>
        <a:lstStyle/>
        <a:p>
          <a:endParaRPr lang="es-PE"/>
        </a:p>
      </dgm:t>
    </dgm:pt>
    <dgm:pt modelId="{1BB39182-DCF4-41E4-B0E4-210DE2C78E86}">
      <dgm:prSet phldrT="[Texto]" custT="1"/>
      <dgm:spPr/>
      <dgm:t>
        <a:bodyPr/>
        <a:lstStyle/>
        <a:p>
          <a:r>
            <a:rPr lang="es-MX" sz="1800" dirty="0"/>
            <a:t>Elementos que disminuyen el riesgo de contacto directo entre 2 o más personas</a:t>
          </a:r>
          <a:r>
            <a:rPr lang="es-MX" sz="1600" dirty="0"/>
            <a:t>.</a:t>
          </a:r>
          <a:endParaRPr lang="es-PE" sz="1600" dirty="0"/>
        </a:p>
      </dgm:t>
    </dgm:pt>
    <dgm:pt modelId="{9F0750B5-F5A4-42C7-8BC2-082F48BE7649}" type="parTrans" cxnId="{9044D1B3-4383-4715-AC64-D8222908A794}">
      <dgm:prSet/>
      <dgm:spPr/>
      <dgm:t>
        <a:bodyPr/>
        <a:lstStyle/>
        <a:p>
          <a:endParaRPr lang="es-PE"/>
        </a:p>
      </dgm:t>
    </dgm:pt>
    <dgm:pt modelId="{0A4462FC-F7A8-496B-9F3E-DFD86C12E954}" type="sibTrans" cxnId="{9044D1B3-4383-4715-AC64-D8222908A794}">
      <dgm:prSet/>
      <dgm:spPr/>
      <dgm:t>
        <a:bodyPr/>
        <a:lstStyle/>
        <a:p>
          <a:endParaRPr lang="es-PE"/>
        </a:p>
      </dgm:t>
    </dgm:pt>
    <dgm:pt modelId="{EECB5FA7-FC57-4064-92E9-3A153FAD7C29}">
      <dgm:prSet phldrT="[Texto]" custT="1"/>
      <dgm:spPr/>
      <dgm:t>
        <a:bodyPr/>
        <a:lstStyle/>
        <a:p>
          <a:r>
            <a:rPr lang="es-MX" sz="1800" b="1" dirty="0" smtClean="0"/>
            <a:t>CASO SOSPECHOSO</a:t>
          </a:r>
          <a:endParaRPr lang="es-PE" sz="1800" dirty="0"/>
        </a:p>
      </dgm:t>
    </dgm:pt>
    <dgm:pt modelId="{2653A8CC-F8AE-4910-B7ED-C1250FF6FDD3}" type="parTrans" cxnId="{13070895-A1FC-43EE-B1D7-3C6EE64D4673}">
      <dgm:prSet/>
      <dgm:spPr/>
      <dgm:t>
        <a:bodyPr/>
        <a:lstStyle/>
        <a:p>
          <a:endParaRPr lang="es-PE"/>
        </a:p>
      </dgm:t>
    </dgm:pt>
    <dgm:pt modelId="{C6CAA862-81B3-4397-BFD9-645E23BEA83D}" type="sibTrans" cxnId="{13070895-A1FC-43EE-B1D7-3C6EE64D4673}">
      <dgm:prSet/>
      <dgm:spPr/>
      <dgm:t>
        <a:bodyPr/>
        <a:lstStyle/>
        <a:p>
          <a:endParaRPr lang="es-PE"/>
        </a:p>
      </dgm:t>
    </dgm:pt>
    <dgm:pt modelId="{9ED977BA-C90D-4769-8EC9-7F7B596763BA}">
      <dgm:prSet phldrT="[Texto]" custT="1"/>
      <dgm:spPr/>
      <dgm:t>
        <a:bodyPr/>
        <a:lstStyle/>
        <a:p>
          <a:r>
            <a:rPr lang="es-MX" sz="1800" dirty="0" smtClean="0"/>
            <a:t>Persona que cumpla con cualquiera de los siguientes criterios clínicos:</a:t>
          </a:r>
          <a:endParaRPr lang="es-PE" sz="1800" dirty="0"/>
        </a:p>
      </dgm:t>
    </dgm:pt>
    <dgm:pt modelId="{5B7A740E-0D63-401C-A51C-4E84624ADF60}" type="parTrans" cxnId="{B3F62C8A-431F-4C7D-B7DF-2650D4E81200}">
      <dgm:prSet/>
      <dgm:spPr/>
      <dgm:t>
        <a:bodyPr/>
        <a:lstStyle/>
        <a:p>
          <a:endParaRPr lang="es-PE"/>
        </a:p>
      </dgm:t>
    </dgm:pt>
    <dgm:pt modelId="{0B7822BF-135C-4EB3-92BC-6D31753D9726}" type="sibTrans" cxnId="{B3F62C8A-431F-4C7D-B7DF-2650D4E81200}">
      <dgm:prSet/>
      <dgm:spPr/>
      <dgm:t>
        <a:bodyPr/>
        <a:lstStyle/>
        <a:p>
          <a:endParaRPr lang="es-PE"/>
        </a:p>
      </dgm:t>
    </dgm:pt>
    <dgm:pt modelId="{0A8E2D10-16BE-46AA-BF2F-778ED838B482}">
      <dgm:prSet phldrT="[Texto]" custT="1"/>
      <dgm:spPr/>
      <dgm:t>
        <a:bodyPr/>
        <a:lstStyle/>
        <a:p>
          <a:r>
            <a:rPr lang="es-MX" sz="1800" dirty="0" smtClean="0"/>
            <a:t>b) Paciente con infección respiratoria aguda grave (IRAG; infección respiratoria aguda con fiebre o temperatura actual mayor o igual 38°C; y tos; con inicio dentro de los últimos 10 días, y que requiere hospitalización). </a:t>
          </a:r>
          <a:endParaRPr lang="es-PE" sz="1800" dirty="0"/>
        </a:p>
      </dgm:t>
    </dgm:pt>
    <dgm:pt modelId="{A733F152-FA73-45A7-BF5E-4EE3DBF08EEF}" type="parTrans" cxnId="{2B55BDBC-7ECE-449B-8584-D622B4E1B2A7}">
      <dgm:prSet/>
      <dgm:spPr/>
      <dgm:t>
        <a:bodyPr/>
        <a:lstStyle/>
        <a:p>
          <a:endParaRPr lang="es-PE"/>
        </a:p>
      </dgm:t>
    </dgm:pt>
    <dgm:pt modelId="{38D20400-BCAD-448C-A4E8-21260CDFEB51}" type="sibTrans" cxnId="{2B55BDBC-7ECE-449B-8584-D622B4E1B2A7}">
      <dgm:prSet/>
      <dgm:spPr/>
      <dgm:t>
        <a:bodyPr/>
        <a:lstStyle/>
        <a:p>
          <a:endParaRPr lang="es-PE"/>
        </a:p>
      </dgm:t>
    </dgm:pt>
    <dgm:pt modelId="{2C84CB10-52E1-47E5-BC89-66502F6E8C42}">
      <dgm:prSet phldrT="[Texto]" custT="1"/>
      <dgm:spPr/>
      <dgm:t>
        <a:bodyPr/>
        <a:lstStyle/>
        <a:p>
          <a:r>
            <a:rPr lang="es-MX" sz="1800" dirty="0" smtClean="0"/>
            <a:t>a) Paciente con síntomas de infección respiratoria aguda, que presente tos y/o dolor de garganta, y además uno o más de los siguientes signos/síntomas:: Malestar general, fiebre, cefalea, congestión nasal, diarrea, dificultad para respirar (señal de alarma), pérdida del gusto, pérdida del olfato.</a:t>
          </a:r>
          <a:endParaRPr lang="es-PE" sz="1800" dirty="0"/>
        </a:p>
      </dgm:t>
    </dgm:pt>
    <dgm:pt modelId="{30464E7A-52B2-4215-A76D-5A3F07415C0A}" type="parTrans" cxnId="{273C83A8-86BF-4AE9-A10B-D59FAE3BBDE7}">
      <dgm:prSet/>
      <dgm:spPr/>
      <dgm:t>
        <a:bodyPr/>
        <a:lstStyle/>
        <a:p>
          <a:endParaRPr lang="es-PE"/>
        </a:p>
      </dgm:t>
    </dgm:pt>
    <dgm:pt modelId="{B332E5F5-CBDA-4C65-BF12-D18ADFC3F8DF}" type="sibTrans" cxnId="{273C83A8-86BF-4AE9-A10B-D59FAE3BBDE7}">
      <dgm:prSet/>
      <dgm:spPr/>
      <dgm:t>
        <a:bodyPr/>
        <a:lstStyle/>
        <a:p>
          <a:endParaRPr lang="es-PE"/>
        </a:p>
      </dgm:t>
    </dgm:pt>
    <dgm:pt modelId="{2F951532-BAA5-46D6-9BF0-A0FA8C495CC9}" type="pres">
      <dgm:prSet presAssocID="{FEE1787D-252A-4F02-B44C-C9C78AEE7D5D}" presName="linear" presStyleCnt="0">
        <dgm:presLayoutVars>
          <dgm:dir/>
          <dgm:animLvl val="lvl"/>
          <dgm:resizeHandles val="exact"/>
        </dgm:presLayoutVars>
      </dgm:prSet>
      <dgm:spPr/>
      <dgm:t>
        <a:bodyPr/>
        <a:lstStyle/>
        <a:p>
          <a:endParaRPr lang="es-PE"/>
        </a:p>
      </dgm:t>
    </dgm:pt>
    <dgm:pt modelId="{05DDAE8D-9AB7-48BE-8025-2E4C714C8D8D}" type="pres">
      <dgm:prSet presAssocID="{C19D1D39-01A6-4401-BBA7-A62E11BEDFFB}" presName="parentLin" presStyleCnt="0"/>
      <dgm:spPr/>
    </dgm:pt>
    <dgm:pt modelId="{19E673DA-00A4-4DAB-BAE3-CA7952030DE7}" type="pres">
      <dgm:prSet presAssocID="{C19D1D39-01A6-4401-BBA7-A62E11BEDFFB}" presName="parentLeftMargin" presStyleLbl="node1" presStyleIdx="0" presStyleCnt="2"/>
      <dgm:spPr/>
      <dgm:t>
        <a:bodyPr/>
        <a:lstStyle/>
        <a:p>
          <a:endParaRPr lang="es-PE"/>
        </a:p>
      </dgm:t>
    </dgm:pt>
    <dgm:pt modelId="{0E5215DB-FA5E-4217-B2B4-BF0696F48A53}" type="pres">
      <dgm:prSet presAssocID="{C19D1D39-01A6-4401-BBA7-A62E11BEDFFB}" presName="parentText" presStyleLbl="node1" presStyleIdx="0" presStyleCnt="2">
        <dgm:presLayoutVars>
          <dgm:chMax val="0"/>
          <dgm:bulletEnabled val="1"/>
        </dgm:presLayoutVars>
      </dgm:prSet>
      <dgm:spPr/>
      <dgm:t>
        <a:bodyPr/>
        <a:lstStyle/>
        <a:p>
          <a:endParaRPr lang="es-PE"/>
        </a:p>
      </dgm:t>
    </dgm:pt>
    <dgm:pt modelId="{879DD027-4579-4601-B1A6-D6AC22DBFC86}" type="pres">
      <dgm:prSet presAssocID="{C19D1D39-01A6-4401-BBA7-A62E11BEDFFB}" presName="negativeSpace" presStyleCnt="0"/>
      <dgm:spPr/>
    </dgm:pt>
    <dgm:pt modelId="{38ACABF1-9962-4F38-B53B-0E231C6C09B8}" type="pres">
      <dgm:prSet presAssocID="{C19D1D39-01A6-4401-BBA7-A62E11BEDFFB}" presName="childText" presStyleLbl="conFgAcc1" presStyleIdx="0" presStyleCnt="2">
        <dgm:presLayoutVars>
          <dgm:bulletEnabled val="1"/>
        </dgm:presLayoutVars>
      </dgm:prSet>
      <dgm:spPr/>
      <dgm:t>
        <a:bodyPr/>
        <a:lstStyle/>
        <a:p>
          <a:endParaRPr lang="es-PE"/>
        </a:p>
      </dgm:t>
    </dgm:pt>
    <dgm:pt modelId="{FDB09715-ACED-4587-987F-559A1CB4F767}" type="pres">
      <dgm:prSet presAssocID="{C34512E9-C50E-41EB-AE2D-8366E63710AE}" presName="spaceBetweenRectangles" presStyleCnt="0"/>
      <dgm:spPr/>
    </dgm:pt>
    <dgm:pt modelId="{621D4E61-1058-40E7-82AF-DC82187B20DE}" type="pres">
      <dgm:prSet presAssocID="{EECB5FA7-FC57-4064-92E9-3A153FAD7C29}" presName="parentLin" presStyleCnt="0"/>
      <dgm:spPr/>
    </dgm:pt>
    <dgm:pt modelId="{7E347A94-768E-436F-8466-E2DCB091985B}" type="pres">
      <dgm:prSet presAssocID="{EECB5FA7-FC57-4064-92E9-3A153FAD7C29}" presName="parentLeftMargin" presStyleLbl="node1" presStyleIdx="0" presStyleCnt="2"/>
      <dgm:spPr/>
      <dgm:t>
        <a:bodyPr/>
        <a:lstStyle/>
        <a:p>
          <a:endParaRPr lang="es-PE"/>
        </a:p>
      </dgm:t>
    </dgm:pt>
    <dgm:pt modelId="{9E7961D4-D25B-4B86-A68E-BAFBB8F83112}" type="pres">
      <dgm:prSet presAssocID="{EECB5FA7-FC57-4064-92E9-3A153FAD7C29}" presName="parentText" presStyleLbl="node1" presStyleIdx="1" presStyleCnt="2">
        <dgm:presLayoutVars>
          <dgm:chMax val="0"/>
          <dgm:bulletEnabled val="1"/>
        </dgm:presLayoutVars>
      </dgm:prSet>
      <dgm:spPr/>
      <dgm:t>
        <a:bodyPr/>
        <a:lstStyle/>
        <a:p>
          <a:endParaRPr lang="es-PE"/>
        </a:p>
      </dgm:t>
    </dgm:pt>
    <dgm:pt modelId="{736041EC-8E71-4EE1-BF60-A504EF9941A4}" type="pres">
      <dgm:prSet presAssocID="{EECB5FA7-FC57-4064-92E9-3A153FAD7C29}" presName="negativeSpace" presStyleCnt="0"/>
      <dgm:spPr/>
    </dgm:pt>
    <dgm:pt modelId="{77D4E9DA-D5EE-47D5-9143-0C29720F76D8}" type="pres">
      <dgm:prSet presAssocID="{EECB5FA7-FC57-4064-92E9-3A153FAD7C29}" presName="childText" presStyleLbl="conFgAcc1" presStyleIdx="1" presStyleCnt="2">
        <dgm:presLayoutVars>
          <dgm:bulletEnabled val="1"/>
        </dgm:presLayoutVars>
      </dgm:prSet>
      <dgm:spPr/>
      <dgm:t>
        <a:bodyPr/>
        <a:lstStyle/>
        <a:p>
          <a:endParaRPr lang="es-PE"/>
        </a:p>
      </dgm:t>
    </dgm:pt>
  </dgm:ptLst>
  <dgm:cxnLst>
    <dgm:cxn modelId="{13070895-A1FC-43EE-B1D7-3C6EE64D4673}" srcId="{FEE1787D-252A-4F02-B44C-C9C78AEE7D5D}" destId="{EECB5FA7-FC57-4064-92E9-3A153FAD7C29}" srcOrd="1" destOrd="0" parTransId="{2653A8CC-F8AE-4910-B7ED-C1250FF6FDD3}" sibTransId="{C6CAA862-81B3-4397-BFD9-645E23BEA83D}"/>
    <dgm:cxn modelId="{C6208968-63D6-4659-9C1F-68393A998219}" type="presOf" srcId="{C19D1D39-01A6-4401-BBA7-A62E11BEDFFB}" destId="{19E673DA-00A4-4DAB-BAE3-CA7952030DE7}" srcOrd="0" destOrd="0" presId="urn:microsoft.com/office/officeart/2005/8/layout/list1"/>
    <dgm:cxn modelId="{9044D1B3-4383-4715-AC64-D8222908A794}" srcId="{C19D1D39-01A6-4401-BBA7-A62E11BEDFFB}" destId="{1BB39182-DCF4-41E4-B0E4-210DE2C78E86}" srcOrd="0" destOrd="0" parTransId="{9F0750B5-F5A4-42C7-8BC2-082F48BE7649}" sibTransId="{0A4462FC-F7A8-496B-9F3E-DFD86C12E954}"/>
    <dgm:cxn modelId="{3568613D-AAC9-4578-B4C7-D5F12FAAEC4F}" type="presOf" srcId="{EECB5FA7-FC57-4064-92E9-3A153FAD7C29}" destId="{7E347A94-768E-436F-8466-E2DCB091985B}" srcOrd="0" destOrd="0" presId="urn:microsoft.com/office/officeart/2005/8/layout/list1"/>
    <dgm:cxn modelId="{2C5113FB-BC3B-459E-8FD5-B60BA7132DD1}" type="presOf" srcId="{FEE1787D-252A-4F02-B44C-C9C78AEE7D5D}" destId="{2F951532-BAA5-46D6-9BF0-A0FA8C495CC9}" srcOrd="0" destOrd="0" presId="urn:microsoft.com/office/officeart/2005/8/layout/list1"/>
    <dgm:cxn modelId="{E84A55EE-07D5-4B33-88A5-526D9AE2E5D4}" type="presOf" srcId="{EECB5FA7-FC57-4064-92E9-3A153FAD7C29}" destId="{9E7961D4-D25B-4B86-A68E-BAFBB8F83112}" srcOrd="1" destOrd="0" presId="urn:microsoft.com/office/officeart/2005/8/layout/list1"/>
    <dgm:cxn modelId="{273C83A8-86BF-4AE9-A10B-D59FAE3BBDE7}" srcId="{EECB5FA7-FC57-4064-92E9-3A153FAD7C29}" destId="{2C84CB10-52E1-47E5-BC89-66502F6E8C42}" srcOrd="1" destOrd="0" parTransId="{30464E7A-52B2-4215-A76D-5A3F07415C0A}" sibTransId="{B332E5F5-CBDA-4C65-BF12-D18ADFC3F8DF}"/>
    <dgm:cxn modelId="{FD352B81-ACE4-4FED-9AA5-8AF53A5572C0}" type="presOf" srcId="{9ED977BA-C90D-4769-8EC9-7F7B596763BA}" destId="{77D4E9DA-D5EE-47D5-9143-0C29720F76D8}" srcOrd="0" destOrd="0" presId="urn:microsoft.com/office/officeart/2005/8/layout/list1"/>
    <dgm:cxn modelId="{D8E31A3B-2004-4783-818A-1FDB054B608D}" type="presOf" srcId="{2C84CB10-52E1-47E5-BC89-66502F6E8C42}" destId="{77D4E9DA-D5EE-47D5-9143-0C29720F76D8}" srcOrd="0" destOrd="1" presId="urn:microsoft.com/office/officeart/2005/8/layout/list1"/>
    <dgm:cxn modelId="{2B55BDBC-7ECE-449B-8584-D622B4E1B2A7}" srcId="{EECB5FA7-FC57-4064-92E9-3A153FAD7C29}" destId="{0A8E2D10-16BE-46AA-BF2F-778ED838B482}" srcOrd="2" destOrd="0" parTransId="{A733F152-FA73-45A7-BF5E-4EE3DBF08EEF}" sibTransId="{38D20400-BCAD-448C-A4E8-21260CDFEB51}"/>
    <dgm:cxn modelId="{FBB3131D-04F9-43DD-91AB-64BCF82F529C}" srcId="{FEE1787D-252A-4F02-B44C-C9C78AEE7D5D}" destId="{C19D1D39-01A6-4401-BBA7-A62E11BEDFFB}" srcOrd="0" destOrd="0" parTransId="{156E53DF-FE64-4C1F-8451-306712EA957B}" sibTransId="{C34512E9-C50E-41EB-AE2D-8366E63710AE}"/>
    <dgm:cxn modelId="{8E5B1B27-F592-426E-825F-C41EFB32BAB1}" type="presOf" srcId="{C19D1D39-01A6-4401-BBA7-A62E11BEDFFB}" destId="{0E5215DB-FA5E-4217-B2B4-BF0696F48A53}" srcOrd="1" destOrd="0" presId="urn:microsoft.com/office/officeart/2005/8/layout/list1"/>
    <dgm:cxn modelId="{50423029-B27A-45C1-A4B0-CA59A5C91232}" type="presOf" srcId="{0A8E2D10-16BE-46AA-BF2F-778ED838B482}" destId="{77D4E9DA-D5EE-47D5-9143-0C29720F76D8}" srcOrd="0" destOrd="2" presId="urn:microsoft.com/office/officeart/2005/8/layout/list1"/>
    <dgm:cxn modelId="{3D3CE339-1D18-4606-BB64-27DAD3B5E723}" type="presOf" srcId="{1BB39182-DCF4-41E4-B0E4-210DE2C78E86}" destId="{38ACABF1-9962-4F38-B53B-0E231C6C09B8}" srcOrd="0" destOrd="0" presId="urn:microsoft.com/office/officeart/2005/8/layout/list1"/>
    <dgm:cxn modelId="{B3F62C8A-431F-4C7D-B7DF-2650D4E81200}" srcId="{EECB5FA7-FC57-4064-92E9-3A153FAD7C29}" destId="{9ED977BA-C90D-4769-8EC9-7F7B596763BA}" srcOrd="0" destOrd="0" parTransId="{5B7A740E-0D63-401C-A51C-4E84624ADF60}" sibTransId="{0B7822BF-135C-4EB3-92BC-6D31753D9726}"/>
    <dgm:cxn modelId="{920A4CE1-AEED-4879-B6D6-918716F68A94}" type="presParOf" srcId="{2F951532-BAA5-46D6-9BF0-A0FA8C495CC9}" destId="{05DDAE8D-9AB7-48BE-8025-2E4C714C8D8D}" srcOrd="0" destOrd="0" presId="urn:microsoft.com/office/officeart/2005/8/layout/list1"/>
    <dgm:cxn modelId="{38E805C2-7E58-4FB1-958D-4BEC05404313}" type="presParOf" srcId="{05DDAE8D-9AB7-48BE-8025-2E4C714C8D8D}" destId="{19E673DA-00A4-4DAB-BAE3-CA7952030DE7}" srcOrd="0" destOrd="0" presId="urn:microsoft.com/office/officeart/2005/8/layout/list1"/>
    <dgm:cxn modelId="{2E673D2D-6E8B-48E3-A407-AEA06568819D}" type="presParOf" srcId="{05DDAE8D-9AB7-48BE-8025-2E4C714C8D8D}" destId="{0E5215DB-FA5E-4217-B2B4-BF0696F48A53}" srcOrd="1" destOrd="0" presId="urn:microsoft.com/office/officeart/2005/8/layout/list1"/>
    <dgm:cxn modelId="{04F02A71-DF48-4BCB-8BBB-6E6F3956C261}" type="presParOf" srcId="{2F951532-BAA5-46D6-9BF0-A0FA8C495CC9}" destId="{879DD027-4579-4601-B1A6-D6AC22DBFC86}" srcOrd="1" destOrd="0" presId="urn:microsoft.com/office/officeart/2005/8/layout/list1"/>
    <dgm:cxn modelId="{BD7EF2A4-E469-4C7F-A222-D79715E5989D}" type="presParOf" srcId="{2F951532-BAA5-46D6-9BF0-A0FA8C495CC9}" destId="{38ACABF1-9962-4F38-B53B-0E231C6C09B8}" srcOrd="2" destOrd="0" presId="urn:microsoft.com/office/officeart/2005/8/layout/list1"/>
    <dgm:cxn modelId="{60AA200B-4B5A-4434-AFDC-24D0F4697B55}" type="presParOf" srcId="{2F951532-BAA5-46D6-9BF0-A0FA8C495CC9}" destId="{FDB09715-ACED-4587-987F-559A1CB4F767}" srcOrd="3" destOrd="0" presId="urn:microsoft.com/office/officeart/2005/8/layout/list1"/>
    <dgm:cxn modelId="{E2349A82-EBD9-4A50-8DC3-AD75B20B3F9E}" type="presParOf" srcId="{2F951532-BAA5-46D6-9BF0-A0FA8C495CC9}" destId="{621D4E61-1058-40E7-82AF-DC82187B20DE}" srcOrd="4" destOrd="0" presId="urn:microsoft.com/office/officeart/2005/8/layout/list1"/>
    <dgm:cxn modelId="{5CFA79FD-064D-4DE4-83FF-3EC69CE1CBCC}" type="presParOf" srcId="{621D4E61-1058-40E7-82AF-DC82187B20DE}" destId="{7E347A94-768E-436F-8466-E2DCB091985B}" srcOrd="0" destOrd="0" presId="urn:microsoft.com/office/officeart/2005/8/layout/list1"/>
    <dgm:cxn modelId="{DA2E95FD-A095-4981-A193-4F34855EE464}" type="presParOf" srcId="{621D4E61-1058-40E7-82AF-DC82187B20DE}" destId="{9E7961D4-D25B-4B86-A68E-BAFBB8F83112}" srcOrd="1" destOrd="0" presId="urn:microsoft.com/office/officeart/2005/8/layout/list1"/>
    <dgm:cxn modelId="{802B1BE6-3AEA-4F10-8DF5-C11DD94CC5B4}" type="presParOf" srcId="{2F951532-BAA5-46D6-9BF0-A0FA8C495CC9}" destId="{736041EC-8E71-4EE1-BF60-A504EF9941A4}" srcOrd="5" destOrd="0" presId="urn:microsoft.com/office/officeart/2005/8/layout/list1"/>
    <dgm:cxn modelId="{5AA122BB-D8C3-4134-A976-F29C850193C4}" type="presParOf" srcId="{2F951532-BAA5-46D6-9BF0-A0FA8C495CC9}" destId="{77D4E9DA-D5EE-47D5-9143-0C29720F76D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E1787D-252A-4F02-B44C-C9C78AEE7D5D}"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s-PE"/>
        </a:p>
      </dgm:t>
    </dgm:pt>
    <dgm:pt modelId="{0CA0C65B-401C-4502-893F-63B225746299}">
      <dgm:prSet phldrT="[Texto]" custT="1"/>
      <dgm:spPr/>
      <dgm:t>
        <a:bodyPr/>
        <a:lstStyle/>
        <a:p>
          <a:r>
            <a:rPr lang="es-MX" sz="1800" b="1" dirty="0" smtClean="0"/>
            <a:t>CASO PROBABLE</a:t>
          </a:r>
          <a:endParaRPr lang="es-PE" sz="1800" b="1" dirty="0"/>
        </a:p>
      </dgm:t>
    </dgm:pt>
    <dgm:pt modelId="{6BD29D3F-0855-416C-B317-0270B17B2001}" type="parTrans" cxnId="{3AE06036-F9AB-4FD6-A373-6F08AE8C18EB}">
      <dgm:prSet/>
      <dgm:spPr/>
      <dgm:t>
        <a:bodyPr/>
        <a:lstStyle/>
        <a:p>
          <a:endParaRPr lang="es-PE"/>
        </a:p>
      </dgm:t>
    </dgm:pt>
    <dgm:pt modelId="{6DB7F445-9C88-4535-A12D-3E05AC2312F3}" type="sibTrans" cxnId="{3AE06036-F9AB-4FD6-A373-6F08AE8C18EB}">
      <dgm:prSet/>
      <dgm:spPr/>
      <dgm:t>
        <a:bodyPr/>
        <a:lstStyle/>
        <a:p>
          <a:endParaRPr lang="es-PE"/>
        </a:p>
      </dgm:t>
    </dgm:pt>
    <dgm:pt modelId="{229E47A5-E1B8-4E2B-B732-A871BC9A6A01}">
      <dgm:prSet phldrT="[Texto]" custT="1"/>
      <dgm:spPr/>
      <dgm:t>
        <a:bodyPr/>
        <a:lstStyle/>
        <a:p>
          <a:r>
            <a:rPr lang="es-MX" sz="1800" dirty="0" smtClean="0"/>
            <a:t>Aplicable a quienes cumplan cualquiera de los siguientes criterios:</a:t>
          </a:r>
          <a:endParaRPr lang="es-PE" sz="1800" dirty="0"/>
        </a:p>
      </dgm:t>
    </dgm:pt>
    <dgm:pt modelId="{D813F8C6-B4E1-473D-94C6-BDF502FA870D}" type="parTrans" cxnId="{94DB5B9B-E84A-4EF6-AFBD-407A77EA220D}">
      <dgm:prSet/>
      <dgm:spPr/>
      <dgm:t>
        <a:bodyPr/>
        <a:lstStyle/>
        <a:p>
          <a:endParaRPr lang="es-PE"/>
        </a:p>
      </dgm:t>
    </dgm:pt>
    <dgm:pt modelId="{F7ABDA1C-E16B-4B1D-B3DD-A52FBAC45F3F}" type="sibTrans" cxnId="{94DB5B9B-E84A-4EF6-AFBD-407A77EA220D}">
      <dgm:prSet/>
      <dgm:spPr/>
      <dgm:t>
        <a:bodyPr/>
        <a:lstStyle/>
        <a:p>
          <a:endParaRPr lang="es-PE"/>
        </a:p>
      </dgm:t>
    </dgm:pt>
    <dgm:pt modelId="{A3FAF353-4808-4E1C-AE57-1B76EA4469E6}">
      <dgm:prSet phldrT="[Texto]" custT="1"/>
      <dgm:spPr/>
      <dgm:t>
        <a:bodyPr/>
        <a:lstStyle/>
        <a:p>
          <a:r>
            <a:rPr lang="es-MX" sz="1800" dirty="0" smtClean="0"/>
            <a:t>a) Caso sospechoso con antecedente epidemiológico de contacto directo con un caso probable o confirmado, o epidemiológicamente relacionado a un conglomerado de casos los cuales han tenido al menos un caso confirmado dentro de ese conglomerado 14 días previos al inicio de los síntomas.</a:t>
          </a:r>
          <a:endParaRPr lang="es-PE" sz="1800" dirty="0"/>
        </a:p>
      </dgm:t>
    </dgm:pt>
    <dgm:pt modelId="{01DBB61C-EDA9-4DE2-BD48-ED558D11D279}" type="parTrans" cxnId="{C95C6381-7307-4820-B28E-17111CC11FDA}">
      <dgm:prSet/>
      <dgm:spPr/>
      <dgm:t>
        <a:bodyPr/>
        <a:lstStyle/>
        <a:p>
          <a:endParaRPr lang="es-PE"/>
        </a:p>
      </dgm:t>
    </dgm:pt>
    <dgm:pt modelId="{6BC928A9-CA60-4D48-991C-1F1DB0CEA617}" type="sibTrans" cxnId="{C95C6381-7307-4820-B28E-17111CC11FDA}">
      <dgm:prSet/>
      <dgm:spPr/>
      <dgm:t>
        <a:bodyPr/>
        <a:lstStyle/>
        <a:p>
          <a:endParaRPr lang="es-PE"/>
        </a:p>
      </dgm:t>
    </dgm:pt>
    <dgm:pt modelId="{3B4A4255-7BD8-4529-8040-FE08BA058FA8}">
      <dgm:prSet phldrT="[Texto]" custT="1"/>
      <dgm:spPr/>
      <dgm:t>
        <a:bodyPr/>
        <a:lstStyle/>
        <a:p>
          <a:r>
            <a:rPr lang="es-MX" sz="1800" dirty="0" smtClean="0"/>
            <a:t>b) Caso sospechoso con imágenes de tórax que muestran hallazgos radiológicos sugestivos de COVID-19 en: </a:t>
          </a:r>
          <a:endParaRPr lang="es-PE" sz="1800" dirty="0"/>
        </a:p>
      </dgm:t>
    </dgm:pt>
    <dgm:pt modelId="{8D95ECB7-F66E-486A-B515-D733E5EBF47E}" type="parTrans" cxnId="{5011465A-1879-4C1F-ACE4-7FE9F8BA0B70}">
      <dgm:prSet/>
      <dgm:spPr/>
      <dgm:t>
        <a:bodyPr/>
        <a:lstStyle/>
        <a:p>
          <a:endParaRPr lang="es-PE"/>
        </a:p>
      </dgm:t>
    </dgm:pt>
    <dgm:pt modelId="{D14E52B1-B40A-44AF-BAB4-6B54733C151D}" type="sibTrans" cxnId="{5011465A-1879-4C1F-ACE4-7FE9F8BA0B70}">
      <dgm:prSet/>
      <dgm:spPr/>
      <dgm:t>
        <a:bodyPr/>
        <a:lstStyle/>
        <a:p>
          <a:endParaRPr lang="es-PE"/>
        </a:p>
      </dgm:t>
    </dgm:pt>
    <dgm:pt modelId="{23DCD549-727A-47A3-9870-2B51AC4C639D}">
      <dgm:prSet phldrT="[Texto]" custT="1"/>
      <dgm:spPr/>
      <dgm:t>
        <a:bodyPr/>
        <a:lstStyle/>
        <a:p>
          <a:r>
            <a:rPr lang="es-MX" sz="1800" dirty="0" smtClean="0"/>
            <a:t> Radiografía de tórax, </a:t>
          </a:r>
          <a:endParaRPr lang="es-PE" sz="1800" dirty="0"/>
        </a:p>
      </dgm:t>
    </dgm:pt>
    <dgm:pt modelId="{BF0968C0-4BF8-44ED-9F20-394C62F34B1D}" type="parTrans" cxnId="{C41CE7CA-AEBF-4E90-B64F-43081CAD4451}">
      <dgm:prSet/>
      <dgm:spPr/>
      <dgm:t>
        <a:bodyPr/>
        <a:lstStyle/>
        <a:p>
          <a:endParaRPr lang="es-PE"/>
        </a:p>
      </dgm:t>
    </dgm:pt>
    <dgm:pt modelId="{BCA01B50-E940-4027-9874-F92F15D040B7}" type="sibTrans" cxnId="{C41CE7CA-AEBF-4E90-B64F-43081CAD4451}">
      <dgm:prSet/>
      <dgm:spPr/>
      <dgm:t>
        <a:bodyPr/>
        <a:lstStyle/>
        <a:p>
          <a:endParaRPr lang="es-PE"/>
        </a:p>
      </dgm:t>
    </dgm:pt>
    <dgm:pt modelId="{912DCBB1-2E82-4E1A-96B0-96A40C261324}">
      <dgm:prSet phldrT="[Texto]" custT="1"/>
      <dgm:spPr/>
      <dgm:t>
        <a:bodyPr/>
        <a:lstStyle/>
        <a:p>
          <a:r>
            <a:rPr lang="es-PE" sz="1800" dirty="0" smtClean="0"/>
            <a:t>Tomografía computarizada de tórax,</a:t>
          </a:r>
          <a:endParaRPr lang="es-PE" sz="1800" dirty="0"/>
        </a:p>
      </dgm:t>
    </dgm:pt>
    <dgm:pt modelId="{5775FBAA-FED0-40FB-B648-0D20257B39C3}" type="parTrans" cxnId="{079F95F8-C5B3-45FA-AC75-19F4AB9EC771}">
      <dgm:prSet/>
      <dgm:spPr/>
      <dgm:t>
        <a:bodyPr/>
        <a:lstStyle/>
        <a:p>
          <a:endParaRPr lang="es-PE"/>
        </a:p>
      </dgm:t>
    </dgm:pt>
    <dgm:pt modelId="{4CDA978E-3EBF-47A0-97A7-D9DA5BBD6216}" type="sibTrans" cxnId="{079F95F8-C5B3-45FA-AC75-19F4AB9EC771}">
      <dgm:prSet/>
      <dgm:spPr/>
      <dgm:t>
        <a:bodyPr/>
        <a:lstStyle/>
        <a:p>
          <a:endParaRPr lang="es-PE"/>
        </a:p>
      </dgm:t>
    </dgm:pt>
    <dgm:pt modelId="{898B9244-BEEA-442C-B84F-9B8398D9A81C}">
      <dgm:prSet phldrT="[Texto]" custT="1"/>
      <dgm:spPr/>
      <dgm:t>
        <a:bodyPr/>
        <a:lstStyle/>
        <a:p>
          <a:r>
            <a:rPr lang="es-MX" sz="1800" dirty="0" smtClean="0"/>
            <a:t>Ecografía pulmonar</a:t>
          </a:r>
          <a:endParaRPr lang="es-PE" sz="1800" dirty="0"/>
        </a:p>
      </dgm:t>
    </dgm:pt>
    <dgm:pt modelId="{327AA588-FE80-40AA-A483-2E1C0372613F}" type="parTrans" cxnId="{19BC892A-8597-41E7-9D30-5ED2A2B75AC1}">
      <dgm:prSet/>
      <dgm:spPr/>
      <dgm:t>
        <a:bodyPr/>
        <a:lstStyle/>
        <a:p>
          <a:endParaRPr lang="es-PE"/>
        </a:p>
      </dgm:t>
    </dgm:pt>
    <dgm:pt modelId="{8D0204EF-CBF4-4EAB-912A-51EED0A4F787}" type="sibTrans" cxnId="{19BC892A-8597-41E7-9D30-5ED2A2B75AC1}">
      <dgm:prSet/>
      <dgm:spPr/>
      <dgm:t>
        <a:bodyPr/>
        <a:lstStyle/>
        <a:p>
          <a:endParaRPr lang="es-PE"/>
        </a:p>
      </dgm:t>
    </dgm:pt>
    <dgm:pt modelId="{65AD7C94-8129-438F-92C5-60BA31D35EDD}">
      <dgm:prSet phldrT="[Texto]" custT="1"/>
      <dgm:spPr/>
      <dgm:t>
        <a:bodyPr/>
        <a:lstStyle/>
        <a:p>
          <a:r>
            <a:rPr lang="es-MX" sz="1800" dirty="0" smtClean="0"/>
            <a:t>c) Persona con inicio reciente de anosmia (pérdida del olfato) o </a:t>
          </a:r>
          <a:r>
            <a:rPr lang="es-MX" sz="1800" dirty="0" err="1" smtClean="0"/>
            <a:t>ageusia</a:t>
          </a:r>
          <a:r>
            <a:rPr lang="es-MX" sz="1800" dirty="0" smtClean="0"/>
            <a:t> (pérdida del gusto), en ausencia de cualquier otra causa identificada.</a:t>
          </a:r>
          <a:endParaRPr lang="es-PE" sz="1800" dirty="0"/>
        </a:p>
      </dgm:t>
    </dgm:pt>
    <dgm:pt modelId="{B5691E9C-CFA1-47C1-8413-C82663C364D6}" type="parTrans" cxnId="{6B68CC00-0AB5-40C1-BEBB-CFBA8C3E4962}">
      <dgm:prSet/>
      <dgm:spPr/>
      <dgm:t>
        <a:bodyPr/>
        <a:lstStyle/>
        <a:p>
          <a:endParaRPr lang="es-PE"/>
        </a:p>
      </dgm:t>
    </dgm:pt>
    <dgm:pt modelId="{139CD5DF-78AD-4C12-9E7E-36A71803D54D}" type="sibTrans" cxnId="{6B68CC00-0AB5-40C1-BEBB-CFBA8C3E4962}">
      <dgm:prSet/>
      <dgm:spPr/>
      <dgm:t>
        <a:bodyPr/>
        <a:lstStyle/>
        <a:p>
          <a:endParaRPr lang="es-PE"/>
        </a:p>
      </dgm:t>
    </dgm:pt>
    <dgm:pt modelId="{2F951532-BAA5-46D6-9BF0-A0FA8C495CC9}" type="pres">
      <dgm:prSet presAssocID="{FEE1787D-252A-4F02-B44C-C9C78AEE7D5D}" presName="linear" presStyleCnt="0">
        <dgm:presLayoutVars>
          <dgm:dir/>
          <dgm:animLvl val="lvl"/>
          <dgm:resizeHandles val="exact"/>
        </dgm:presLayoutVars>
      </dgm:prSet>
      <dgm:spPr/>
      <dgm:t>
        <a:bodyPr/>
        <a:lstStyle/>
        <a:p>
          <a:endParaRPr lang="es-PE"/>
        </a:p>
      </dgm:t>
    </dgm:pt>
    <dgm:pt modelId="{47A76F14-A3D2-44A3-8280-0D68E7ED627A}" type="pres">
      <dgm:prSet presAssocID="{0CA0C65B-401C-4502-893F-63B225746299}" presName="parentLin" presStyleCnt="0"/>
      <dgm:spPr/>
    </dgm:pt>
    <dgm:pt modelId="{48B6BDFD-F68E-4DE9-B59A-BAAEE2470156}" type="pres">
      <dgm:prSet presAssocID="{0CA0C65B-401C-4502-893F-63B225746299}" presName="parentLeftMargin" presStyleLbl="node1" presStyleIdx="0" presStyleCnt="1"/>
      <dgm:spPr/>
      <dgm:t>
        <a:bodyPr/>
        <a:lstStyle/>
        <a:p>
          <a:endParaRPr lang="es-PE"/>
        </a:p>
      </dgm:t>
    </dgm:pt>
    <dgm:pt modelId="{A2D8342C-C774-470D-8166-2E8EB49E11CB}" type="pres">
      <dgm:prSet presAssocID="{0CA0C65B-401C-4502-893F-63B225746299}" presName="parentText" presStyleLbl="node1" presStyleIdx="0" presStyleCnt="1" custScaleY="52929" custLinFactNeighborX="14047" custLinFactNeighborY="-12219">
        <dgm:presLayoutVars>
          <dgm:chMax val="0"/>
          <dgm:bulletEnabled val="1"/>
        </dgm:presLayoutVars>
      </dgm:prSet>
      <dgm:spPr/>
      <dgm:t>
        <a:bodyPr/>
        <a:lstStyle/>
        <a:p>
          <a:endParaRPr lang="es-PE"/>
        </a:p>
      </dgm:t>
    </dgm:pt>
    <dgm:pt modelId="{5A9F0D63-C4E4-44CF-956E-8E1013164F4C}" type="pres">
      <dgm:prSet presAssocID="{0CA0C65B-401C-4502-893F-63B225746299}" presName="negativeSpace" presStyleCnt="0"/>
      <dgm:spPr/>
    </dgm:pt>
    <dgm:pt modelId="{87326A9A-3118-4F60-8237-A774DB8C0E1B}" type="pres">
      <dgm:prSet presAssocID="{0CA0C65B-401C-4502-893F-63B225746299}" presName="childText" presStyleLbl="conFgAcc1" presStyleIdx="0" presStyleCnt="1">
        <dgm:presLayoutVars>
          <dgm:bulletEnabled val="1"/>
        </dgm:presLayoutVars>
      </dgm:prSet>
      <dgm:spPr/>
      <dgm:t>
        <a:bodyPr/>
        <a:lstStyle/>
        <a:p>
          <a:endParaRPr lang="es-PE"/>
        </a:p>
      </dgm:t>
    </dgm:pt>
  </dgm:ptLst>
  <dgm:cxnLst>
    <dgm:cxn modelId="{9FF6C4E3-5487-44EA-A9F3-8CEBC1F8AA69}" type="presOf" srcId="{229E47A5-E1B8-4E2B-B732-A871BC9A6A01}" destId="{87326A9A-3118-4F60-8237-A774DB8C0E1B}" srcOrd="0" destOrd="0" presId="urn:microsoft.com/office/officeart/2005/8/layout/list1"/>
    <dgm:cxn modelId="{94DB5B9B-E84A-4EF6-AFBD-407A77EA220D}" srcId="{0CA0C65B-401C-4502-893F-63B225746299}" destId="{229E47A5-E1B8-4E2B-B732-A871BC9A6A01}" srcOrd="0" destOrd="0" parTransId="{D813F8C6-B4E1-473D-94C6-BDF502FA870D}" sibTransId="{F7ABDA1C-E16B-4B1D-B3DD-A52FBAC45F3F}"/>
    <dgm:cxn modelId="{0E9002EF-1E1A-43E4-9097-70717633586E}" type="presOf" srcId="{65AD7C94-8129-438F-92C5-60BA31D35EDD}" destId="{87326A9A-3118-4F60-8237-A774DB8C0E1B}" srcOrd="0" destOrd="6" presId="urn:microsoft.com/office/officeart/2005/8/layout/list1"/>
    <dgm:cxn modelId="{93CCD957-C7E2-4DC9-A8A0-030ACE09D494}" type="presOf" srcId="{912DCBB1-2E82-4E1A-96B0-96A40C261324}" destId="{87326A9A-3118-4F60-8237-A774DB8C0E1B}" srcOrd="0" destOrd="4" presId="urn:microsoft.com/office/officeart/2005/8/layout/list1"/>
    <dgm:cxn modelId="{C95C6381-7307-4820-B28E-17111CC11FDA}" srcId="{0CA0C65B-401C-4502-893F-63B225746299}" destId="{A3FAF353-4808-4E1C-AE57-1B76EA4469E6}" srcOrd="1" destOrd="0" parTransId="{01DBB61C-EDA9-4DE2-BD48-ED558D11D279}" sibTransId="{6BC928A9-CA60-4D48-991C-1F1DB0CEA617}"/>
    <dgm:cxn modelId="{079F95F8-C5B3-45FA-AC75-19F4AB9EC771}" srcId="{0CA0C65B-401C-4502-893F-63B225746299}" destId="{912DCBB1-2E82-4E1A-96B0-96A40C261324}" srcOrd="4" destOrd="0" parTransId="{5775FBAA-FED0-40FB-B648-0D20257B39C3}" sibTransId="{4CDA978E-3EBF-47A0-97A7-D9DA5BBD6216}"/>
    <dgm:cxn modelId="{C41CE7CA-AEBF-4E90-B64F-43081CAD4451}" srcId="{0CA0C65B-401C-4502-893F-63B225746299}" destId="{23DCD549-727A-47A3-9870-2B51AC4C639D}" srcOrd="3" destOrd="0" parTransId="{BF0968C0-4BF8-44ED-9F20-394C62F34B1D}" sibTransId="{BCA01B50-E940-4027-9874-F92F15D040B7}"/>
    <dgm:cxn modelId="{19BC892A-8597-41E7-9D30-5ED2A2B75AC1}" srcId="{0CA0C65B-401C-4502-893F-63B225746299}" destId="{898B9244-BEEA-442C-B84F-9B8398D9A81C}" srcOrd="5" destOrd="0" parTransId="{327AA588-FE80-40AA-A483-2E1C0372613F}" sibTransId="{8D0204EF-CBF4-4EAB-912A-51EED0A4F787}"/>
    <dgm:cxn modelId="{5011465A-1879-4C1F-ACE4-7FE9F8BA0B70}" srcId="{0CA0C65B-401C-4502-893F-63B225746299}" destId="{3B4A4255-7BD8-4529-8040-FE08BA058FA8}" srcOrd="2" destOrd="0" parTransId="{8D95ECB7-F66E-486A-B515-D733E5EBF47E}" sibTransId="{D14E52B1-B40A-44AF-BAB4-6B54733C151D}"/>
    <dgm:cxn modelId="{8DB5A183-B6E9-4CC4-A4C7-C51570079FF0}" type="presOf" srcId="{3B4A4255-7BD8-4529-8040-FE08BA058FA8}" destId="{87326A9A-3118-4F60-8237-A774DB8C0E1B}" srcOrd="0" destOrd="2" presId="urn:microsoft.com/office/officeart/2005/8/layout/list1"/>
    <dgm:cxn modelId="{348620F3-ED85-466D-817E-3A746F6DCAAA}" type="presOf" srcId="{FEE1787D-252A-4F02-B44C-C9C78AEE7D5D}" destId="{2F951532-BAA5-46D6-9BF0-A0FA8C495CC9}" srcOrd="0" destOrd="0" presId="urn:microsoft.com/office/officeart/2005/8/layout/list1"/>
    <dgm:cxn modelId="{2AA043FD-6557-40A5-9B08-5AA4E6E4E5A7}" type="presOf" srcId="{898B9244-BEEA-442C-B84F-9B8398D9A81C}" destId="{87326A9A-3118-4F60-8237-A774DB8C0E1B}" srcOrd="0" destOrd="5" presId="urn:microsoft.com/office/officeart/2005/8/layout/list1"/>
    <dgm:cxn modelId="{6B68CC00-0AB5-40C1-BEBB-CFBA8C3E4962}" srcId="{0CA0C65B-401C-4502-893F-63B225746299}" destId="{65AD7C94-8129-438F-92C5-60BA31D35EDD}" srcOrd="6" destOrd="0" parTransId="{B5691E9C-CFA1-47C1-8413-C82663C364D6}" sibTransId="{139CD5DF-78AD-4C12-9E7E-36A71803D54D}"/>
    <dgm:cxn modelId="{7349886B-AC1B-4AEA-A577-8C3702024DB2}" type="presOf" srcId="{0CA0C65B-401C-4502-893F-63B225746299}" destId="{48B6BDFD-F68E-4DE9-B59A-BAAEE2470156}" srcOrd="0" destOrd="0" presId="urn:microsoft.com/office/officeart/2005/8/layout/list1"/>
    <dgm:cxn modelId="{BA1DD381-038F-49EB-881A-A514B60B2922}" type="presOf" srcId="{0CA0C65B-401C-4502-893F-63B225746299}" destId="{A2D8342C-C774-470D-8166-2E8EB49E11CB}" srcOrd="1" destOrd="0" presId="urn:microsoft.com/office/officeart/2005/8/layout/list1"/>
    <dgm:cxn modelId="{8B018215-0143-4000-B1CB-7370F380E23B}" type="presOf" srcId="{A3FAF353-4808-4E1C-AE57-1B76EA4469E6}" destId="{87326A9A-3118-4F60-8237-A774DB8C0E1B}" srcOrd="0" destOrd="1" presId="urn:microsoft.com/office/officeart/2005/8/layout/list1"/>
    <dgm:cxn modelId="{3AE06036-F9AB-4FD6-A373-6F08AE8C18EB}" srcId="{FEE1787D-252A-4F02-B44C-C9C78AEE7D5D}" destId="{0CA0C65B-401C-4502-893F-63B225746299}" srcOrd="0" destOrd="0" parTransId="{6BD29D3F-0855-416C-B317-0270B17B2001}" sibTransId="{6DB7F445-9C88-4535-A12D-3E05AC2312F3}"/>
    <dgm:cxn modelId="{0AB8A621-6502-476E-9FF6-F4B0DA207440}" type="presOf" srcId="{23DCD549-727A-47A3-9870-2B51AC4C639D}" destId="{87326A9A-3118-4F60-8237-A774DB8C0E1B}" srcOrd="0" destOrd="3" presId="urn:microsoft.com/office/officeart/2005/8/layout/list1"/>
    <dgm:cxn modelId="{8A8D40A5-0C6A-410D-9933-65885874BCCF}" type="presParOf" srcId="{2F951532-BAA5-46D6-9BF0-A0FA8C495CC9}" destId="{47A76F14-A3D2-44A3-8280-0D68E7ED627A}" srcOrd="0" destOrd="0" presId="urn:microsoft.com/office/officeart/2005/8/layout/list1"/>
    <dgm:cxn modelId="{B80D2568-DCF1-4B30-B66B-5B3793BFDD2D}" type="presParOf" srcId="{47A76F14-A3D2-44A3-8280-0D68E7ED627A}" destId="{48B6BDFD-F68E-4DE9-B59A-BAAEE2470156}" srcOrd="0" destOrd="0" presId="urn:microsoft.com/office/officeart/2005/8/layout/list1"/>
    <dgm:cxn modelId="{D047A9EB-B7C7-429C-9546-32D56407AA7B}" type="presParOf" srcId="{47A76F14-A3D2-44A3-8280-0D68E7ED627A}" destId="{A2D8342C-C774-470D-8166-2E8EB49E11CB}" srcOrd="1" destOrd="0" presId="urn:microsoft.com/office/officeart/2005/8/layout/list1"/>
    <dgm:cxn modelId="{3C46F61B-0787-4636-BCB2-5832AC7A13F2}" type="presParOf" srcId="{2F951532-BAA5-46D6-9BF0-A0FA8C495CC9}" destId="{5A9F0D63-C4E4-44CF-956E-8E1013164F4C}" srcOrd="1" destOrd="0" presId="urn:microsoft.com/office/officeart/2005/8/layout/list1"/>
    <dgm:cxn modelId="{69687716-FAF6-4E4A-88AD-180A5379A724}" type="presParOf" srcId="{2F951532-BAA5-46D6-9BF0-A0FA8C495CC9}" destId="{87326A9A-3118-4F60-8237-A774DB8C0E1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E1787D-252A-4F02-B44C-C9C78AEE7D5D}"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s-PE"/>
        </a:p>
      </dgm:t>
    </dgm:pt>
    <dgm:pt modelId="{D215C48A-E768-431B-8E9F-B77955ADE267}">
      <dgm:prSet phldrT="[Texto]" custT="1"/>
      <dgm:spPr/>
      <dgm:t>
        <a:bodyPr/>
        <a:lstStyle/>
        <a:p>
          <a:r>
            <a:rPr lang="es-MX" sz="1800" dirty="0" smtClean="0"/>
            <a:t>Caso confirmado en los siguientes supuestos:</a:t>
          </a:r>
          <a:endParaRPr lang="es-PE" sz="1800" dirty="0"/>
        </a:p>
      </dgm:t>
    </dgm:pt>
    <dgm:pt modelId="{20A02E9F-EAFF-4109-B5C3-C10A6FF237C6}" type="parTrans" cxnId="{4F7E4649-D72E-44AC-A9E0-C7672CAEB336}">
      <dgm:prSet/>
      <dgm:spPr/>
      <dgm:t>
        <a:bodyPr/>
        <a:lstStyle/>
        <a:p>
          <a:endParaRPr lang="es-PE"/>
        </a:p>
      </dgm:t>
    </dgm:pt>
    <dgm:pt modelId="{E2847EEE-D50B-4AA4-8DF0-C02A865ADD69}" type="sibTrans" cxnId="{4F7E4649-D72E-44AC-A9E0-C7672CAEB336}">
      <dgm:prSet/>
      <dgm:spPr/>
      <dgm:t>
        <a:bodyPr/>
        <a:lstStyle/>
        <a:p>
          <a:endParaRPr lang="es-PE"/>
        </a:p>
      </dgm:t>
    </dgm:pt>
    <dgm:pt modelId="{E1901353-F6AD-4ECA-B9A7-0FCE60CC72D9}">
      <dgm:prSet phldrT="[Texto]" custT="1"/>
      <dgm:spPr/>
      <dgm:t>
        <a:bodyPr/>
        <a:lstStyle/>
        <a:p>
          <a:r>
            <a:rPr lang="es-MX" sz="1800" b="1" dirty="0" smtClean="0"/>
            <a:t>CASO CONFIRMADO</a:t>
          </a:r>
          <a:endParaRPr lang="es-PE" sz="1600" dirty="0"/>
        </a:p>
      </dgm:t>
    </dgm:pt>
    <dgm:pt modelId="{3B6870E0-E997-4075-87C8-754FD9369C50}" type="parTrans" cxnId="{E556A6B0-5F68-4A0B-89F6-452C58C6D113}">
      <dgm:prSet/>
      <dgm:spPr/>
      <dgm:t>
        <a:bodyPr/>
        <a:lstStyle/>
        <a:p>
          <a:endParaRPr lang="es-PE"/>
        </a:p>
      </dgm:t>
    </dgm:pt>
    <dgm:pt modelId="{701C9B03-1919-4FD7-B3CF-173363F4C3A6}" type="sibTrans" cxnId="{E556A6B0-5F68-4A0B-89F6-452C58C6D113}">
      <dgm:prSet/>
      <dgm:spPr/>
      <dgm:t>
        <a:bodyPr/>
        <a:lstStyle/>
        <a:p>
          <a:endParaRPr lang="es-PE"/>
        </a:p>
      </dgm:t>
    </dgm:pt>
    <dgm:pt modelId="{E0DC0DF5-F389-4073-B916-5526D361420D}">
      <dgm:prSet phldrT="[Texto]" custT="1"/>
      <dgm:spPr/>
      <dgm:t>
        <a:bodyPr/>
        <a:lstStyle/>
        <a:p>
          <a:r>
            <a:rPr lang="es-MX" sz="1800" dirty="0" smtClean="0"/>
            <a:t>a) Caso sospechoso o probable con confirmación de laboratorio de infección por COVID 19, mediante prueba molecular SARS-COV2 positiva.</a:t>
          </a:r>
          <a:endParaRPr lang="es-PE" sz="1800" dirty="0"/>
        </a:p>
      </dgm:t>
    </dgm:pt>
    <dgm:pt modelId="{8D5E1870-8C8F-4D58-A23A-F52741286318}" type="parTrans" cxnId="{438D3201-2E4F-43E9-96A1-F6C7C494C7A2}">
      <dgm:prSet/>
      <dgm:spPr/>
      <dgm:t>
        <a:bodyPr/>
        <a:lstStyle/>
        <a:p>
          <a:endParaRPr lang="es-PE"/>
        </a:p>
      </dgm:t>
    </dgm:pt>
    <dgm:pt modelId="{9A3E7FC2-4CB2-4369-BFFD-9441A69AF5D6}" type="sibTrans" cxnId="{438D3201-2E4F-43E9-96A1-F6C7C494C7A2}">
      <dgm:prSet/>
      <dgm:spPr/>
      <dgm:t>
        <a:bodyPr/>
        <a:lstStyle/>
        <a:p>
          <a:endParaRPr lang="es-PE"/>
        </a:p>
      </dgm:t>
    </dgm:pt>
    <dgm:pt modelId="{C5D70CA7-793A-4759-884C-74E7CE9182F6}">
      <dgm:prSet phldrT="[Texto]" custT="1"/>
      <dgm:spPr/>
      <dgm:t>
        <a:bodyPr/>
        <a:lstStyle/>
        <a:p>
          <a:r>
            <a:rPr lang="es-MX" sz="1800" dirty="0" smtClean="0"/>
            <a:t>b) Caso sospechoso o probable con prueba antigénica positiva para infección por SARS-COV2</a:t>
          </a:r>
          <a:endParaRPr lang="es-PE" sz="1800" dirty="0"/>
        </a:p>
      </dgm:t>
    </dgm:pt>
    <dgm:pt modelId="{D9BCEE7D-88DA-46F6-A7F3-3DB5DD670080}" type="parTrans" cxnId="{E76D830C-2A73-47B2-AAB6-A6A216C64708}">
      <dgm:prSet/>
      <dgm:spPr/>
      <dgm:t>
        <a:bodyPr/>
        <a:lstStyle/>
        <a:p>
          <a:endParaRPr lang="es-PE"/>
        </a:p>
      </dgm:t>
    </dgm:pt>
    <dgm:pt modelId="{0854B6B7-02FE-4B14-8F65-F30C4EABC3E6}" type="sibTrans" cxnId="{E76D830C-2A73-47B2-AAB6-A6A216C64708}">
      <dgm:prSet/>
      <dgm:spPr/>
      <dgm:t>
        <a:bodyPr/>
        <a:lstStyle/>
        <a:p>
          <a:endParaRPr lang="es-PE"/>
        </a:p>
      </dgm:t>
    </dgm:pt>
    <dgm:pt modelId="{13FA944B-A012-4DF3-8EE9-14FE503AE976}">
      <dgm:prSet phldrT="[Texto]" custT="1"/>
      <dgm:spPr/>
      <dgm:t>
        <a:bodyPr/>
        <a:lstStyle/>
        <a:p>
          <a:r>
            <a:rPr lang="es-MX" sz="1800" dirty="0" smtClean="0"/>
            <a:t>c) Caso sospechoso o probable con prueba serológica (ELISA, </a:t>
          </a:r>
          <a:r>
            <a:rPr lang="es-MX" sz="1800" dirty="0" err="1" smtClean="0"/>
            <a:t>inmunofluorescencia</a:t>
          </a:r>
          <a:r>
            <a:rPr lang="es-MX" sz="1800" dirty="0" smtClean="0"/>
            <a:t>, quimioluminiscencia y electro quimioluminiscencia) reactiva a IGM o IGG/IGM para infección por SARS-COV2.</a:t>
          </a:r>
          <a:endParaRPr lang="es-PE" sz="1800" dirty="0"/>
        </a:p>
      </dgm:t>
    </dgm:pt>
    <dgm:pt modelId="{4348D5C8-907D-4732-B2B0-5896102D2B3C}" type="parTrans" cxnId="{C5898DCC-C44D-48E1-B00C-13ACF3BB47DC}">
      <dgm:prSet/>
      <dgm:spPr/>
      <dgm:t>
        <a:bodyPr/>
        <a:lstStyle/>
        <a:p>
          <a:endParaRPr lang="es-PE"/>
        </a:p>
      </dgm:t>
    </dgm:pt>
    <dgm:pt modelId="{7A89B6C3-D418-4709-A0A5-0B2ED9541130}" type="sibTrans" cxnId="{C5898DCC-C44D-48E1-B00C-13ACF3BB47DC}">
      <dgm:prSet/>
      <dgm:spPr/>
      <dgm:t>
        <a:bodyPr/>
        <a:lstStyle/>
        <a:p>
          <a:endParaRPr lang="es-PE"/>
        </a:p>
      </dgm:t>
    </dgm:pt>
    <dgm:pt modelId="{2F951532-BAA5-46D6-9BF0-A0FA8C495CC9}" type="pres">
      <dgm:prSet presAssocID="{FEE1787D-252A-4F02-B44C-C9C78AEE7D5D}" presName="linear" presStyleCnt="0">
        <dgm:presLayoutVars>
          <dgm:dir/>
          <dgm:animLvl val="lvl"/>
          <dgm:resizeHandles val="exact"/>
        </dgm:presLayoutVars>
      </dgm:prSet>
      <dgm:spPr/>
      <dgm:t>
        <a:bodyPr/>
        <a:lstStyle/>
        <a:p>
          <a:endParaRPr lang="es-PE"/>
        </a:p>
      </dgm:t>
    </dgm:pt>
    <dgm:pt modelId="{7216C1D1-4CC7-4CC4-94EC-E5CCE9EDF3C5}" type="pres">
      <dgm:prSet presAssocID="{E1901353-F6AD-4ECA-B9A7-0FCE60CC72D9}" presName="parentLin" presStyleCnt="0"/>
      <dgm:spPr/>
    </dgm:pt>
    <dgm:pt modelId="{8C0F79A9-C270-44C2-9A6B-771FF458BDA9}" type="pres">
      <dgm:prSet presAssocID="{E1901353-F6AD-4ECA-B9A7-0FCE60CC72D9}" presName="parentLeftMargin" presStyleLbl="node1" presStyleIdx="0" presStyleCnt="1"/>
      <dgm:spPr/>
      <dgm:t>
        <a:bodyPr/>
        <a:lstStyle/>
        <a:p>
          <a:endParaRPr lang="es-PE"/>
        </a:p>
      </dgm:t>
    </dgm:pt>
    <dgm:pt modelId="{0BC50B5E-CE72-44ED-AB20-F2A63A4FA9E8}" type="pres">
      <dgm:prSet presAssocID="{E1901353-F6AD-4ECA-B9A7-0FCE60CC72D9}" presName="parentText" presStyleLbl="node1" presStyleIdx="0" presStyleCnt="1" custScaleY="52561" custLinFactNeighborX="42142" custLinFactNeighborY="-3666">
        <dgm:presLayoutVars>
          <dgm:chMax val="0"/>
          <dgm:bulletEnabled val="1"/>
        </dgm:presLayoutVars>
      </dgm:prSet>
      <dgm:spPr/>
      <dgm:t>
        <a:bodyPr/>
        <a:lstStyle/>
        <a:p>
          <a:endParaRPr lang="es-PE"/>
        </a:p>
      </dgm:t>
    </dgm:pt>
    <dgm:pt modelId="{C90E89B1-1BF1-4317-B401-375245E0C789}" type="pres">
      <dgm:prSet presAssocID="{E1901353-F6AD-4ECA-B9A7-0FCE60CC72D9}" presName="negativeSpace" presStyleCnt="0"/>
      <dgm:spPr/>
    </dgm:pt>
    <dgm:pt modelId="{582D4FCB-6123-474F-BEF0-12F0651A4DCA}" type="pres">
      <dgm:prSet presAssocID="{E1901353-F6AD-4ECA-B9A7-0FCE60CC72D9}" presName="childText" presStyleLbl="conFgAcc1" presStyleIdx="0" presStyleCnt="1">
        <dgm:presLayoutVars>
          <dgm:bulletEnabled val="1"/>
        </dgm:presLayoutVars>
      </dgm:prSet>
      <dgm:spPr/>
      <dgm:t>
        <a:bodyPr/>
        <a:lstStyle/>
        <a:p>
          <a:endParaRPr lang="es-PE"/>
        </a:p>
      </dgm:t>
    </dgm:pt>
  </dgm:ptLst>
  <dgm:cxnLst>
    <dgm:cxn modelId="{3957D47C-E711-458D-AADD-0D83194184D7}" type="presOf" srcId="{C5D70CA7-793A-4759-884C-74E7CE9182F6}" destId="{582D4FCB-6123-474F-BEF0-12F0651A4DCA}" srcOrd="0" destOrd="2" presId="urn:microsoft.com/office/officeart/2005/8/layout/list1"/>
    <dgm:cxn modelId="{426C6029-89FC-4F8F-8024-03D86F29D62E}" type="presOf" srcId="{FEE1787D-252A-4F02-B44C-C9C78AEE7D5D}" destId="{2F951532-BAA5-46D6-9BF0-A0FA8C495CC9}" srcOrd="0" destOrd="0" presId="urn:microsoft.com/office/officeart/2005/8/layout/list1"/>
    <dgm:cxn modelId="{F55CF481-FE7E-41E6-8F59-670C3708FF77}" type="presOf" srcId="{E1901353-F6AD-4ECA-B9A7-0FCE60CC72D9}" destId="{8C0F79A9-C270-44C2-9A6B-771FF458BDA9}" srcOrd="0" destOrd="0" presId="urn:microsoft.com/office/officeart/2005/8/layout/list1"/>
    <dgm:cxn modelId="{C5898DCC-C44D-48E1-B00C-13ACF3BB47DC}" srcId="{E1901353-F6AD-4ECA-B9A7-0FCE60CC72D9}" destId="{13FA944B-A012-4DF3-8EE9-14FE503AE976}" srcOrd="3" destOrd="0" parTransId="{4348D5C8-907D-4732-B2B0-5896102D2B3C}" sibTransId="{7A89B6C3-D418-4709-A0A5-0B2ED9541130}"/>
    <dgm:cxn modelId="{D5CE6761-442E-46CB-B802-FF6E6433D060}" type="presOf" srcId="{13FA944B-A012-4DF3-8EE9-14FE503AE976}" destId="{582D4FCB-6123-474F-BEF0-12F0651A4DCA}" srcOrd="0" destOrd="3" presId="urn:microsoft.com/office/officeart/2005/8/layout/list1"/>
    <dgm:cxn modelId="{5E4C1312-3D35-49B4-A748-C771EAC2C127}" type="presOf" srcId="{D215C48A-E768-431B-8E9F-B77955ADE267}" destId="{582D4FCB-6123-474F-BEF0-12F0651A4DCA}" srcOrd="0" destOrd="0" presId="urn:microsoft.com/office/officeart/2005/8/layout/list1"/>
    <dgm:cxn modelId="{4F7E4649-D72E-44AC-A9E0-C7672CAEB336}" srcId="{E1901353-F6AD-4ECA-B9A7-0FCE60CC72D9}" destId="{D215C48A-E768-431B-8E9F-B77955ADE267}" srcOrd="0" destOrd="0" parTransId="{20A02E9F-EAFF-4109-B5C3-C10A6FF237C6}" sibTransId="{E2847EEE-D50B-4AA4-8DF0-C02A865ADD69}"/>
    <dgm:cxn modelId="{438D3201-2E4F-43E9-96A1-F6C7C494C7A2}" srcId="{E1901353-F6AD-4ECA-B9A7-0FCE60CC72D9}" destId="{E0DC0DF5-F389-4073-B916-5526D361420D}" srcOrd="1" destOrd="0" parTransId="{8D5E1870-8C8F-4D58-A23A-F52741286318}" sibTransId="{9A3E7FC2-4CB2-4369-BFFD-9441A69AF5D6}"/>
    <dgm:cxn modelId="{E76D830C-2A73-47B2-AAB6-A6A216C64708}" srcId="{E1901353-F6AD-4ECA-B9A7-0FCE60CC72D9}" destId="{C5D70CA7-793A-4759-884C-74E7CE9182F6}" srcOrd="2" destOrd="0" parTransId="{D9BCEE7D-88DA-46F6-A7F3-3DB5DD670080}" sibTransId="{0854B6B7-02FE-4B14-8F65-F30C4EABC3E6}"/>
    <dgm:cxn modelId="{8936FE20-EE47-4A01-B87B-F0FE63451580}" type="presOf" srcId="{E1901353-F6AD-4ECA-B9A7-0FCE60CC72D9}" destId="{0BC50B5E-CE72-44ED-AB20-F2A63A4FA9E8}" srcOrd="1" destOrd="0" presId="urn:microsoft.com/office/officeart/2005/8/layout/list1"/>
    <dgm:cxn modelId="{E556A6B0-5F68-4A0B-89F6-452C58C6D113}" srcId="{FEE1787D-252A-4F02-B44C-C9C78AEE7D5D}" destId="{E1901353-F6AD-4ECA-B9A7-0FCE60CC72D9}" srcOrd="0" destOrd="0" parTransId="{3B6870E0-E997-4075-87C8-754FD9369C50}" sibTransId="{701C9B03-1919-4FD7-B3CF-173363F4C3A6}"/>
    <dgm:cxn modelId="{B1FD3CA9-3B1C-4869-AD87-8E2706B82E53}" type="presOf" srcId="{E0DC0DF5-F389-4073-B916-5526D361420D}" destId="{582D4FCB-6123-474F-BEF0-12F0651A4DCA}" srcOrd="0" destOrd="1" presId="urn:microsoft.com/office/officeart/2005/8/layout/list1"/>
    <dgm:cxn modelId="{E091AB3D-B162-4FEB-99D0-07D8288D32A2}" type="presParOf" srcId="{2F951532-BAA5-46D6-9BF0-A0FA8C495CC9}" destId="{7216C1D1-4CC7-4CC4-94EC-E5CCE9EDF3C5}" srcOrd="0" destOrd="0" presId="urn:microsoft.com/office/officeart/2005/8/layout/list1"/>
    <dgm:cxn modelId="{9994EB0D-8F0B-4EB0-99F5-479ADD786DEE}" type="presParOf" srcId="{7216C1D1-4CC7-4CC4-94EC-E5CCE9EDF3C5}" destId="{8C0F79A9-C270-44C2-9A6B-771FF458BDA9}" srcOrd="0" destOrd="0" presId="urn:microsoft.com/office/officeart/2005/8/layout/list1"/>
    <dgm:cxn modelId="{06D243BF-22DD-45EF-8C6D-2E1FF56CA557}" type="presParOf" srcId="{7216C1D1-4CC7-4CC4-94EC-E5CCE9EDF3C5}" destId="{0BC50B5E-CE72-44ED-AB20-F2A63A4FA9E8}" srcOrd="1" destOrd="0" presId="urn:microsoft.com/office/officeart/2005/8/layout/list1"/>
    <dgm:cxn modelId="{78E69262-BFA5-402B-95FA-107D120C6CC7}" type="presParOf" srcId="{2F951532-BAA5-46D6-9BF0-A0FA8C495CC9}" destId="{C90E89B1-1BF1-4317-B401-375245E0C789}" srcOrd="1" destOrd="0" presId="urn:microsoft.com/office/officeart/2005/8/layout/list1"/>
    <dgm:cxn modelId="{C7736F29-1F31-46A0-840D-D701A9F14E36}" type="presParOf" srcId="{2F951532-BAA5-46D6-9BF0-A0FA8C495CC9}" destId="{582D4FCB-6123-474F-BEF0-12F0651A4DCA}"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E1787D-252A-4F02-B44C-C9C78AEE7D5D}"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s-PE"/>
        </a:p>
      </dgm:t>
    </dgm:pt>
    <dgm:pt modelId="{D215C48A-E768-431B-8E9F-B77955ADE267}">
      <dgm:prSet phldrT="[Texto]" custT="1"/>
      <dgm:spPr/>
      <dgm:t>
        <a:bodyPr/>
        <a:lstStyle/>
        <a:p>
          <a:r>
            <a:rPr lang="es-PE" sz="1800" dirty="0" smtClean="0"/>
            <a:t>Se considera a toda persona asintomática identificada a través de estrategias de búsqueda activa que no presenta signos ni síntomas compatibles con COVID-19, con resultado positivo de prueba molecular para SARS-COV2 o presenta prueba antigénica positiva o prueba serológica (ELISA, </a:t>
          </a:r>
          <a:r>
            <a:rPr lang="es-PE" sz="1800" dirty="0" err="1" smtClean="0"/>
            <a:t>inmunofluorescencia</a:t>
          </a:r>
          <a:r>
            <a:rPr lang="es-PE" sz="1800" dirty="0" smtClean="0"/>
            <a:t>, quimioluminiscencia y electro quimioluminiscencia) reactiva a IGM o IGG/IGM para infección por SARS-COV2.</a:t>
          </a:r>
          <a:endParaRPr lang="es-PE" sz="1800" dirty="0"/>
        </a:p>
      </dgm:t>
    </dgm:pt>
    <dgm:pt modelId="{20A02E9F-EAFF-4109-B5C3-C10A6FF237C6}" type="parTrans" cxnId="{4F7E4649-D72E-44AC-A9E0-C7672CAEB336}">
      <dgm:prSet/>
      <dgm:spPr/>
      <dgm:t>
        <a:bodyPr/>
        <a:lstStyle/>
        <a:p>
          <a:endParaRPr lang="es-PE"/>
        </a:p>
      </dgm:t>
    </dgm:pt>
    <dgm:pt modelId="{E2847EEE-D50B-4AA4-8DF0-C02A865ADD69}" type="sibTrans" cxnId="{4F7E4649-D72E-44AC-A9E0-C7672CAEB336}">
      <dgm:prSet/>
      <dgm:spPr/>
      <dgm:t>
        <a:bodyPr/>
        <a:lstStyle/>
        <a:p>
          <a:endParaRPr lang="es-PE"/>
        </a:p>
      </dgm:t>
    </dgm:pt>
    <dgm:pt modelId="{E1901353-F6AD-4ECA-B9A7-0FCE60CC72D9}">
      <dgm:prSet phldrT="[Texto]" custT="1"/>
      <dgm:spPr/>
      <dgm:t>
        <a:bodyPr/>
        <a:lstStyle/>
        <a:p>
          <a:r>
            <a:rPr lang="es-MX" sz="1800" b="1" dirty="0" smtClean="0"/>
            <a:t>CASO DE INFECCIÓN ASINTOMÁTICA DE COVID -19</a:t>
          </a:r>
          <a:endParaRPr lang="es-PE" sz="1600" dirty="0"/>
        </a:p>
      </dgm:t>
    </dgm:pt>
    <dgm:pt modelId="{3B6870E0-E997-4075-87C8-754FD9369C50}" type="parTrans" cxnId="{E556A6B0-5F68-4A0B-89F6-452C58C6D113}">
      <dgm:prSet/>
      <dgm:spPr/>
      <dgm:t>
        <a:bodyPr/>
        <a:lstStyle/>
        <a:p>
          <a:endParaRPr lang="es-PE"/>
        </a:p>
      </dgm:t>
    </dgm:pt>
    <dgm:pt modelId="{701C9B03-1919-4FD7-B3CF-173363F4C3A6}" type="sibTrans" cxnId="{E556A6B0-5F68-4A0B-89F6-452C58C6D113}">
      <dgm:prSet/>
      <dgm:spPr/>
      <dgm:t>
        <a:bodyPr/>
        <a:lstStyle/>
        <a:p>
          <a:endParaRPr lang="es-PE"/>
        </a:p>
      </dgm:t>
    </dgm:pt>
    <dgm:pt modelId="{2F951532-BAA5-46D6-9BF0-A0FA8C495CC9}" type="pres">
      <dgm:prSet presAssocID="{FEE1787D-252A-4F02-B44C-C9C78AEE7D5D}" presName="linear" presStyleCnt="0">
        <dgm:presLayoutVars>
          <dgm:dir/>
          <dgm:animLvl val="lvl"/>
          <dgm:resizeHandles val="exact"/>
        </dgm:presLayoutVars>
      </dgm:prSet>
      <dgm:spPr/>
      <dgm:t>
        <a:bodyPr/>
        <a:lstStyle/>
        <a:p>
          <a:endParaRPr lang="es-PE"/>
        </a:p>
      </dgm:t>
    </dgm:pt>
    <dgm:pt modelId="{7216C1D1-4CC7-4CC4-94EC-E5CCE9EDF3C5}" type="pres">
      <dgm:prSet presAssocID="{E1901353-F6AD-4ECA-B9A7-0FCE60CC72D9}" presName="parentLin" presStyleCnt="0"/>
      <dgm:spPr/>
    </dgm:pt>
    <dgm:pt modelId="{8C0F79A9-C270-44C2-9A6B-771FF458BDA9}" type="pres">
      <dgm:prSet presAssocID="{E1901353-F6AD-4ECA-B9A7-0FCE60CC72D9}" presName="parentLeftMargin" presStyleLbl="node1" presStyleIdx="0" presStyleCnt="1"/>
      <dgm:spPr/>
      <dgm:t>
        <a:bodyPr/>
        <a:lstStyle/>
        <a:p>
          <a:endParaRPr lang="es-PE"/>
        </a:p>
      </dgm:t>
    </dgm:pt>
    <dgm:pt modelId="{0BC50B5E-CE72-44ED-AB20-F2A63A4FA9E8}" type="pres">
      <dgm:prSet presAssocID="{E1901353-F6AD-4ECA-B9A7-0FCE60CC72D9}" presName="parentText" presStyleLbl="node1" presStyleIdx="0" presStyleCnt="1" custScaleY="52561" custLinFactNeighborX="42142" custLinFactNeighborY="-3666">
        <dgm:presLayoutVars>
          <dgm:chMax val="0"/>
          <dgm:bulletEnabled val="1"/>
        </dgm:presLayoutVars>
      </dgm:prSet>
      <dgm:spPr/>
      <dgm:t>
        <a:bodyPr/>
        <a:lstStyle/>
        <a:p>
          <a:endParaRPr lang="es-PE"/>
        </a:p>
      </dgm:t>
    </dgm:pt>
    <dgm:pt modelId="{C90E89B1-1BF1-4317-B401-375245E0C789}" type="pres">
      <dgm:prSet presAssocID="{E1901353-F6AD-4ECA-B9A7-0FCE60CC72D9}" presName="negativeSpace" presStyleCnt="0"/>
      <dgm:spPr/>
    </dgm:pt>
    <dgm:pt modelId="{582D4FCB-6123-474F-BEF0-12F0651A4DCA}" type="pres">
      <dgm:prSet presAssocID="{E1901353-F6AD-4ECA-B9A7-0FCE60CC72D9}" presName="childText" presStyleLbl="conFgAcc1" presStyleIdx="0" presStyleCnt="1">
        <dgm:presLayoutVars>
          <dgm:bulletEnabled val="1"/>
        </dgm:presLayoutVars>
      </dgm:prSet>
      <dgm:spPr/>
      <dgm:t>
        <a:bodyPr/>
        <a:lstStyle/>
        <a:p>
          <a:endParaRPr lang="es-PE"/>
        </a:p>
      </dgm:t>
    </dgm:pt>
  </dgm:ptLst>
  <dgm:cxnLst>
    <dgm:cxn modelId="{4F7E4649-D72E-44AC-A9E0-C7672CAEB336}" srcId="{E1901353-F6AD-4ECA-B9A7-0FCE60CC72D9}" destId="{D215C48A-E768-431B-8E9F-B77955ADE267}" srcOrd="0" destOrd="0" parTransId="{20A02E9F-EAFF-4109-B5C3-C10A6FF237C6}" sibTransId="{E2847EEE-D50B-4AA4-8DF0-C02A865ADD69}"/>
    <dgm:cxn modelId="{8A4BEC37-36EC-4C34-8FB7-C42BA3BA2A6D}" type="presOf" srcId="{E1901353-F6AD-4ECA-B9A7-0FCE60CC72D9}" destId="{0BC50B5E-CE72-44ED-AB20-F2A63A4FA9E8}" srcOrd="1" destOrd="0" presId="urn:microsoft.com/office/officeart/2005/8/layout/list1"/>
    <dgm:cxn modelId="{2DEAF33F-DA70-4334-A891-CAD740DEFBE1}" type="presOf" srcId="{E1901353-F6AD-4ECA-B9A7-0FCE60CC72D9}" destId="{8C0F79A9-C270-44C2-9A6B-771FF458BDA9}" srcOrd="0" destOrd="0" presId="urn:microsoft.com/office/officeart/2005/8/layout/list1"/>
    <dgm:cxn modelId="{0F3351B3-FFA9-484D-8596-2CF8E5849244}" type="presOf" srcId="{FEE1787D-252A-4F02-B44C-C9C78AEE7D5D}" destId="{2F951532-BAA5-46D6-9BF0-A0FA8C495CC9}" srcOrd="0" destOrd="0" presId="urn:microsoft.com/office/officeart/2005/8/layout/list1"/>
    <dgm:cxn modelId="{DE2B829A-4162-4FD6-B270-AFA10F5C5B64}" type="presOf" srcId="{D215C48A-E768-431B-8E9F-B77955ADE267}" destId="{582D4FCB-6123-474F-BEF0-12F0651A4DCA}" srcOrd="0" destOrd="0" presId="urn:microsoft.com/office/officeart/2005/8/layout/list1"/>
    <dgm:cxn modelId="{E556A6B0-5F68-4A0B-89F6-452C58C6D113}" srcId="{FEE1787D-252A-4F02-B44C-C9C78AEE7D5D}" destId="{E1901353-F6AD-4ECA-B9A7-0FCE60CC72D9}" srcOrd="0" destOrd="0" parTransId="{3B6870E0-E997-4075-87C8-754FD9369C50}" sibTransId="{701C9B03-1919-4FD7-B3CF-173363F4C3A6}"/>
    <dgm:cxn modelId="{EBB8D77F-C3B2-451A-839A-E1A05EE5095C}" type="presParOf" srcId="{2F951532-BAA5-46D6-9BF0-A0FA8C495CC9}" destId="{7216C1D1-4CC7-4CC4-94EC-E5CCE9EDF3C5}" srcOrd="0" destOrd="0" presId="urn:microsoft.com/office/officeart/2005/8/layout/list1"/>
    <dgm:cxn modelId="{5530F8A4-B71D-4F91-ABFF-DC01FCA7D6E9}" type="presParOf" srcId="{7216C1D1-4CC7-4CC4-94EC-E5CCE9EDF3C5}" destId="{8C0F79A9-C270-44C2-9A6B-771FF458BDA9}" srcOrd="0" destOrd="0" presId="urn:microsoft.com/office/officeart/2005/8/layout/list1"/>
    <dgm:cxn modelId="{7DD31562-FD90-4824-92E9-4A55751C707C}" type="presParOf" srcId="{7216C1D1-4CC7-4CC4-94EC-E5CCE9EDF3C5}" destId="{0BC50B5E-CE72-44ED-AB20-F2A63A4FA9E8}" srcOrd="1" destOrd="0" presId="urn:microsoft.com/office/officeart/2005/8/layout/list1"/>
    <dgm:cxn modelId="{FFAA8111-F0BC-4EC9-8BD0-90089CCEDAE7}" type="presParOf" srcId="{2F951532-BAA5-46D6-9BF0-A0FA8C495CC9}" destId="{C90E89B1-1BF1-4317-B401-375245E0C789}" srcOrd="1" destOrd="0" presId="urn:microsoft.com/office/officeart/2005/8/layout/list1"/>
    <dgm:cxn modelId="{0066FE0C-1F79-49E2-9FF6-EAFBBEC032FA}" type="presParOf" srcId="{2F951532-BAA5-46D6-9BF0-A0FA8C495CC9}" destId="{582D4FCB-6123-474F-BEF0-12F0651A4DCA}"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E1787D-252A-4F02-B44C-C9C78AEE7D5D}"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s-PE"/>
        </a:p>
      </dgm:t>
    </dgm:pt>
    <dgm:pt modelId="{C19D1D39-01A6-4401-BBA7-A62E11BEDFFB}">
      <dgm:prSet phldrT="[Texto]" custT="1"/>
      <dgm:spPr/>
      <dgm:t>
        <a:bodyPr/>
        <a:lstStyle/>
        <a:p>
          <a:r>
            <a:rPr lang="es-MX" sz="1800" b="1" dirty="0" smtClean="0"/>
            <a:t>CUARENTENA</a:t>
          </a:r>
          <a:endParaRPr lang="es-PE" sz="1800" b="1" dirty="0"/>
        </a:p>
      </dgm:t>
    </dgm:pt>
    <dgm:pt modelId="{156E53DF-FE64-4C1F-8451-306712EA957B}" type="parTrans" cxnId="{FBB3131D-04F9-43DD-91AB-64BCF82F529C}">
      <dgm:prSet/>
      <dgm:spPr/>
      <dgm:t>
        <a:bodyPr/>
        <a:lstStyle/>
        <a:p>
          <a:endParaRPr lang="es-PE"/>
        </a:p>
      </dgm:t>
    </dgm:pt>
    <dgm:pt modelId="{C34512E9-C50E-41EB-AE2D-8366E63710AE}" type="sibTrans" cxnId="{FBB3131D-04F9-43DD-91AB-64BCF82F529C}">
      <dgm:prSet/>
      <dgm:spPr/>
      <dgm:t>
        <a:bodyPr/>
        <a:lstStyle/>
        <a:p>
          <a:endParaRPr lang="es-PE"/>
        </a:p>
      </dgm:t>
    </dgm:pt>
    <dgm:pt modelId="{1BB39182-DCF4-41E4-B0E4-210DE2C78E86}">
      <dgm:prSet phldrT="[Texto]" custT="1"/>
      <dgm:spPr/>
      <dgm:t>
        <a:bodyPr/>
        <a:lstStyle/>
        <a:p>
          <a:r>
            <a:rPr lang="es-MX" sz="1800" dirty="0" smtClean="0"/>
            <a:t>Procedimiento por el cual se restringe desplazamiento fuera de su vivienda a personas expuesta a caso sospechoso, probable o confirmado, por un lapso de 14 días, a partir del último día de exposición con el caso, independiente del resultado de las pruebas de laboratorio.</a:t>
          </a:r>
          <a:endParaRPr lang="es-PE" sz="1800" dirty="0"/>
        </a:p>
      </dgm:t>
    </dgm:pt>
    <dgm:pt modelId="{9F0750B5-F5A4-42C7-8BC2-082F48BE7649}" type="parTrans" cxnId="{9044D1B3-4383-4715-AC64-D8222908A794}">
      <dgm:prSet/>
      <dgm:spPr/>
      <dgm:t>
        <a:bodyPr/>
        <a:lstStyle/>
        <a:p>
          <a:endParaRPr lang="es-PE"/>
        </a:p>
      </dgm:t>
    </dgm:pt>
    <dgm:pt modelId="{0A4462FC-F7A8-496B-9F3E-DFD86C12E954}" type="sibTrans" cxnId="{9044D1B3-4383-4715-AC64-D8222908A794}">
      <dgm:prSet/>
      <dgm:spPr/>
      <dgm:t>
        <a:bodyPr/>
        <a:lstStyle/>
        <a:p>
          <a:endParaRPr lang="es-PE"/>
        </a:p>
      </dgm:t>
    </dgm:pt>
    <dgm:pt modelId="{82E477FF-5F6F-4E21-9742-FF2109E80838}">
      <dgm:prSet phldrT="[Texto]" custT="1"/>
      <dgm:spPr/>
      <dgm:t>
        <a:bodyPr/>
        <a:lstStyle/>
        <a:p>
          <a:r>
            <a:rPr lang="es-MX" sz="1800" b="1" dirty="0" smtClean="0"/>
            <a:t>CONTACTO CERCANO O DIRECTO</a:t>
          </a:r>
          <a:endParaRPr lang="es-PE" sz="1800" dirty="0"/>
        </a:p>
      </dgm:t>
    </dgm:pt>
    <dgm:pt modelId="{30F1C519-6169-4E0E-82A6-E4B02D64194D}" type="parTrans" cxnId="{6E016701-82AA-4F45-B69F-E0B94B52C403}">
      <dgm:prSet/>
      <dgm:spPr/>
      <dgm:t>
        <a:bodyPr/>
        <a:lstStyle/>
        <a:p>
          <a:endParaRPr lang="es-PE"/>
        </a:p>
      </dgm:t>
    </dgm:pt>
    <dgm:pt modelId="{A9B7936F-F31A-422E-9BBD-72521F07E68D}" type="sibTrans" cxnId="{6E016701-82AA-4F45-B69F-E0B94B52C403}">
      <dgm:prSet/>
      <dgm:spPr/>
      <dgm:t>
        <a:bodyPr/>
        <a:lstStyle/>
        <a:p>
          <a:endParaRPr lang="es-PE"/>
        </a:p>
      </dgm:t>
    </dgm:pt>
    <dgm:pt modelId="{3947F473-510C-4840-9DCC-59737A465434}">
      <dgm:prSet phldrT="[Texto]" custT="1"/>
      <dgm:spPr/>
      <dgm:t>
        <a:bodyPr/>
        <a:lstStyle/>
        <a:p>
          <a:r>
            <a:rPr lang="es-PE" sz="1800" dirty="0" smtClean="0"/>
            <a:t>Persona que estuvo a menos de 2 metros de distancia de caso sospechoso, probable o confirmado de COVID-19 durante al menos 15 minutos </a:t>
          </a:r>
          <a:endParaRPr lang="es-PE" sz="1800" dirty="0"/>
        </a:p>
      </dgm:t>
    </dgm:pt>
    <dgm:pt modelId="{610294AE-0680-4094-9715-FDCFB7DBE11C}" type="parTrans" cxnId="{600CEFE2-BB9E-4CD4-BE9B-98C17737778A}">
      <dgm:prSet/>
      <dgm:spPr/>
      <dgm:t>
        <a:bodyPr/>
        <a:lstStyle/>
        <a:p>
          <a:endParaRPr lang="es-PE"/>
        </a:p>
      </dgm:t>
    </dgm:pt>
    <dgm:pt modelId="{B5283F2D-CE6E-420D-A3CD-EBA2BD522D92}" type="sibTrans" cxnId="{600CEFE2-BB9E-4CD4-BE9B-98C17737778A}">
      <dgm:prSet/>
      <dgm:spPr/>
      <dgm:t>
        <a:bodyPr/>
        <a:lstStyle/>
        <a:p>
          <a:endParaRPr lang="es-PE"/>
        </a:p>
      </dgm:t>
    </dgm:pt>
    <dgm:pt modelId="{5B59CAD2-5DF1-44C5-9028-EF5524E3D319}">
      <dgm:prSet phldrT="[Texto]" custT="1"/>
      <dgm:spPr/>
      <dgm:t>
        <a:bodyPr/>
        <a:lstStyle/>
        <a:p>
          <a:r>
            <a:rPr lang="es-MX" sz="1800" dirty="0" smtClean="0"/>
            <a:t>Personal de la salud que no ha usado equipo de protección personal (EPP) o no ha aplicado el protocolo para ponerse, quitarse y desechar el EPP durante la evaluación de un caso confirmado por COVID-19.</a:t>
          </a:r>
          <a:endParaRPr lang="es-PE" sz="1800" dirty="0"/>
        </a:p>
      </dgm:t>
    </dgm:pt>
    <dgm:pt modelId="{FB334FB2-2274-47ED-AE21-6F29D88BDACE}" type="parTrans" cxnId="{B8EE4D08-81A9-4F2F-B6F5-B59E13BF2821}">
      <dgm:prSet/>
      <dgm:spPr/>
      <dgm:t>
        <a:bodyPr/>
        <a:lstStyle/>
        <a:p>
          <a:endParaRPr lang="es-PE"/>
        </a:p>
      </dgm:t>
    </dgm:pt>
    <dgm:pt modelId="{FA31731F-AA0B-43A5-A1C2-30C4A83692E3}" type="sibTrans" cxnId="{B8EE4D08-81A9-4F2F-B6F5-B59E13BF2821}">
      <dgm:prSet/>
      <dgm:spPr/>
      <dgm:t>
        <a:bodyPr/>
        <a:lstStyle/>
        <a:p>
          <a:endParaRPr lang="es-PE"/>
        </a:p>
      </dgm:t>
    </dgm:pt>
    <dgm:pt modelId="{2F951532-BAA5-46D6-9BF0-A0FA8C495CC9}" type="pres">
      <dgm:prSet presAssocID="{FEE1787D-252A-4F02-B44C-C9C78AEE7D5D}" presName="linear" presStyleCnt="0">
        <dgm:presLayoutVars>
          <dgm:dir/>
          <dgm:animLvl val="lvl"/>
          <dgm:resizeHandles val="exact"/>
        </dgm:presLayoutVars>
      </dgm:prSet>
      <dgm:spPr/>
      <dgm:t>
        <a:bodyPr/>
        <a:lstStyle/>
        <a:p>
          <a:endParaRPr lang="es-PE"/>
        </a:p>
      </dgm:t>
    </dgm:pt>
    <dgm:pt modelId="{05DDAE8D-9AB7-48BE-8025-2E4C714C8D8D}" type="pres">
      <dgm:prSet presAssocID="{C19D1D39-01A6-4401-BBA7-A62E11BEDFFB}" presName="parentLin" presStyleCnt="0"/>
      <dgm:spPr/>
    </dgm:pt>
    <dgm:pt modelId="{19E673DA-00A4-4DAB-BAE3-CA7952030DE7}" type="pres">
      <dgm:prSet presAssocID="{C19D1D39-01A6-4401-BBA7-A62E11BEDFFB}" presName="parentLeftMargin" presStyleLbl="node1" presStyleIdx="0" presStyleCnt="2"/>
      <dgm:spPr/>
      <dgm:t>
        <a:bodyPr/>
        <a:lstStyle/>
        <a:p>
          <a:endParaRPr lang="es-PE"/>
        </a:p>
      </dgm:t>
    </dgm:pt>
    <dgm:pt modelId="{0E5215DB-FA5E-4217-B2B4-BF0696F48A53}" type="pres">
      <dgm:prSet presAssocID="{C19D1D39-01A6-4401-BBA7-A62E11BEDFFB}" presName="parentText" presStyleLbl="node1" presStyleIdx="0" presStyleCnt="2" custScaleY="56409">
        <dgm:presLayoutVars>
          <dgm:chMax val="0"/>
          <dgm:bulletEnabled val="1"/>
        </dgm:presLayoutVars>
      </dgm:prSet>
      <dgm:spPr/>
      <dgm:t>
        <a:bodyPr/>
        <a:lstStyle/>
        <a:p>
          <a:endParaRPr lang="es-PE"/>
        </a:p>
      </dgm:t>
    </dgm:pt>
    <dgm:pt modelId="{879DD027-4579-4601-B1A6-D6AC22DBFC86}" type="pres">
      <dgm:prSet presAssocID="{C19D1D39-01A6-4401-BBA7-A62E11BEDFFB}" presName="negativeSpace" presStyleCnt="0"/>
      <dgm:spPr/>
    </dgm:pt>
    <dgm:pt modelId="{38ACABF1-9962-4F38-B53B-0E231C6C09B8}" type="pres">
      <dgm:prSet presAssocID="{C19D1D39-01A6-4401-BBA7-A62E11BEDFFB}" presName="childText" presStyleLbl="conFgAcc1" presStyleIdx="0" presStyleCnt="2">
        <dgm:presLayoutVars>
          <dgm:bulletEnabled val="1"/>
        </dgm:presLayoutVars>
      </dgm:prSet>
      <dgm:spPr/>
      <dgm:t>
        <a:bodyPr/>
        <a:lstStyle/>
        <a:p>
          <a:endParaRPr lang="es-PE"/>
        </a:p>
      </dgm:t>
    </dgm:pt>
    <dgm:pt modelId="{501917A5-0015-4DBA-A2B0-B004D7A402B1}" type="pres">
      <dgm:prSet presAssocID="{C34512E9-C50E-41EB-AE2D-8366E63710AE}" presName="spaceBetweenRectangles" presStyleCnt="0"/>
      <dgm:spPr/>
    </dgm:pt>
    <dgm:pt modelId="{5FC7768F-6272-4AFE-9A06-1100FE3B454E}" type="pres">
      <dgm:prSet presAssocID="{82E477FF-5F6F-4E21-9742-FF2109E80838}" presName="parentLin" presStyleCnt="0"/>
      <dgm:spPr/>
    </dgm:pt>
    <dgm:pt modelId="{F69A215C-E0F3-4881-9D8B-D899D716B753}" type="pres">
      <dgm:prSet presAssocID="{82E477FF-5F6F-4E21-9742-FF2109E80838}" presName="parentLeftMargin" presStyleLbl="node1" presStyleIdx="0" presStyleCnt="2"/>
      <dgm:spPr/>
      <dgm:t>
        <a:bodyPr/>
        <a:lstStyle/>
        <a:p>
          <a:endParaRPr lang="es-PE"/>
        </a:p>
      </dgm:t>
    </dgm:pt>
    <dgm:pt modelId="{BE3291FE-3C58-4684-9E58-7014339B4600}" type="pres">
      <dgm:prSet presAssocID="{82E477FF-5F6F-4E21-9742-FF2109E80838}" presName="parentText" presStyleLbl="node1" presStyleIdx="1" presStyleCnt="2" custScaleY="53677">
        <dgm:presLayoutVars>
          <dgm:chMax val="0"/>
          <dgm:bulletEnabled val="1"/>
        </dgm:presLayoutVars>
      </dgm:prSet>
      <dgm:spPr/>
      <dgm:t>
        <a:bodyPr/>
        <a:lstStyle/>
        <a:p>
          <a:endParaRPr lang="es-PE"/>
        </a:p>
      </dgm:t>
    </dgm:pt>
    <dgm:pt modelId="{F5EA2E58-3D7B-4893-B8A4-BD2822568187}" type="pres">
      <dgm:prSet presAssocID="{82E477FF-5F6F-4E21-9742-FF2109E80838}" presName="negativeSpace" presStyleCnt="0"/>
      <dgm:spPr/>
    </dgm:pt>
    <dgm:pt modelId="{B4A72328-F027-4B8D-A928-E12DE2DFD0BB}" type="pres">
      <dgm:prSet presAssocID="{82E477FF-5F6F-4E21-9742-FF2109E80838}" presName="childText" presStyleLbl="conFgAcc1" presStyleIdx="1" presStyleCnt="2">
        <dgm:presLayoutVars>
          <dgm:bulletEnabled val="1"/>
        </dgm:presLayoutVars>
      </dgm:prSet>
      <dgm:spPr/>
      <dgm:t>
        <a:bodyPr/>
        <a:lstStyle/>
        <a:p>
          <a:endParaRPr lang="es-PE"/>
        </a:p>
      </dgm:t>
    </dgm:pt>
  </dgm:ptLst>
  <dgm:cxnLst>
    <dgm:cxn modelId="{A7BA1718-85AF-4959-9247-8719CF931A35}" type="presOf" srcId="{5B59CAD2-5DF1-44C5-9028-EF5524E3D319}" destId="{B4A72328-F027-4B8D-A928-E12DE2DFD0BB}" srcOrd="0" destOrd="1" presId="urn:microsoft.com/office/officeart/2005/8/layout/list1"/>
    <dgm:cxn modelId="{B8EE4D08-81A9-4F2F-B6F5-B59E13BF2821}" srcId="{82E477FF-5F6F-4E21-9742-FF2109E80838}" destId="{5B59CAD2-5DF1-44C5-9028-EF5524E3D319}" srcOrd="1" destOrd="0" parTransId="{FB334FB2-2274-47ED-AE21-6F29D88BDACE}" sibTransId="{FA31731F-AA0B-43A5-A1C2-30C4A83692E3}"/>
    <dgm:cxn modelId="{9044D1B3-4383-4715-AC64-D8222908A794}" srcId="{C19D1D39-01A6-4401-BBA7-A62E11BEDFFB}" destId="{1BB39182-DCF4-41E4-B0E4-210DE2C78E86}" srcOrd="0" destOrd="0" parTransId="{9F0750B5-F5A4-42C7-8BC2-082F48BE7649}" sibTransId="{0A4462FC-F7A8-496B-9F3E-DFD86C12E954}"/>
    <dgm:cxn modelId="{A6072849-0877-469F-9A24-026116158E22}" type="presOf" srcId="{82E477FF-5F6F-4E21-9742-FF2109E80838}" destId="{F69A215C-E0F3-4881-9D8B-D899D716B753}" srcOrd="0" destOrd="0" presId="urn:microsoft.com/office/officeart/2005/8/layout/list1"/>
    <dgm:cxn modelId="{F0C95216-F8DF-45A2-A083-BF6BB4695FC3}" type="presOf" srcId="{82E477FF-5F6F-4E21-9742-FF2109E80838}" destId="{BE3291FE-3C58-4684-9E58-7014339B4600}" srcOrd="1" destOrd="0" presId="urn:microsoft.com/office/officeart/2005/8/layout/list1"/>
    <dgm:cxn modelId="{6E016701-82AA-4F45-B69F-E0B94B52C403}" srcId="{FEE1787D-252A-4F02-B44C-C9C78AEE7D5D}" destId="{82E477FF-5F6F-4E21-9742-FF2109E80838}" srcOrd="1" destOrd="0" parTransId="{30F1C519-6169-4E0E-82A6-E4B02D64194D}" sibTransId="{A9B7936F-F31A-422E-9BBD-72521F07E68D}"/>
    <dgm:cxn modelId="{834AF1A9-4D35-4BC1-9A35-E310FB3DB693}" type="presOf" srcId="{FEE1787D-252A-4F02-B44C-C9C78AEE7D5D}" destId="{2F951532-BAA5-46D6-9BF0-A0FA8C495CC9}" srcOrd="0" destOrd="0" presId="urn:microsoft.com/office/officeart/2005/8/layout/list1"/>
    <dgm:cxn modelId="{600CEFE2-BB9E-4CD4-BE9B-98C17737778A}" srcId="{82E477FF-5F6F-4E21-9742-FF2109E80838}" destId="{3947F473-510C-4840-9DCC-59737A465434}" srcOrd="0" destOrd="0" parTransId="{610294AE-0680-4094-9715-FDCFB7DBE11C}" sibTransId="{B5283F2D-CE6E-420D-A3CD-EBA2BD522D92}"/>
    <dgm:cxn modelId="{9C75AE80-CC20-421E-A030-62D4C8EFB4CD}" type="presOf" srcId="{C19D1D39-01A6-4401-BBA7-A62E11BEDFFB}" destId="{0E5215DB-FA5E-4217-B2B4-BF0696F48A53}" srcOrd="1" destOrd="0" presId="urn:microsoft.com/office/officeart/2005/8/layout/list1"/>
    <dgm:cxn modelId="{30831683-59A1-4668-979E-2A33E1D0B650}" type="presOf" srcId="{1BB39182-DCF4-41E4-B0E4-210DE2C78E86}" destId="{38ACABF1-9962-4F38-B53B-0E231C6C09B8}" srcOrd="0" destOrd="0" presId="urn:microsoft.com/office/officeart/2005/8/layout/list1"/>
    <dgm:cxn modelId="{FBB3131D-04F9-43DD-91AB-64BCF82F529C}" srcId="{FEE1787D-252A-4F02-B44C-C9C78AEE7D5D}" destId="{C19D1D39-01A6-4401-BBA7-A62E11BEDFFB}" srcOrd="0" destOrd="0" parTransId="{156E53DF-FE64-4C1F-8451-306712EA957B}" sibTransId="{C34512E9-C50E-41EB-AE2D-8366E63710AE}"/>
    <dgm:cxn modelId="{312ACACF-F4DD-455C-8D19-B6D27DC96021}" type="presOf" srcId="{C19D1D39-01A6-4401-BBA7-A62E11BEDFFB}" destId="{19E673DA-00A4-4DAB-BAE3-CA7952030DE7}" srcOrd="0" destOrd="0" presId="urn:microsoft.com/office/officeart/2005/8/layout/list1"/>
    <dgm:cxn modelId="{CA020391-4DC9-45F6-952E-D5CDF9C6BB8F}" type="presOf" srcId="{3947F473-510C-4840-9DCC-59737A465434}" destId="{B4A72328-F027-4B8D-A928-E12DE2DFD0BB}" srcOrd="0" destOrd="0" presId="urn:microsoft.com/office/officeart/2005/8/layout/list1"/>
    <dgm:cxn modelId="{F8CAE985-4A70-4BAE-B213-8FF534636C56}" type="presParOf" srcId="{2F951532-BAA5-46D6-9BF0-A0FA8C495CC9}" destId="{05DDAE8D-9AB7-48BE-8025-2E4C714C8D8D}" srcOrd="0" destOrd="0" presId="urn:microsoft.com/office/officeart/2005/8/layout/list1"/>
    <dgm:cxn modelId="{B028344B-D6C8-4380-B746-46A86EC5374B}" type="presParOf" srcId="{05DDAE8D-9AB7-48BE-8025-2E4C714C8D8D}" destId="{19E673DA-00A4-4DAB-BAE3-CA7952030DE7}" srcOrd="0" destOrd="0" presId="urn:microsoft.com/office/officeart/2005/8/layout/list1"/>
    <dgm:cxn modelId="{D7813E04-FB20-42F6-8E6E-DD10D7AC72C4}" type="presParOf" srcId="{05DDAE8D-9AB7-48BE-8025-2E4C714C8D8D}" destId="{0E5215DB-FA5E-4217-B2B4-BF0696F48A53}" srcOrd="1" destOrd="0" presId="urn:microsoft.com/office/officeart/2005/8/layout/list1"/>
    <dgm:cxn modelId="{6B6F580B-ECCF-458E-A09F-744BE6754A0B}" type="presParOf" srcId="{2F951532-BAA5-46D6-9BF0-A0FA8C495CC9}" destId="{879DD027-4579-4601-B1A6-D6AC22DBFC86}" srcOrd="1" destOrd="0" presId="urn:microsoft.com/office/officeart/2005/8/layout/list1"/>
    <dgm:cxn modelId="{BA5928A9-EB46-4216-9AA5-68B1359CACE4}" type="presParOf" srcId="{2F951532-BAA5-46D6-9BF0-A0FA8C495CC9}" destId="{38ACABF1-9962-4F38-B53B-0E231C6C09B8}" srcOrd="2" destOrd="0" presId="urn:microsoft.com/office/officeart/2005/8/layout/list1"/>
    <dgm:cxn modelId="{3E6BF5A9-4465-4B31-9BE6-3561AFDBFA08}" type="presParOf" srcId="{2F951532-BAA5-46D6-9BF0-A0FA8C495CC9}" destId="{501917A5-0015-4DBA-A2B0-B004D7A402B1}" srcOrd="3" destOrd="0" presId="urn:microsoft.com/office/officeart/2005/8/layout/list1"/>
    <dgm:cxn modelId="{F03574CE-63B6-4E5C-9091-8C6FFC39251B}" type="presParOf" srcId="{2F951532-BAA5-46D6-9BF0-A0FA8C495CC9}" destId="{5FC7768F-6272-4AFE-9A06-1100FE3B454E}" srcOrd="4" destOrd="0" presId="urn:microsoft.com/office/officeart/2005/8/layout/list1"/>
    <dgm:cxn modelId="{62A5E959-184E-4AA6-851B-033C112764FA}" type="presParOf" srcId="{5FC7768F-6272-4AFE-9A06-1100FE3B454E}" destId="{F69A215C-E0F3-4881-9D8B-D899D716B753}" srcOrd="0" destOrd="0" presId="urn:microsoft.com/office/officeart/2005/8/layout/list1"/>
    <dgm:cxn modelId="{FCE36779-978B-4D23-AE02-CB25F2B0EB79}" type="presParOf" srcId="{5FC7768F-6272-4AFE-9A06-1100FE3B454E}" destId="{BE3291FE-3C58-4684-9E58-7014339B4600}" srcOrd="1" destOrd="0" presId="urn:microsoft.com/office/officeart/2005/8/layout/list1"/>
    <dgm:cxn modelId="{D1B1033B-B7A7-4619-9F57-EDE48E679ABB}" type="presParOf" srcId="{2F951532-BAA5-46D6-9BF0-A0FA8C495CC9}" destId="{F5EA2E58-3D7B-4893-B8A4-BD2822568187}" srcOrd="5" destOrd="0" presId="urn:microsoft.com/office/officeart/2005/8/layout/list1"/>
    <dgm:cxn modelId="{627E5210-4282-47D4-B270-461E096F894F}" type="presParOf" srcId="{2F951532-BAA5-46D6-9BF0-A0FA8C495CC9}" destId="{B4A72328-F027-4B8D-A928-E12DE2DFD0B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A8121F4-BB25-4AF6-9D0A-C01BF4F976F9}"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s-PE"/>
        </a:p>
      </dgm:t>
    </dgm:pt>
    <dgm:pt modelId="{829A8A8D-5B74-4DCB-9909-897DBE1CDDC8}">
      <dgm:prSet phldrT="[Texto]"/>
      <dgm:spPr/>
      <dgm:t>
        <a:bodyPr/>
        <a:lstStyle/>
        <a:p>
          <a:r>
            <a:rPr lang="es-MX" dirty="0"/>
            <a:t>Limpieza y desinfección de centros de trabajo</a:t>
          </a:r>
          <a:endParaRPr lang="es-PE" dirty="0"/>
        </a:p>
      </dgm:t>
    </dgm:pt>
    <dgm:pt modelId="{B135F095-8FE9-4E28-A9AA-101322920DBA}" type="parTrans" cxnId="{E981CCF2-83E2-4124-B71A-D9477E7B8C61}">
      <dgm:prSet/>
      <dgm:spPr/>
      <dgm:t>
        <a:bodyPr/>
        <a:lstStyle/>
        <a:p>
          <a:endParaRPr lang="es-PE"/>
        </a:p>
      </dgm:t>
    </dgm:pt>
    <dgm:pt modelId="{3AD39361-BDED-4AB7-A72E-97B72B22715B}" type="sibTrans" cxnId="{E981CCF2-83E2-4124-B71A-D9477E7B8C61}">
      <dgm:prSet/>
      <dgm:spPr/>
      <dgm:t>
        <a:bodyPr/>
        <a:lstStyle/>
        <a:p>
          <a:endParaRPr lang="es-PE"/>
        </a:p>
      </dgm:t>
    </dgm:pt>
    <dgm:pt modelId="{06C7B719-A943-44F7-A136-3C962A7CD1CD}">
      <dgm:prSet phldrT="[Texto]"/>
      <dgm:spPr/>
      <dgm:t>
        <a:bodyPr/>
        <a:lstStyle/>
        <a:p>
          <a:r>
            <a:rPr lang="es-MX" dirty="0"/>
            <a:t>Evaluación de la condición de salud del trabajador previo al regreso o reincorporación</a:t>
          </a:r>
          <a:endParaRPr lang="es-PE" dirty="0"/>
        </a:p>
      </dgm:t>
    </dgm:pt>
    <dgm:pt modelId="{DF095A84-60F1-4B7A-9D86-216B7515FE1B}" type="parTrans" cxnId="{A318C3CE-CA18-4B59-A8EA-2CA4B2F221A8}">
      <dgm:prSet/>
      <dgm:spPr/>
      <dgm:t>
        <a:bodyPr/>
        <a:lstStyle/>
        <a:p>
          <a:endParaRPr lang="es-PE"/>
        </a:p>
      </dgm:t>
    </dgm:pt>
    <dgm:pt modelId="{59D73426-212D-4E37-8FF9-3B88D3EC7D53}" type="sibTrans" cxnId="{A318C3CE-CA18-4B59-A8EA-2CA4B2F221A8}">
      <dgm:prSet/>
      <dgm:spPr/>
      <dgm:t>
        <a:bodyPr/>
        <a:lstStyle/>
        <a:p>
          <a:endParaRPr lang="es-PE"/>
        </a:p>
      </dgm:t>
    </dgm:pt>
    <dgm:pt modelId="{546791B8-21A9-4A13-A5FD-18501DA9EA45}">
      <dgm:prSet phldrT="[Texto]"/>
      <dgm:spPr/>
      <dgm:t>
        <a:bodyPr/>
        <a:lstStyle/>
        <a:p>
          <a:r>
            <a:rPr lang="es-MX" dirty="0"/>
            <a:t>Lavado y desinfección de manos</a:t>
          </a:r>
          <a:endParaRPr lang="es-PE" dirty="0"/>
        </a:p>
      </dgm:t>
    </dgm:pt>
    <dgm:pt modelId="{F5D24018-3D6D-4989-B23B-237A115388E6}" type="parTrans" cxnId="{C096C762-9D12-4EE1-ABCB-30BD5B27DC16}">
      <dgm:prSet/>
      <dgm:spPr/>
      <dgm:t>
        <a:bodyPr/>
        <a:lstStyle/>
        <a:p>
          <a:endParaRPr lang="es-PE"/>
        </a:p>
      </dgm:t>
    </dgm:pt>
    <dgm:pt modelId="{0B22E2B0-5E3B-4685-BEB8-BA2F3041B134}" type="sibTrans" cxnId="{C096C762-9D12-4EE1-ABCB-30BD5B27DC16}">
      <dgm:prSet/>
      <dgm:spPr/>
      <dgm:t>
        <a:bodyPr/>
        <a:lstStyle/>
        <a:p>
          <a:endParaRPr lang="es-PE"/>
        </a:p>
      </dgm:t>
    </dgm:pt>
    <dgm:pt modelId="{683A061B-F470-4B19-8AC8-4EFC1DA77B60}">
      <dgm:prSet phldrT="[Texto]"/>
      <dgm:spPr/>
      <dgm:t>
        <a:bodyPr/>
        <a:lstStyle/>
        <a:p>
          <a:r>
            <a:rPr lang="es-MX" dirty="0"/>
            <a:t>Sensibilización de la prevención del contagio en el centro de trabajo</a:t>
          </a:r>
          <a:endParaRPr lang="es-PE" dirty="0"/>
        </a:p>
      </dgm:t>
    </dgm:pt>
    <dgm:pt modelId="{7C86F7F2-4045-47DC-95F5-91FFC9D94DB7}" type="parTrans" cxnId="{DBCC6805-7328-4AE9-9D07-E060501C0B0E}">
      <dgm:prSet/>
      <dgm:spPr/>
      <dgm:t>
        <a:bodyPr/>
        <a:lstStyle/>
        <a:p>
          <a:endParaRPr lang="es-PE"/>
        </a:p>
      </dgm:t>
    </dgm:pt>
    <dgm:pt modelId="{EC526FDE-6179-4198-AD41-FF8B8584B197}" type="sibTrans" cxnId="{DBCC6805-7328-4AE9-9D07-E060501C0B0E}">
      <dgm:prSet/>
      <dgm:spPr/>
      <dgm:t>
        <a:bodyPr/>
        <a:lstStyle/>
        <a:p>
          <a:endParaRPr lang="es-PE"/>
        </a:p>
      </dgm:t>
    </dgm:pt>
    <dgm:pt modelId="{B66E9E84-9DAD-4070-99AD-D20982DCFAB8}">
      <dgm:prSet phldrT="[Texto]"/>
      <dgm:spPr/>
      <dgm:t>
        <a:bodyPr/>
        <a:lstStyle/>
        <a:p>
          <a:r>
            <a:rPr lang="es-MX" dirty="0"/>
            <a:t>Medidas preventivas de aplicación colectiva</a:t>
          </a:r>
          <a:endParaRPr lang="es-PE" dirty="0"/>
        </a:p>
      </dgm:t>
    </dgm:pt>
    <dgm:pt modelId="{8027220E-BA45-4B0B-9262-0C1D7F235EDC}" type="parTrans" cxnId="{83EAD396-0A61-43F2-AF23-18E4FA2EBDBE}">
      <dgm:prSet/>
      <dgm:spPr/>
      <dgm:t>
        <a:bodyPr/>
        <a:lstStyle/>
        <a:p>
          <a:endParaRPr lang="es-PE"/>
        </a:p>
      </dgm:t>
    </dgm:pt>
    <dgm:pt modelId="{E984E983-58FF-4D9B-B6A6-26C67DE7950B}" type="sibTrans" cxnId="{83EAD396-0A61-43F2-AF23-18E4FA2EBDBE}">
      <dgm:prSet/>
      <dgm:spPr/>
      <dgm:t>
        <a:bodyPr/>
        <a:lstStyle/>
        <a:p>
          <a:endParaRPr lang="es-PE"/>
        </a:p>
      </dgm:t>
    </dgm:pt>
    <dgm:pt modelId="{964D0314-4609-4769-B413-E53CC5C2D2C5}">
      <dgm:prSet phldrT="[Texto]"/>
      <dgm:spPr/>
      <dgm:t>
        <a:bodyPr/>
        <a:lstStyle/>
        <a:p>
          <a:r>
            <a:rPr lang="es-MX" dirty="0"/>
            <a:t>Medidas de protección personal</a:t>
          </a:r>
          <a:endParaRPr lang="es-PE" dirty="0"/>
        </a:p>
      </dgm:t>
    </dgm:pt>
    <dgm:pt modelId="{DF730E51-15E4-45E9-816E-02341DA06DFA}" type="parTrans" cxnId="{33CD92E5-558E-4471-AF98-6DC2AB08816C}">
      <dgm:prSet/>
      <dgm:spPr/>
      <dgm:t>
        <a:bodyPr/>
        <a:lstStyle/>
        <a:p>
          <a:endParaRPr lang="es-PE"/>
        </a:p>
      </dgm:t>
    </dgm:pt>
    <dgm:pt modelId="{9A911970-60B9-489E-B878-D25E5D223241}" type="sibTrans" cxnId="{33CD92E5-558E-4471-AF98-6DC2AB08816C}">
      <dgm:prSet/>
      <dgm:spPr/>
      <dgm:t>
        <a:bodyPr/>
        <a:lstStyle/>
        <a:p>
          <a:endParaRPr lang="es-PE"/>
        </a:p>
      </dgm:t>
    </dgm:pt>
    <dgm:pt modelId="{C8E65966-6794-4F3E-AC42-959021888C5F}">
      <dgm:prSet phldrT="[Texto]"/>
      <dgm:spPr/>
      <dgm:t>
        <a:bodyPr/>
        <a:lstStyle/>
        <a:p>
          <a:r>
            <a:rPr lang="es-MX" dirty="0"/>
            <a:t>Vigilancia de salud del trabajador</a:t>
          </a:r>
          <a:endParaRPr lang="es-PE" dirty="0"/>
        </a:p>
      </dgm:t>
    </dgm:pt>
    <dgm:pt modelId="{0ECA7052-0282-482C-80A1-F6DEC4866937}" type="parTrans" cxnId="{7DC8D086-5A2F-458D-AA0C-208147F994A4}">
      <dgm:prSet/>
      <dgm:spPr/>
      <dgm:t>
        <a:bodyPr/>
        <a:lstStyle/>
        <a:p>
          <a:endParaRPr lang="es-PE"/>
        </a:p>
      </dgm:t>
    </dgm:pt>
    <dgm:pt modelId="{C3EF4745-D486-4506-AEE8-EDE3FDEEE532}" type="sibTrans" cxnId="{7DC8D086-5A2F-458D-AA0C-208147F994A4}">
      <dgm:prSet/>
      <dgm:spPr/>
      <dgm:t>
        <a:bodyPr/>
        <a:lstStyle/>
        <a:p>
          <a:endParaRPr lang="es-PE"/>
        </a:p>
      </dgm:t>
    </dgm:pt>
    <dgm:pt modelId="{93287080-829D-42D5-89DB-3C26DACA0CC7}" type="pres">
      <dgm:prSet presAssocID="{AA8121F4-BB25-4AF6-9D0A-C01BF4F976F9}" presName="Name0" presStyleCnt="0">
        <dgm:presLayoutVars>
          <dgm:chMax val="7"/>
          <dgm:chPref val="7"/>
          <dgm:dir/>
        </dgm:presLayoutVars>
      </dgm:prSet>
      <dgm:spPr/>
      <dgm:t>
        <a:bodyPr/>
        <a:lstStyle/>
        <a:p>
          <a:endParaRPr lang="es-PE"/>
        </a:p>
      </dgm:t>
    </dgm:pt>
    <dgm:pt modelId="{F83FD88E-51BD-4BD0-8DB6-33B34891B99E}" type="pres">
      <dgm:prSet presAssocID="{AA8121F4-BB25-4AF6-9D0A-C01BF4F976F9}" presName="Name1" presStyleCnt="0"/>
      <dgm:spPr/>
    </dgm:pt>
    <dgm:pt modelId="{9ACEE1E8-D560-4A7E-B155-3E15BF7FC703}" type="pres">
      <dgm:prSet presAssocID="{AA8121F4-BB25-4AF6-9D0A-C01BF4F976F9}" presName="cycle" presStyleCnt="0"/>
      <dgm:spPr/>
    </dgm:pt>
    <dgm:pt modelId="{BCE83F3C-E7FD-4160-B0E3-FD0A533653FD}" type="pres">
      <dgm:prSet presAssocID="{AA8121F4-BB25-4AF6-9D0A-C01BF4F976F9}" presName="srcNode" presStyleLbl="node1" presStyleIdx="0" presStyleCnt="7"/>
      <dgm:spPr/>
    </dgm:pt>
    <dgm:pt modelId="{E4DC30A0-90C5-4517-A940-3CD6E783E9C4}" type="pres">
      <dgm:prSet presAssocID="{AA8121F4-BB25-4AF6-9D0A-C01BF4F976F9}" presName="conn" presStyleLbl="parChTrans1D2" presStyleIdx="0" presStyleCnt="1"/>
      <dgm:spPr/>
      <dgm:t>
        <a:bodyPr/>
        <a:lstStyle/>
        <a:p>
          <a:endParaRPr lang="es-PE"/>
        </a:p>
      </dgm:t>
    </dgm:pt>
    <dgm:pt modelId="{C78FC166-5F9E-40A6-9D31-47340CE0AC3B}" type="pres">
      <dgm:prSet presAssocID="{AA8121F4-BB25-4AF6-9D0A-C01BF4F976F9}" presName="extraNode" presStyleLbl="node1" presStyleIdx="0" presStyleCnt="7"/>
      <dgm:spPr/>
    </dgm:pt>
    <dgm:pt modelId="{853F13A2-4FCB-45C6-B1BD-759B6BA2D10B}" type="pres">
      <dgm:prSet presAssocID="{AA8121F4-BB25-4AF6-9D0A-C01BF4F976F9}" presName="dstNode" presStyleLbl="node1" presStyleIdx="0" presStyleCnt="7"/>
      <dgm:spPr/>
    </dgm:pt>
    <dgm:pt modelId="{422506CE-2700-48EE-8103-4809FA1AAD4C}" type="pres">
      <dgm:prSet presAssocID="{829A8A8D-5B74-4DCB-9909-897DBE1CDDC8}" presName="text_1" presStyleLbl="node1" presStyleIdx="0" presStyleCnt="7">
        <dgm:presLayoutVars>
          <dgm:bulletEnabled val="1"/>
        </dgm:presLayoutVars>
      </dgm:prSet>
      <dgm:spPr/>
      <dgm:t>
        <a:bodyPr/>
        <a:lstStyle/>
        <a:p>
          <a:endParaRPr lang="es-PE"/>
        </a:p>
      </dgm:t>
    </dgm:pt>
    <dgm:pt modelId="{E4A8F346-FBB9-4054-A7C7-F8FEA8F99AE2}" type="pres">
      <dgm:prSet presAssocID="{829A8A8D-5B74-4DCB-9909-897DBE1CDDC8}" presName="accent_1" presStyleCnt="0"/>
      <dgm:spPr/>
    </dgm:pt>
    <dgm:pt modelId="{BF27FF6A-8A7A-4389-AFF9-FCAEFCC28C4F}" type="pres">
      <dgm:prSet presAssocID="{829A8A8D-5B74-4DCB-9909-897DBE1CDDC8}" presName="accentRepeatNode" presStyleLbl="solidFgAcc1" presStyleIdx="0" presStyleCnt="7"/>
      <dgm:spPr/>
    </dgm:pt>
    <dgm:pt modelId="{AF4EA183-46A7-4E36-A806-9004B127067B}" type="pres">
      <dgm:prSet presAssocID="{06C7B719-A943-44F7-A136-3C962A7CD1CD}" presName="text_2" presStyleLbl="node1" presStyleIdx="1" presStyleCnt="7">
        <dgm:presLayoutVars>
          <dgm:bulletEnabled val="1"/>
        </dgm:presLayoutVars>
      </dgm:prSet>
      <dgm:spPr/>
      <dgm:t>
        <a:bodyPr/>
        <a:lstStyle/>
        <a:p>
          <a:endParaRPr lang="es-PE"/>
        </a:p>
      </dgm:t>
    </dgm:pt>
    <dgm:pt modelId="{1548621E-03B7-41F4-BB5D-FF5F43DD1BFB}" type="pres">
      <dgm:prSet presAssocID="{06C7B719-A943-44F7-A136-3C962A7CD1CD}" presName="accent_2" presStyleCnt="0"/>
      <dgm:spPr/>
    </dgm:pt>
    <dgm:pt modelId="{0C07468C-89FD-4317-8CE8-098C2C3214A5}" type="pres">
      <dgm:prSet presAssocID="{06C7B719-A943-44F7-A136-3C962A7CD1CD}" presName="accentRepeatNode" presStyleLbl="solidFgAcc1" presStyleIdx="1" presStyleCnt="7"/>
      <dgm:spPr/>
    </dgm:pt>
    <dgm:pt modelId="{747E8B8B-C3AD-4E01-8ED5-C5F710B8FA5E}" type="pres">
      <dgm:prSet presAssocID="{546791B8-21A9-4A13-A5FD-18501DA9EA45}" presName="text_3" presStyleLbl="node1" presStyleIdx="2" presStyleCnt="7">
        <dgm:presLayoutVars>
          <dgm:bulletEnabled val="1"/>
        </dgm:presLayoutVars>
      </dgm:prSet>
      <dgm:spPr/>
      <dgm:t>
        <a:bodyPr/>
        <a:lstStyle/>
        <a:p>
          <a:endParaRPr lang="es-PE"/>
        </a:p>
      </dgm:t>
    </dgm:pt>
    <dgm:pt modelId="{3F22550C-9875-423D-AEC3-382C0CC5E166}" type="pres">
      <dgm:prSet presAssocID="{546791B8-21A9-4A13-A5FD-18501DA9EA45}" presName="accent_3" presStyleCnt="0"/>
      <dgm:spPr/>
    </dgm:pt>
    <dgm:pt modelId="{99B26255-4F7A-41B1-BBA2-8E4CE5E5D367}" type="pres">
      <dgm:prSet presAssocID="{546791B8-21A9-4A13-A5FD-18501DA9EA45}" presName="accentRepeatNode" presStyleLbl="solidFgAcc1" presStyleIdx="2" presStyleCnt="7"/>
      <dgm:spPr/>
    </dgm:pt>
    <dgm:pt modelId="{611D432A-9AB0-4FCF-A12F-14B2AACC5D82}" type="pres">
      <dgm:prSet presAssocID="{683A061B-F470-4B19-8AC8-4EFC1DA77B60}" presName="text_4" presStyleLbl="node1" presStyleIdx="3" presStyleCnt="7">
        <dgm:presLayoutVars>
          <dgm:bulletEnabled val="1"/>
        </dgm:presLayoutVars>
      </dgm:prSet>
      <dgm:spPr/>
      <dgm:t>
        <a:bodyPr/>
        <a:lstStyle/>
        <a:p>
          <a:endParaRPr lang="es-PE"/>
        </a:p>
      </dgm:t>
    </dgm:pt>
    <dgm:pt modelId="{181BD422-15E7-485E-A947-DE1D06E842EC}" type="pres">
      <dgm:prSet presAssocID="{683A061B-F470-4B19-8AC8-4EFC1DA77B60}" presName="accent_4" presStyleCnt="0"/>
      <dgm:spPr/>
    </dgm:pt>
    <dgm:pt modelId="{4759D54F-C1C5-4FBE-BA21-40F5851FA877}" type="pres">
      <dgm:prSet presAssocID="{683A061B-F470-4B19-8AC8-4EFC1DA77B60}" presName="accentRepeatNode" presStyleLbl="solidFgAcc1" presStyleIdx="3" presStyleCnt="7"/>
      <dgm:spPr/>
    </dgm:pt>
    <dgm:pt modelId="{BE488619-A160-4CAC-BB99-D6BC35593526}" type="pres">
      <dgm:prSet presAssocID="{B66E9E84-9DAD-4070-99AD-D20982DCFAB8}" presName="text_5" presStyleLbl="node1" presStyleIdx="4" presStyleCnt="7">
        <dgm:presLayoutVars>
          <dgm:bulletEnabled val="1"/>
        </dgm:presLayoutVars>
      </dgm:prSet>
      <dgm:spPr/>
      <dgm:t>
        <a:bodyPr/>
        <a:lstStyle/>
        <a:p>
          <a:endParaRPr lang="es-PE"/>
        </a:p>
      </dgm:t>
    </dgm:pt>
    <dgm:pt modelId="{5AC0DC83-6542-433B-A21B-81FF872B2BEF}" type="pres">
      <dgm:prSet presAssocID="{B66E9E84-9DAD-4070-99AD-D20982DCFAB8}" presName="accent_5" presStyleCnt="0"/>
      <dgm:spPr/>
    </dgm:pt>
    <dgm:pt modelId="{30A823D8-173D-4ED1-B798-4CB5EA8181D4}" type="pres">
      <dgm:prSet presAssocID="{B66E9E84-9DAD-4070-99AD-D20982DCFAB8}" presName="accentRepeatNode" presStyleLbl="solidFgAcc1" presStyleIdx="4" presStyleCnt="7"/>
      <dgm:spPr/>
    </dgm:pt>
    <dgm:pt modelId="{C2E77A55-BDCF-47B1-A3E6-BF95DF303037}" type="pres">
      <dgm:prSet presAssocID="{964D0314-4609-4769-B413-E53CC5C2D2C5}" presName="text_6" presStyleLbl="node1" presStyleIdx="5" presStyleCnt="7">
        <dgm:presLayoutVars>
          <dgm:bulletEnabled val="1"/>
        </dgm:presLayoutVars>
      </dgm:prSet>
      <dgm:spPr/>
      <dgm:t>
        <a:bodyPr/>
        <a:lstStyle/>
        <a:p>
          <a:endParaRPr lang="es-PE"/>
        </a:p>
      </dgm:t>
    </dgm:pt>
    <dgm:pt modelId="{EB0CC3FB-FBFC-4C2B-8AD9-A8C4726E0675}" type="pres">
      <dgm:prSet presAssocID="{964D0314-4609-4769-B413-E53CC5C2D2C5}" presName="accent_6" presStyleCnt="0"/>
      <dgm:spPr/>
    </dgm:pt>
    <dgm:pt modelId="{854CDB54-4EA0-4CEC-A61C-6D74DE630D6C}" type="pres">
      <dgm:prSet presAssocID="{964D0314-4609-4769-B413-E53CC5C2D2C5}" presName="accentRepeatNode" presStyleLbl="solidFgAcc1" presStyleIdx="5" presStyleCnt="7"/>
      <dgm:spPr/>
    </dgm:pt>
    <dgm:pt modelId="{DC406FB1-7369-4E3F-8F23-CBB7622D2004}" type="pres">
      <dgm:prSet presAssocID="{C8E65966-6794-4F3E-AC42-959021888C5F}" presName="text_7" presStyleLbl="node1" presStyleIdx="6" presStyleCnt="7">
        <dgm:presLayoutVars>
          <dgm:bulletEnabled val="1"/>
        </dgm:presLayoutVars>
      </dgm:prSet>
      <dgm:spPr/>
      <dgm:t>
        <a:bodyPr/>
        <a:lstStyle/>
        <a:p>
          <a:endParaRPr lang="es-PE"/>
        </a:p>
      </dgm:t>
    </dgm:pt>
    <dgm:pt modelId="{E2A17E36-DD82-40CB-94A6-B9A2B323DDB2}" type="pres">
      <dgm:prSet presAssocID="{C8E65966-6794-4F3E-AC42-959021888C5F}" presName="accent_7" presStyleCnt="0"/>
      <dgm:spPr/>
    </dgm:pt>
    <dgm:pt modelId="{5430A92A-A62F-429E-B985-81FA98C3749A}" type="pres">
      <dgm:prSet presAssocID="{C8E65966-6794-4F3E-AC42-959021888C5F}" presName="accentRepeatNode" presStyleLbl="solidFgAcc1" presStyleIdx="6" presStyleCnt="7"/>
      <dgm:spPr/>
    </dgm:pt>
  </dgm:ptLst>
  <dgm:cxnLst>
    <dgm:cxn modelId="{83EAD396-0A61-43F2-AF23-18E4FA2EBDBE}" srcId="{AA8121F4-BB25-4AF6-9D0A-C01BF4F976F9}" destId="{B66E9E84-9DAD-4070-99AD-D20982DCFAB8}" srcOrd="4" destOrd="0" parTransId="{8027220E-BA45-4B0B-9262-0C1D7F235EDC}" sibTransId="{E984E983-58FF-4D9B-B6A6-26C67DE7950B}"/>
    <dgm:cxn modelId="{33CD92E5-558E-4471-AF98-6DC2AB08816C}" srcId="{AA8121F4-BB25-4AF6-9D0A-C01BF4F976F9}" destId="{964D0314-4609-4769-B413-E53CC5C2D2C5}" srcOrd="5" destOrd="0" parTransId="{DF730E51-15E4-45E9-816E-02341DA06DFA}" sibTransId="{9A911970-60B9-489E-B878-D25E5D223241}"/>
    <dgm:cxn modelId="{6EA04656-483A-4571-B7E8-28BC89E8B745}" type="presOf" srcId="{683A061B-F470-4B19-8AC8-4EFC1DA77B60}" destId="{611D432A-9AB0-4FCF-A12F-14B2AACC5D82}" srcOrd="0" destOrd="0" presId="urn:microsoft.com/office/officeart/2008/layout/VerticalCurvedList"/>
    <dgm:cxn modelId="{C096C762-9D12-4EE1-ABCB-30BD5B27DC16}" srcId="{AA8121F4-BB25-4AF6-9D0A-C01BF4F976F9}" destId="{546791B8-21A9-4A13-A5FD-18501DA9EA45}" srcOrd="2" destOrd="0" parTransId="{F5D24018-3D6D-4989-B23B-237A115388E6}" sibTransId="{0B22E2B0-5E3B-4685-BEB8-BA2F3041B134}"/>
    <dgm:cxn modelId="{E6644AB9-8272-4F29-B141-B6FF5888D6D1}" type="presOf" srcId="{AA8121F4-BB25-4AF6-9D0A-C01BF4F976F9}" destId="{93287080-829D-42D5-89DB-3C26DACA0CC7}" srcOrd="0" destOrd="0" presId="urn:microsoft.com/office/officeart/2008/layout/VerticalCurvedList"/>
    <dgm:cxn modelId="{CFC1F8EB-1E34-4714-896C-28A9F6278F2A}" type="presOf" srcId="{B66E9E84-9DAD-4070-99AD-D20982DCFAB8}" destId="{BE488619-A160-4CAC-BB99-D6BC35593526}" srcOrd="0" destOrd="0" presId="urn:microsoft.com/office/officeart/2008/layout/VerticalCurvedList"/>
    <dgm:cxn modelId="{3A4C59BA-2620-421F-95B8-F6E9EA78402B}" type="presOf" srcId="{C8E65966-6794-4F3E-AC42-959021888C5F}" destId="{DC406FB1-7369-4E3F-8F23-CBB7622D2004}" srcOrd="0" destOrd="0" presId="urn:microsoft.com/office/officeart/2008/layout/VerticalCurvedList"/>
    <dgm:cxn modelId="{35AF0D9E-027E-416E-B769-F12D2597E94A}" type="presOf" srcId="{06C7B719-A943-44F7-A136-3C962A7CD1CD}" destId="{AF4EA183-46A7-4E36-A806-9004B127067B}" srcOrd="0" destOrd="0" presId="urn:microsoft.com/office/officeart/2008/layout/VerticalCurvedList"/>
    <dgm:cxn modelId="{DBCC6805-7328-4AE9-9D07-E060501C0B0E}" srcId="{AA8121F4-BB25-4AF6-9D0A-C01BF4F976F9}" destId="{683A061B-F470-4B19-8AC8-4EFC1DA77B60}" srcOrd="3" destOrd="0" parTransId="{7C86F7F2-4045-47DC-95F5-91FFC9D94DB7}" sibTransId="{EC526FDE-6179-4198-AD41-FF8B8584B197}"/>
    <dgm:cxn modelId="{4AABBD89-A74E-4BF5-8E35-4D31471B1D4C}" type="presOf" srcId="{546791B8-21A9-4A13-A5FD-18501DA9EA45}" destId="{747E8B8B-C3AD-4E01-8ED5-C5F710B8FA5E}" srcOrd="0" destOrd="0" presId="urn:microsoft.com/office/officeart/2008/layout/VerticalCurvedList"/>
    <dgm:cxn modelId="{A99AF834-5E0F-477E-AA8E-E3C81B0BCFAF}" type="presOf" srcId="{829A8A8D-5B74-4DCB-9909-897DBE1CDDC8}" destId="{422506CE-2700-48EE-8103-4809FA1AAD4C}" srcOrd="0" destOrd="0" presId="urn:microsoft.com/office/officeart/2008/layout/VerticalCurvedList"/>
    <dgm:cxn modelId="{A318C3CE-CA18-4B59-A8EA-2CA4B2F221A8}" srcId="{AA8121F4-BB25-4AF6-9D0A-C01BF4F976F9}" destId="{06C7B719-A943-44F7-A136-3C962A7CD1CD}" srcOrd="1" destOrd="0" parTransId="{DF095A84-60F1-4B7A-9D86-216B7515FE1B}" sibTransId="{59D73426-212D-4E37-8FF9-3B88D3EC7D53}"/>
    <dgm:cxn modelId="{E9716259-EB32-400C-A023-44BCC7C299B7}" type="presOf" srcId="{3AD39361-BDED-4AB7-A72E-97B72B22715B}" destId="{E4DC30A0-90C5-4517-A940-3CD6E783E9C4}" srcOrd="0" destOrd="0" presId="urn:microsoft.com/office/officeart/2008/layout/VerticalCurvedList"/>
    <dgm:cxn modelId="{259AA1A1-4ABA-4FF5-92BE-E1668C9EBE18}" type="presOf" srcId="{964D0314-4609-4769-B413-E53CC5C2D2C5}" destId="{C2E77A55-BDCF-47B1-A3E6-BF95DF303037}" srcOrd="0" destOrd="0" presId="urn:microsoft.com/office/officeart/2008/layout/VerticalCurvedList"/>
    <dgm:cxn modelId="{7DC8D086-5A2F-458D-AA0C-208147F994A4}" srcId="{AA8121F4-BB25-4AF6-9D0A-C01BF4F976F9}" destId="{C8E65966-6794-4F3E-AC42-959021888C5F}" srcOrd="6" destOrd="0" parTransId="{0ECA7052-0282-482C-80A1-F6DEC4866937}" sibTransId="{C3EF4745-D486-4506-AEE8-EDE3FDEEE532}"/>
    <dgm:cxn modelId="{E981CCF2-83E2-4124-B71A-D9477E7B8C61}" srcId="{AA8121F4-BB25-4AF6-9D0A-C01BF4F976F9}" destId="{829A8A8D-5B74-4DCB-9909-897DBE1CDDC8}" srcOrd="0" destOrd="0" parTransId="{B135F095-8FE9-4E28-A9AA-101322920DBA}" sibTransId="{3AD39361-BDED-4AB7-A72E-97B72B22715B}"/>
    <dgm:cxn modelId="{96991AC2-E7A3-4186-914D-E8AD1A279944}" type="presParOf" srcId="{93287080-829D-42D5-89DB-3C26DACA0CC7}" destId="{F83FD88E-51BD-4BD0-8DB6-33B34891B99E}" srcOrd="0" destOrd="0" presId="urn:microsoft.com/office/officeart/2008/layout/VerticalCurvedList"/>
    <dgm:cxn modelId="{E87DD474-5FDD-49DA-AAFD-ADB36D7B26D6}" type="presParOf" srcId="{F83FD88E-51BD-4BD0-8DB6-33B34891B99E}" destId="{9ACEE1E8-D560-4A7E-B155-3E15BF7FC703}" srcOrd="0" destOrd="0" presId="urn:microsoft.com/office/officeart/2008/layout/VerticalCurvedList"/>
    <dgm:cxn modelId="{BBAD810E-0411-4E7D-943A-FF9227A93E71}" type="presParOf" srcId="{9ACEE1E8-D560-4A7E-B155-3E15BF7FC703}" destId="{BCE83F3C-E7FD-4160-B0E3-FD0A533653FD}" srcOrd="0" destOrd="0" presId="urn:microsoft.com/office/officeart/2008/layout/VerticalCurvedList"/>
    <dgm:cxn modelId="{287AA6D5-8352-4480-ADC3-E25B9F726AE6}" type="presParOf" srcId="{9ACEE1E8-D560-4A7E-B155-3E15BF7FC703}" destId="{E4DC30A0-90C5-4517-A940-3CD6E783E9C4}" srcOrd="1" destOrd="0" presId="urn:microsoft.com/office/officeart/2008/layout/VerticalCurvedList"/>
    <dgm:cxn modelId="{87398D5C-E216-4273-A55F-4FB74D831CCC}" type="presParOf" srcId="{9ACEE1E8-D560-4A7E-B155-3E15BF7FC703}" destId="{C78FC166-5F9E-40A6-9D31-47340CE0AC3B}" srcOrd="2" destOrd="0" presId="urn:microsoft.com/office/officeart/2008/layout/VerticalCurvedList"/>
    <dgm:cxn modelId="{7925C33B-8FBF-4363-B372-9AACFE50BD76}" type="presParOf" srcId="{9ACEE1E8-D560-4A7E-B155-3E15BF7FC703}" destId="{853F13A2-4FCB-45C6-B1BD-759B6BA2D10B}" srcOrd="3" destOrd="0" presId="urn:microsoft.com/office/officeart/2008/layout/VerticalCurvedList"/>
    <dgm:cxn modelId="{CCE3EDFD-4292-42E0-8477-EDAF8299E11F}" type="presParOf" srcId="{F83FD88E-51BD-4BD0-8DB6-33B34891B99E}" destId="{422506CE-2700-48EE-8103-4809FA1AAD4C}" srcOrd="1" destOrd="0" presId="urn:microsoft.com/office/officeart/2008/layout/VerticalCurvedList"/>
    <dgm:cxn modelId="{13A8971E-9818-4051-9EF5-76D7751DACDA}" type="presParOf" srcId="{F83FD88E-51BD-4BD0-8DB6-33B34891B99E}" destId="{E4A8F346-FBB9-4054-A7C7-F8FEA8F99AE2}" srcOrd="2" destOrd="0" presId="urn:microsoft.com/office/officeart/2008/layout/VerticalCurvedList"/>
    <dgm:cxn modelId="{45FA1F77-1FD4-47D4-90BC-F7343BD7F0E9}" type="presParOf" srcId="{E4A8F346-FBB9-4054-A7C7-F8FEA8F99AE2}" destId="{BF27FF6A-8A7A-4389-AFF9-FCAEFCC28C4F}" srcOrd="0" destOrd="0" presId="urn:microsoft.com/office/officeart/2008/layout/VerticalCurvedList"/>
    <dgm:cxn modelId="{E202F5C9-10F7-49F6-B2D5-42AD5E26D0A8}" type="presParOf" srcId="{F83FD88E-51BD-4BD0-8DB6-33B34891B99E}" destId="{AF4EA183-46A7-4E36-A806-9004B127067B}" srcOrd="3" destOrd="0" presId="urn:microsoft.com/office/officeart/2008/layout/VerticalCurvedList"/>
    <dgm:cxn modelId="{9EBD1D5E-500A-4C90-B648-99F540CA5E68}" type="presParOf" srcId="{F83FD88E-51BD-4BD0-8DB6-33B34891B99E}" destId="{1548621E-03B7-41F4-BB5D-FF5F43DD1BFB}" srcOrd="4" destOrd="0" presId="urn:microsoft.com/office/officeart/2008/layout/VerticalCurvedList"/>
    <dgm:cxn modelId="{5AB7490A-F4A7-4302-BB22-F3FA74E02C12}" type="presParOf" srcId="{1548621E-03B7-41F4-BB5D-FF5F43DD1BFB}" destId="{0C07468C-89FD-4317-8CE8-098C2C3214A5}" srcOrd="0" destOrd="0" presId="urn:microsoft.com/office/officeart/2008/layout/VerticalCurvedList"/>
    <dgm:cxn modelId="{760BC048-95CB-4A61-A66D-1255FE53F92C}" type="presParOf" srcId="{F83FD88E-51BD-4BD0-8DB6-33B34891B99E}" destId="{747E8B8B-C3AD-4E01-8ED5-C5F710B8FA5E}" srcOrd="5" destOrd="0" presId="urn:microsoft.com/office/officeart/2008/layout/VerticalCurvedList"/>
    <dgm:cxn modelId="{C407D5C2-1239-4F20-9353-004464213F5F}" type="presParOf" srcId="{F83FD88E-51BD-4BD0-8DB6-33B34891B99E}" destId="{3F22550C-9875-423D-AEC3-382C0CC5E166}" srcOrd="6" destOrd="0" presId="urn:microsoft.com/office/officeart/2008/layout/VerticalCurvedList"/>
    <dgm:cxn modelId="{FB3A8C6E-BC0C-4EC9-A217-8B7EF3DE3F71}" type="presParOf" srcId="{3F22550C-9875-423D-AEC3-382C0CC5E166}" destId="{99B26255-4F7A-41B1-BBA2-8E4CE5E5D367}" srcOrd="0" destOrd="0" presId="urn:microsoft.com/office/officeart/2008/layout/VerticalCurvedList"/>
    <dgm:cxn modelId="{F02E7EAB-99AF-4614-90CB-9CA10A02698D}" type="presParOf" srcId="{F83FD88E-51BD-4BD0-8DB6-33B34891B99E}" destId="{611D432A-9AB0-4FCF-A12F-14B2AACC5D82}" srcOrd="7" destOrd="0" presId="urn:microsoft.com/office/officeart/2008/layout/VerticalCurvedList"/>
    <dgm:cxn modelId="{28B18E05-5808-454E-85EF-695E98B9C494}" type="presParOf" srcId="{F83FD88E-51BD-4BD0-8DB6-33B34891B99E}" destId="{181BD422-15E7-485E-A947-DE1D06E842EC}" srcOrd="8" destOrd="0" presId="urn:microsoft.com/office/officeart/2008/layout/VerticalCurvedList"/>
    <dgm:cxn modelId="{ACA2AD3C-8288-43A5-B3BD-DCB5A2FB78F8}" type="presParOf" srcId="{181BD422-15E7-485E-A947-DE1D06E842EC}" destId="{4759D54F-C1C5-4FBE-BA21-40F5851FA877}" srcOrd="0" destOrd="0" presId="urn:microsoft.com/office/officeart/2008/layout/VerticalCurvedList"/>
    <dgm:cxn modelId="{52724693-2450-40FE-B4F3-494480742B32}" type="presParOf" srcId="{F83FD88E-51BD-4BD0-8DB6-33B34891B99E}" destId="{BE488619-A160-4CAC-BB99-D6BC35593526}" srcOrd="9" destOrd="0" presId="urn:microsoft.com/office/officeart/2008/layout/VerticalCurvedList"/>
    <dgm:cxn modelId="{F08DFD59-482F-4A63-AF99-EB5A2D131C8E}" type="presParOf" srcId="{F83FD88E-51BD-4BD0-8DB6-33B34891B99E}" destId="{5AC0DC83-6542-433B-A21B-81FF872B2BEF}" srcOrd="10" destOrd="0" presId="urn:microsoft.com/office/officeart/2008/layout/VerticalCurvedList"/>
    <dgm:cxn modelId="{BB75EB1A-D2F6-4E15-AE33-E063A654CB21}" type="presParOf" srcId="{5AC0DC83-6542-433B-A21B-81FF872B2BEF}" destId="{30A823D8-173D-4ED1-B798-4CB5EA8181D4}" srcOrd="0" destOrd="0" presId="urn:microsoft.com/office/officeart/2008/layout/VerticalCurvedList"/>
    <dgm:cxn modelId="{2FBBDB3C-47EF-4B9A-8E93-C06C7FA7139F}" type="presParOf" srcId="{F83FD88E-51BD-4BD0-8DB6-33B34891B99E}" destId="{C2E77A55-BDCF-47B1-A3E6-BF95DF303037}" srcOrd="11" destOrd="0" presId="urn:microsoft.com/office/officeart/2008/layout/VerticalCurvedList"/>
    <dgm:cxn modelId="{C45C209B-D22E-441B-A09E-38FE30789048}" type="presParOf" srcId="{F83FD88E-51BD-4BD0-8DB6-33B34891B99E}" destId="{EB0CC3FB-FBFC-4C2B-8AD9-A8C4726E0675}" srcOrd="12" destOrd="0" presId="urn:microsoft.com/office/officeart/2008/layout/VerticalCurvedList"/>
    <dgm:cxn modelId="{093A2590-38C0-4E5E-AF7A-B7C265498A65}" type="presParOf" srcId="{EB0CC3FB-FBFC-4C2B-8AD9-A8C4726E0675}" destId="{854CDB54-4EA0-4CEC-A61C-6D74DE630D6C}" srcOrd="0" destOrd="0" presId="urn:microsoft.com/office/officeart/2008/layout/VerticalCurvedList"/>
    <dgm:cxn modelId="{BD08D3B2-92EC-49DE-990A-2F7E964FFDB0}" type="presParOf" srcId="{F83FD88E-51BD-4BD0-8DB6-33B34891B99E}" destId="{DC406FB1-7369-4E3F-8F23-CBB7622D2004}" srcOrd="13" destOrd="0" presId="urn:microsoft.com/office/officeart/2008/layout/VerticalCurvedList"/>
    <dgm:cxn modelId="{3769608F-C9FA-4055-9D6D-ECE78942F5DE}" type="presParOf" srcId="{F83FD88E-51BD-4BD0-8DB6-33B34891B99E}" destId="{E2A17E36-DD82-40CB-94A6-B9A2B323DDB2}" srcOrd="14" destOrd="0" presId="urn:microsoft.com/office/officeart/2008/layout/VerticalCurvedList"/>
    <dgm:cxn modelId="{9C37C8D4-534F-4C8B-8773-B34106A523EE}" type="presParOf" srcId="{E2A17E36-DD82-40CB-94A6-B9A2B323DDB2}" destId="{5430A92A-A62F-429E-B985-81FA98C3749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73A0FDE-242E-4394-A57A-28FA5D845397}"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s-PE"/>
        </a:p>
      </dgm:t>
    </dgm:pt>
    <dgm:pt modelId="{3A693503-1835-4128-92B1-6EB887765536}">
      <dgm:prSet phldrT="[Texto]" custT="1"/>
      <dgm:spPr/>
      <dgm:t>
        <a:bodyPr/>
        <a:lstStyle/>
        <a:p>
          <a:r>
            <a:rPr lang="es-MX" sz="1300" dirty="0"/>
            <a:t>GESTIONAR PARA LOS TRABAJADORES</a:t>
          </a:r>
          <a:endParaRPr lang="es-PE" sz="1300" dirty="0"/>
        </a:p>
      </dgm:t>
    </dgm:pt>
    <dgm:pt modelId="{D483097C-D127-437C-82F1-650472159BD8}" type="parTrans" cxnId="{3A64248F-E935-4F68-B3BC-FBB12A438631}">
      <dgm:prSet/>
      <dgm:spPr/>
      <dgm:t>
        <a:bodyPr/>
        <a:lstStyle/>
        <a:p>
          <a:endParaRPr lang="es-PE"/>
        </a:p>
      </dgm:t>
    </dgm:pt>
    <dgm:pt modelId="{FE7B0C34-0D3A-4620-8C3D-551D393359C2}" type="sibTrans" cxnId="{3A64248F-E935-4F68-B3BC-FBB12A438631}">
      <dgm:prSet/>
      <dgm:spPr/>
      <dgm:t>
        <a:bodyPr/>
        <a:lstStyle/>
        <a:p>
          <a:endParaRPr lang="es-PE"/>
        </a:p>
      </dgm:t>
    </dgm:pt>
    <dgm:pt modelId="{AE5B2C23-4554-40F4-A38E-BAF967DEF81C}">
      <dgm:prSet phldrT="[Texto]" custT="1"/>
      <dgm:spPr/>
      <dgm:t>
        <a:bodyPr/>
        <a:lstStyle/>
        <a:p>
          <a:r>
            <a:rPr lang="es-MX" sz="1400" dirty="0"/>
            <a:t>Identificación del riesgo</a:t>
          </a:r>
          <a:endParaRPr lang="es-PE" sz="1400" dirty="0"/>
        </a:p>
      </dgm:t>
    </dgm:pt>
    <dgm:pt modelId="{D5B5547A-6E52-4EDC-80BF-B394006A1EA1}" type="parTrans" cxnId="{98F7577B-6E9F-45E8-A1F2-A7FCD686E4C0}">
      <dgm:prSet/>
      <dgm:spPr/>
      <dgm:t>
        <a:bodyPr/>
        <a:lstStyle/>
        <a:p>
          <a:endParaRPr lang="es-PE"/>
        </a:p>
      </dgm:t>
    </dgm:pt>
    <dgm:pt modelId="{D3AA4A87-8698-43B1-BDB4-68DF2F54DEB7}" type="sibTrans" cxnId="{98F7577B-6E9F-45E8-A1F2-A7FCD686E4C0}">
      <dgm:prSet/>
      <dgm:spPr/>
      <dgm:t>
        <a:bodyPr/>
        <a:lstStyle/>
        <a:p>
          <a:endParaRPr lang="es-PE"/>
        </a:p>
      </dgm:t>
    </dgm:pt>
    <dgm:pt modelId="{B22FCF67-0860-4548-A28C-FF9B817BC554}">
      <dgm:prSet phldrT="[Texto]" custT="1"/>
      <dgm:spPr/>
      <dgm:t>
        <a:bodyPr/>
        <a:lstStyle/>
        <a:p>
          <a:r>
            <a:rPr lang="es-MX" sz="1300" dirty="0"/>
            <a:t>Ficha sintomatológica de COVID 19</a:t>
          </a:r>
          <a:endParaRPr lang="es-PE" sz="1300" dirty="0"/>
        </a:p>
      </dgm:t>
    </dgm:pt>
    <dgm:pt modelId="{0FE60455-1F38-4F9A-A678-62E0F1D6ABD3}" type="parTrans" cxnId="{79F71F81-104A-45D7-BE38-0999CABFE794}">
      <dgm:prSet/>
      <dgm:spPr/>
      <dgm:t>
        <a:bodyPr/>
        <a:lstStyle/>
        <a:p>
          <a:endParaRPr lang="es-PE"/>
        </a:p>
      </dgm:t>
    </dgm:pt>
    <dgm:pt modelId="{C8F20AE8-7FBE-4C2D-BF1E-A5C749D0A613}" type="sibTrans" cxnId="{79F71F81-104A-45D7-BE38-0999CABFE794}">
      <dgm:prSet/>
      <dgm:spPr/>
      <dgm:t>
        <a:bodyPr/>
        <a:lstStyle/>
        <a:p>
          <a:endParaRPr lang="es-PE"/>
        </a:p>
      </dgm:t>
    </dgm:pt>
    <dgm:pt modelId="{9D7DB483-055D-429A-BADC-DB7DE8759FE9}">
      <dgm:prSet phldrT="[Texto]" custT="1"/>
      <dgm:spPr/>
      <dgm:t>
        <a:bodyPr/>
        <a:lstStyle/>
        <a:p>
          <a:r>
            <a:rPr lang="es-MX" sz="1200" dirty="0"/>
            <a:t>Aplicación de pruebas </a:t>
          </a:r>
          <a:r>
            <a:rPr lang="es-MX" sz="1200" dirty="0" smtClean="0"/>
            <a:t>o obligatorias, solo si es que trabajadores presentan síntomas compatibles con COVID-19 o son contacto directo de caso confirmado.</a:t>
          </a:r>
          <a:endParaRPr lang="es-PE" sz="1200" dirty="0"/>
        </a:p>
      </dgm:t>
    </dgm:pt>
    <dgm:pt modelId="{1985594C-7133-4B52-94E0-03106C00C431}" type="parTrans" cxnId="{3B7BD3DA-801E-4E07-858B-265859FDFD7B}">
      <dgm:prSet/>
      <dgm:spPr/>
      <dgm:t>
        <a:bodyPr/>
        <a:lstStyle/>
        <a:p>
          <a:endParaRPr lang="es-PE"/>
        </a:p>
      </dgm:t>
    </dgm:pt>
    <dgm:pt modelId="{5909F8E8-FA04-470E-9037-1779829EE9C8}" type="sibTrans" cxnId="{3B7BD3DA-801E-4E07-858B-265859FDFD7B}">
      <dgm:prSet/>
      <dgm:spPr/>
      <dgm:t>
        <a:bodyPr/>
        <a:lstStyle/>
        <a:p>
          <a:endParaRPr lang="es-PE"/>
        </a:p>
      </dgm:t>
    </dgm:pt>
    <dgm:pt modelId="{72BDB094-2281-4C3C-BB65-48C3C9BAC2FA}">
      <dgm:prSet phldrT="[Texto]" custT="1"/>
      <dgm:spPr/>
      <dgm:t>
        <a:bodyPr/>
        <a:lstStyle/>
        <a:p>
          <a:r>
            <a:rPr lang="es-MX" sz="1300" dirty="0"/>
            <a:t>Control </a:t>
          </a:r>
          <a:r>
            <a:rPr lang="es-MX" sz="1300" dirty="0" smtClean="0"/>
            <a:t>obligatorio de </a:t>
          </a:r>
          <a:r>
            <a:rPr lang="es-MX" sz="1300" dirty="0" err="1" smtClean="0"/>
            <a:t>T°</a:t>
          </a:r>
          <a:r>
            <a:rPr lang="es-MX" sz="1300" dirty="0" smtClean="0"/>
            <a:t> de </a:t>
          </a:r>
          <a:r>
            <a:rPr lang="es-MX" sz="1300" dirty="0"/>
            <a:t>los trabajadores al momento de ingresar a la jornada</a:t>
          </a:r>
          <a:endParaRPr lang="es-PE" sz="1300" dirty="0"/>
        </a:p>
      </dgm:t>
    </dgm:pt>
    <dgm:pt modelId="{FB6248F7-9DCF-4C84-A030-811EC5FAA244}" type="parTrans" cxnId="{CA140563-EA34-41E6-AB4E-B922B60A186B}">
      <dgm:prSet/>
      <dgm:spPr/>
      <dgm:t>
        <a:bodyPr/>
        <a:lstStyle/>
        <a:p>
          <a:endParaRPr lang="es-PE"/>
        </a:p>
      </dgm:t>
    </dgm:pt>
    <dgm:pt modelId="{1BA4BE96-0632-492F-B8CD-FA032F2154DE}" type="sibTrans" cxnId="{CA140563-EA34-41E6-AB4E-B922B60A186B}">
      <dgm:prSet/>
      <dgm:spPr/>
      <dgm:t>
        <a:bodyPr/>
        <a:lstStyle/>
        <a:p>
          <a:endParaRPr lang="es-PE"/>
        </a:p>
      </dgm:t>
    </dgm:pt>
    <dgm:pt modelId="{8CE60B3A-73A6-467B-9871-DD718C4D5A89}" type="pres">
      <dgm:prSet presAssocID="{173A0FDE-242E-4394-A57A-28FA5D845397}" presName="Name0" presStyleCnt="0">
        <dgm:presLayoutVars>
          <dgm:chMax val="1"/>
          <dgm:dir/>
          <dgm:animLvl val="ctr"/>
          <dgm:resizeHandles val="exact"/>
        </dgm:presLayoutVars>
      </dgm:prSet>
      <dgm:spPr/>
      <dgm:t>
        <a:bodyPr/>
        <a:lstStyle/>
        <a:p>
          <a:endParaRPr lang="es-PE"/>
        </a:p>
      </dgm:t>
    </dgm:pt>
    <dgm:pt modelId="{622A52F4-B3F7-43FD-9CBF-8C60A9169F98}" type="pres">
      <dgm:prSet presAssocID="{3A693503-1835-4128-92B1-6EB887765536}" presName="centerShape" presStyleLbl="node0" presStyleIdx="0" presStyleCnt="1" custScaleX="147667"/>
      <dgm:spPr/>
      <dgm:t>
        <a:bodyPr/>
        <a:lstStyle/>
        <a:p>
          <a:endParaRPr lang="es-PE"/>
        </a:p>
      </dgm:t>
    </dgm:pt>
    <dgm:pt modelId="{C165C441-8044-4E94-845C-E584C9EF77D0}" type="pres">
      <dgm:prSet presAssocID="{D5B5547A-6E52-4EDC-80BF-B394006A1EA1}" presName="parTrans" presStyleLbl="sibTrans2D1" presStyleIdx="0" presStyleCnt="4"/>
      <dgm:spPr/>
      <dgm:t>
        <a:bodyPr/>
        <a:lstStyle/>
        <a:p>
          <a:endParaRPr lang="es-PE"/>
        </a:p>
      </dgm:t>
    </dgm:pt>
    <dgm:pt modelId="{68626D88-5439-4EFE-B0A3-ED8B97AEB4D8}" type="pres">
      <dgm:prSet presAssocID="{D5B5547A-6E52-4EDC-80BF-B394006A1EA1}" presName="connectorText" presStyleLbl="sibTrans2D1" presStyleIdx="0" presStyleCnt="4"/>
      <dgm:spPr/>
      <dgm:t>
        <a:bodyPr/>
        <a:lstStyle/>
        <a:p>
          <a:endParaRPr lang="es-PE"/>
        </a:p>
      </dgm:t>
    </dgm:pt>
    <dgm:pt modelId="{5502D3D9-1157-4AEB-B469-85E65779A193}" type="pres">
      <dgm:prSet presAssocID="{AE5B2C23-4554-40F4-A38E-BAF967DEF81C}" presName="node" presStyleLbl="node1" presStyleIdx="0" presStyleCnt="4" custScaleX="124847">
        <dgm:presLayoutVars>
          <dgm:bulletEnabled val="1"/>
        </dgm:presLayoutVars>
      </dgm:prSet>
      <dgm:spPr/>
      <dgm:t>
        <a:bodyPr/>
        <a:lstStyle/>
        <a:p>
          <a:endParaRPr lang="es-PE"/>
        </a:p>
      </dgm:t>
    </dgm:pt>
    <dgm:pt modelId="{C0214FFD-5974-4734-B5ED-E81164FEA5D3}" type="pres">
      <dgm:prSet presAssocID="{0FE60455-1F38-4F9A-A678-62E0F1D6ABD3}" presName="parTrans" presStyleLbl="sibTrans2D1" presStyleIdx="1" presStyleCnt="4"/>
      <dgm:spPr/>
      <dgm:t>
        <a:bodyPr/>
        <a:lstStyle/>
        <a:p>
          <a:endParaRPr lang="es-PE"/>
        </a:p>
      </dgm:t>
    </dgm:pt>
    <dgm:pt modelId="{6BAE365C-8CAC-4755-92D1-EF426D00FD90}" type="pres">
      <dgm:prSet presAssocID="{0FE60455-1F38-4F9A-A678-62E0F1D6ABD3}" presName="connectorText" presStyleLbl="sibTrans2D1" presStyleIdx="1" presStyleCnt="4"/>
      <dgm:spPr/>
      <dgm:t>
        <a:bodyPr/>
        <a:lstStyle/>
        <a:p>
          <a:endParaRPr lang="es-PE"/>
        </a:p>
      </dgm:t>
    </dgm:pt>
    <dgm:pt modelId="{A1A02397-2B96-444D-B623-12F618550936}" type="pres">
      <dgm:prSet presAssocID="{B22FCF67-0860-4548-A28C-FF9B817BC554}" presName="node" presStyleLbl="node1" presStyleIdx="1" presStyleCnt="4" custScaleX="125468">
        <dgm:presLayoutVars>
          <dgm:bulletEnabled val="1"/>
        </dgm:presLayoutVars>
      </dgm:prSet>
      <dgm:spPr/>
      <dgm:t>
        <a:bodyPr/>
        <a:lstStyle/>
        <a:p>
          <a:endParaRPr lang="es-PE"/>
        </a:p>
      </dgm:t>
    </dgm:pt>
    <dgm:pt modelId="{C4989F6A-8283-44C7-B842-B5E415233988}" type="pres">
      <dgm:prSet presAssocID="{1985594C-7133-4B52-94E0-03106C00C431}" presName="parTrans" presStyleLbl="sibTrans2D1" presStyleIdx="2" presStyleCnt="4"/>
      <dgm:spPr/>
      <dgm:t>
        <a:bodyPr/>
        <a:lstStyle/>
        <a:p>
          <a:endParaRPr lang="es-PE"/>
        </a:p>
      </dgm:t>
    </dgm:pt>
    <dgm:pt modelId="{61B98CF5-9062-4381-AD80-B8ACD2285877}" type="pres">
      <dgm:prSet presAssocID="{1985594C-7133-4B52-94E0-03106C00C431}" presName="connectorText" presStyleLbl="sibTrans2D1" presStyleIdx="2" presStyleCnt="4"/>
      <dgm:spPr/>
      <dgm:t>
        <a:bodyPr/>
        <a:lstStyle/>
        <a:p>
          <a:endParaRPr lang="es-PE"/>
        </a:p>
      </dgm:t>
    </dgm:pt>
    <dgm:pt modelId="{8C405707-8043-4A31-AA1C-6A5F119DDF85}" type="pres">
      <dgm:prSet presAssocID="{9D7DB483-055D-429A-BADC-DB7DE8759FE9}" presName="node" presStyleLbl="node1" presStyleIdx="2" presStyleCnt="4" custScaleX="186711" custScaleY="121615">
        <dgm:presLayoutVars>
          <dgm:bulletEnabled val="1"/>
        </dgm:presLayoutVars>
      </dgm:prSet>
      <dgm:spPr/>
      <dgm:t>
        <a:bodyPr/>
        <a:lstStyle/>
        <a:p>
          <a:endParaRPr lang="es-PE"/>
        </a:p>
      </dgm:t>
    </dgm:pt>
    <dgm:pt modelId="{CF6404B5-C66B-4E02-9DD5-20D0E6EEB350}" type="pres">
      <dgm:prSet presAssocID="{FB6248F7-9DCF-4C84-A030-811EC5FAA244}" presName="parTrans" presStyleLbl="sibTrans2D1" presStyleIdx="3" presStyleCnt="4"/>
      <dgm:spPr/>
      <dgm:t>
        <a:bodyPr/>
        <a:lstStyle/>
        <a:p>
          <a:endParaRPr lang="es-PE"/>
        </a:p>
      </dgm:t>
    </dgm:pt>
    <dgm:pt modelId="{F0113729-9A48-4F3A-BD91-BCB6D031318B}" type="pres">
      <dgm:prSet presAssocID="{FB6248F7-9DCF-4C84-A030-811EC5FAA244}" presName="connectorText" presStyleLbl="sibTrans2D1" presStyleIdx="3" presStyleCnt="4"/>
      <dgm:spPr/>
      <dgm:t>
        <a:bodyPr/>
        <a:lstStyle/>
        <a:p>
          <a:endParaRPr lang="es-PE"/>
        </a:p>
      </dgm:t>
    </dgm:pt>
    <dgm:pt modelId="{A88CF8BF-9CD1-463F-A9E7-290EE74A0924}" type="pres">
      <dgm:prSet presAssocID="{72BDB094-2281-4C3C-BB65-48C3C9BAC2FA}" presName="node" presStyleLbl="node1" presStyleIdx="3" presStyleCnt="4" custScaleX="141088">
        <dgm:presLayoutVars>
          <dgm:bulletEnabled val="1"/>
        </dgm:presLayoutVars>
      </dgm:prSet>
      <dgm:spPr/>
      <dgm:t>
        <a:bodyPr/>
        <a:lstStyle/>
        <a:p>
          <a:endParaRPr lang="es-PE"/>
        </a:p>
      </dgm:t>
    </dgm:pt>
  </dgm:ptLst>
  <dgm:cxnLst>
    <dgm:cxn modelId="{79F71F81-104A-45D7-BE38-0999CABFE794}" srcId="{3A693503-1835-4128-92B1-6EB887765536}" destId="{B22FCF67-0860-4548-A28C-FF9B817BC554}" srcOrd="1" destOrd="0" parTransId="{0FE60455-1F38-4F9A-A678-62E0F1D6ABD3}" sibTransId="{C8F20AE8-7FBE-4C2D-BF1E-A5C749D0A613}"/>
    <dgm:cxn modelId="{2E79996A-9601-4153-870B-F1FAE0AAA7D0}" type="presOf" srcId="{FB6248F7-9DCF-4C84-A030-811EC5FAA244}" destId="{F0113729-9A48-4F3A-BD91-BCB6D031318B}" srcOrd="1" destOrd="0" presId="urn:microsoft.com/office/officeart/2005/8/layout/radial5"/>
    <dgm:cxn modelId="{182C1237-9401-4C08-81D0-F90E9B6F8DB7}" type="presOf" srcId="{0FE60455-1F38-4F9A-A678-62E0F1D6ABD3}" destId="{6BAE365C-8CAC-4755-92D1-EF426D00FD90}" srcOrd="1" destOrd="0" presId="urn:microsoft.com/office/officeart/2005/8/layout/radial5"/>
    <dgm:cxn modelId="{310DD85A-294F-45A2-A539-01994097D787}" type="presOf" srcId="{9D7DB483-055D-429A-BADC-DB7DE8759FE9}" destId="{8C405707-8043-4A31-AA1C-6A5F119DDF85}" srcOrd="0" destOrd="0" presId="urn:microsoft.com/office/officeart/2005/8/layout/radial5"/>
    <dgm:cxn modelId="{3A64248F-E935-4F68-B3BC-FBB12A438631}" srcId="{173A0FDE-242E-4394-A57A-28FA5D845397}" destId="{3A693503-1835-4128-92B1-6EB887765536}" srcOrd="0" destOrd="0" parTransId="{D483097C-D127-437C-82F1-650472159BD8}" sibTransId="{FE7B0C34-0D3A-4620-8C3D-551D393359C2}"/>
    <dgm:cxn modelId="{285D71B7-47A0-4EC0-B50B-CCB89A973E66}" type="presOf" srcId="{3A693503-1835-4128-92B1-6EB887765536}" destId="{622A52F4-B3F7-43FD-9CBF-8C60A9169F98}" srcOrd="0" destOrd="0" presId="urn:microsoft.com/office/officeart/2005/8/layout/radial5"/>
    <dgm:cxn modelId="{53402847-BA9F-4E68-8BDB-9DAB7F7B797B}" type="presOf" srcId="{1985594C-7133-4B52-94E0-03106C00C431}" destId="{C4989F6A-8283-44C7-B842-B5E415233988}" srcOrd="0" destOrd="0" presId="urn:microsoft.com/office/officeart/2005/8/layout/radial5"/>
    <dgm:cxn modelId="{D52EFFC3-C1B3-49DA-8DD5-393519463602}" type="presOf" srcId="{AE5B2C23-4554-40F4-A38E-BAF967DEF81C}" destId="{5502D3D9-1157-4AEB-B469-85E65779A193}" srcOrd="0" destOrd="0" presId="urn:microsoft.com/office/officeart/2005/8/layout/radial5"/>
    <dgm:cxn modelId="{BF84EDF2-22C6-44F2-B297-BAC84B27F518}" type="presOf" srcId="{0FE60455-1F38-4F9A-A678-62E0F1D6ABD3}" destId="{C0214FFD-5974-4734-B5ED-E81164FEA5D3}" srcOrd="0" destOrd="0" presId="urn:microsoft.com/office/officeart/2005/8/layout/radial5"/>
    <dgm:cxn modelId="{CA140563-EA34-41E6-AB4E-B922B60A186B}" srcId="{3A693503-1835-4128-92B1-6EB887765536}" destId="{72BDB094-2281-4C3C-BB65-48C3C9BAC2FA}" srcOrd="3" destOrd="0" parTransId="{FB6248F7-9DCF-4C84-A030-811EC5FAA244}" sibTransId="{1BA4BE96-0632-492F-B8CD-FA032F2154DE}"/>
    <dgm:cxn modelId="{98F7577B-6E9F-45E8-A1F2-A7FCD686E4C0}" srcId="{3A693503-1835-4128-92B1-6EB887765536}" destId="{AE5B2C23-4554-40F4-A38E-BAF967DEF81C}" srcOrd="0" destOrd="0" parTransId="{D5B5547A-6E52-4EDC-80BF-B394006A1EA1}" sibTransId="{D3AA4A87-8698-43B1-BDB4-68DF2F54DEB7}"/>
    <dgm:cxn modelId="{2BF293A7-250F-4971-B790-7163D96A8C57}" type="presOf" srcId="{173A0FDE-242E-4394-A57A-28FA5D845397}" destId="{8CE60B3A-73A6-467B-9871-DD718C4D5A89}" srcOrd="0" destOrd="0" presId="urn:microsoft.com/office/officeart/2005/8/layout/radial5"/>
    <dgm:cxn modelId="{08B71B0E-72E2-44CD-A9A3-4012A26A1673}" type="presOf" srcId="{D5B5547A-6E52-4EDC-80BF-B394006A1EA1}" destId="{C165C441-8044-4E94-845C-E584C9EF77D0}" srcOrd="0" destOrd="0" presId="urn:microsoft.com/office/officeart/2005/8/layout/radial5"/>
    <dgm:cxn modelId="{827B70F1-5AFF-455B-9725-5B3E4328691B}" type="presOf" srcId="{72BDB094-2281-4C3C-BB65-48C3C9BAC2FA}" destId="{A88CF8BF-9CD1-463F-A9E7-290EE74A0924}" srcOrd="0" destOrd="0" presId="urn:microsoft.com/office/officeart/2005/8/layout/radial5"/>
    <dgm:cxn modelId="{1E20578F-43F6-4B03-8075-5DE835E259A8}" type="presOf" srcId="{B22FCF67-0860-4548-A28C-FF9B817BC554}" destId="{A1A02397-2B96-444D-B623-12F618550936}" srcOrd="0" destOrd="0" presId="urn:microsoft.com/office/officeart/2005/8/layout/radial5"/>
    <dgm:cxn modelId="{3B7BD3DA-801E-4E07-858B-265859FDFD7B}" srcId="{3A693503-1835-4128-92B1-6EB887765536}" destId="{9D7DB483-055D-429A-BADC-DB7DE8759FE9}" srcOrd="2" destOrd="0" parTransId="{1985594C-7133-4B52-94E0-03106C00C431}" sibTransId="{5909F8E8-FA04-470E-9037-1779829EE9C8}"/>
    <dgm:cxn modelId="{6E34632B-C518-496B-8882-D9D5AECE5E4A}" type="presOf" srcId="{D5B5547A-6E52-4EDC-80BF-B394006A1EA1}" destId="{68626D88-5439-4EFE-B0A3-ED8B97AEB4D8}" srcOrd="1" destOrd="0" presId="urn:microsoft.com/office/officeart/2005/8/layout/radial5"/>
    <dgm:cxn modelId="{38E5EEAC-C3B4-4765-9E4B-F6D85D9CA5AE}" type="presOf" srcId="{1985594C-7133-4B52-94E0-03106C00C431}" destId="{61B98CF5-9062-4381-AD80-B8ACD2285877}" srcOrd="1" destOrd="0" presId="urn:microsoft.com/office/officeart/2005/8/layout/radial5"/>
    <dgm:cxn modelId="{CFD71B47-3667-4700-805F-502472DD7256}" type="presOf" srcId="{FB6248F7-9DCF-4C84-A030-811EC5FAA244}" destId="{CF6404B5-C66B-4E02-9DD5-20D0E6EEB350}" srcOrd="0" destOrd="0" presId="urn:microsoft.com/office/officeart/2005/8/layout/radial5"/>
    <dgm:cxn modelId="{7972F57E-8F7F-4EFB-8165-8C9777C0B52E}" type="presParOf" srcId="{8CE60B3A-73A6-467B-9871-DD718C4D5A89}" destId="{622A52F4-B3F7-43FD-9CBF-8C60A9169F98}" srcOrd="0" destOrd="0" presId="urn:microsoft.com/office/officeart/2005/8/layout/radial5"/>
    <dgm:cxn modelId="{873E17D4-F9D7-49A2-AFA1-0D411BD8AA02}" type="presParOf" srcId="{8CE60B3A-73A6-467B-9871-DD718C4D5A89}" destId="{C165C441-8044-4E94-845C-E584C9EF77D0}" srcOrd="1" destOrd="0" presId="urn:microsoft.com/office/officeart/2005/8/layout/radial5"/>
    <dgm:cxn modelId="{22692E5E-B304-4D00-808D-534A4C5953A6}" type="presParOf" srcId="{C165C441-8044-4E94-845C-E584C9EF77D0}" destId="{68626D88-5439-4EFE-B0A3-ED8B97AEB4D8}" srcOrd="0" destOrd="0" presId="urn:microsoft.com/office/officeart/2005/8/layout/radial5"/>
    <dgm:cxn modelId="{E5946AED-CA59-4BCE-82D1-93C628996E29}" type="presParOf" srcId="{8CE60B3A-73A6-467B-9871-DD718C4D5A89}" destId="{5502D3D9-1157-4AEB-B469-85E65779A193}" srcOrd="2" destOrd="0" presId="urn:microsoft.com/office/officeart/2005/8/layout/radial5"/>
    <dgm:cxn modelId="{8E72E585-FDAE-4664-9FF7-B8A434A3D7B3}" type="presParOf" srcId="{8CE60B3A-73A6-467B-9871-DD718C4D5A89}" destId="{C0214FFD-5974-4734-B5ED-E81164FEA5D3}" srcOrd="3" destOrd="0" presId="urn:microsoft.com/office/officeart/2005/8/layout/radial5"/>
    <dgm:cxn modelId="{8DBF7A9B-3CC1-4CF4-825B-DC44F1B99168}" type="presParOf" srcId="{C0214FFD-5974-4734-B5ED-E81164FEA5D3}" destId="{6BAE365C-8CAC-4755-92D1-EF426D00FD90}" srcOrd="0" destOrd="0" presId="urn:microsoft.com/office/officeart/2005/8/layout/radial5"/>
    <dgm:cxn modelId="{7F296393-F0F2-44CC-AAC8-865A03B72FA7}" type="presParOf" srcId="{8CE60B3A-73A6-467B-9871-DD718C4D5A89}" destId="{A1A02397-2B96-444D-B623-12F618550936}" srcOrd="4" destOrd="0" presId="urn:microsoft.com/office/officeart/2005/8/layout/radial5"/>
    <dgm:cxn modelId="{84B12C00-4ACC-43F0-8EAA-BF616BD8F684}" type="presParOf" srcId="{8CE60B3A-73A6-467B-9871-DD718C4D5A89}" destId="{C4989F6A-8283-44C7-B842-B5E415233988}" srcOrd="5" destOrd="0" presId="urn:microsoft.com/office/officeart/2005/8/layout/radial5"/>
    <dgm:cxn modelId="{052D4154-A563-4A27-A24B-E4204519DFDC}" type="presParOf" srcId="{C4989F6A-8283-44C7-B842-B5E415233988}" destId="{61B98CF5-9062-4381-AD80-B8ACD2285877}" srcOrd="0" destOrd="0" presId="urn:microsoft.com/office/officeart/2005/8/layout/radial5"/>
    <dgm:cxn modelId="{5FB6BDA3-3FCC-499D-914D-C81BBDC596A9}" type="presParOf" srcId="{8CE60B3A-73A6-467B-9871-DD718C4D5A89}" destId="{8C405707-8043-4A31-AA1C-6A5F119DDF85}" srcOrd="6" destOrd="0" presId="urn:microsoft.com/office/officeart/2005/8/layout/radial5"/>
    <dgm:cxn modelId="{D0A5CEBB-71DB-4280-BA5F-99BA432B3C85}" type="presParOf" srcId="{8CE60B3A-73A6-467B-9871-DD718C4D5A89}" destId="{CF6404B5-C66B-4E02-9DD5-20D0E6EEB350}" srcOrd="7" destOrd="0" presId="urn:microsoft.com/office/officeart/2005/8/layout/radial5"/>
    <dgm:cxn modelId="{EBE17FA4-CE26-4107-9B9F-917E6009BE81}" type="presParOf" srcId="{CF6404B5-C66B-4E02-9DD5-20D0E6EEB350}" destId="{F0113729-9A48-4F3A-BD91-BCB6D031318B}" srcOrd="0" destOrd="0" presId="urn:microsoft.com/office/officeart/2005/8/layout/radial5"/>
    <dgm:cxn modelId="{A90A58A8-171D-4117-9371-AF6F9C636EC1}" type="presParOf" srcId="{8CE60B3A-73A6-467B-9871-DD718C4D5A89}" destId="{A88CF8BF-9CD1-463F-A9E7-290EE74A0924}"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D1EC9B0-5617-4D20-B629-4F4733D659F8}" type="doc">
      <dgm:prSet loTypeId="urn:microsoft.com/office/officeart/2005/8/layout/matrix1" loCatId="matrix" qsTypeId="urn:microsoft.com/office/officeart/2005/8/quickstyle/simple2" qsCatId="simple" csTypeId="urn:microsoft.com/office/officeart/2005/8/colors/accent2_4" csCatId="accent2" phldr="1"/>
      <dgm:spPr/>
      <dgm:t>
        <a:bodyPr/>
        <a:lstStyle/>
        <a:p>
          <a:endParaRPr lang="es-PE"/>
        </a:p>
      </dgm:t>
    </dgm:pt>
    <dgm:pt modelId="{893824E7-C896-4869-9F27-68CF6BA73008}">
      <dgm:prSet phldrT="[Texto]"/>
      <dgm:spPr>
        <a:solidFill>
          <a:schemeClr val="accent1"/>
        </a:solidFill>
      </dgm:spPr>
      <dgm:t>
        <a:bodyPr/>
        <a:lstStyle/>
        <a:p>
          <a:r>
            <a:rPr lang="es-MX" b="1" dirty="0"/>
            <a:t>PRINCIPALES MEDIDAS</a:t>
          </a:r>
          <a:endParaRPr lang="es-PE" b="1" dirty="0"/>
        </a:p>
      </dgm:t>
    </dgm:pt>
    <dgm:pt modelId="{986313BB-D0A5-497E-BA52-DE8C8A52D042}" type="parTrans" cxnId="{0F6FE062-0A36-4317-A756-A757210D4B2D}">
      <dgm:prSet/>
      <dgm:spPr/>
      <dgm:t>
        <a:bodyPr/>
        <a:lstStyle/>
        <a:p>
          <a:endParaRPr lang="es-PE"/>
        </a:p>
      </dgm:t>
    </dgm:pt>
    <dgm:pt modelId="{426BD770-AB50-4902-AFF4-B6A81CCDCE06}" type="sibTrans" cxnId="{0F6FE062-0A36-4317-A756-A757210D4B2D}">
      <dgm:prSet/>
      <dgm:spPr/>
      <dgm:t>
        <a:bodyPr/>
        <a:lstStyle/>
        <a:p>
          <a:endParaRPr lang="es-PE"/>
        </a:p>
      </dgm:t>
    </dgm:pt>
    <dgm:pt modelId="{7EE4B17D-61D4-46F3-AA97-57E7EDC0D569}">
      <dgm:prSet phldrT="[Texto]"/>
      <dgm:spPr>
        <a:solidFill>
          <a:srgbClr val="92D050"/>
        </a:solidFill>
      </dgm:spPr>
      <dgm:t>
        <a:bodyPr/>
        <a:lstStyle/>
        <a:p>
          <a:r>
            <a:rPr lang="es-MX" dirty="0"/>
            <a:t>Brindar información sobre la COVID-19 y medios de protección laboral (distanciamiento social, uso de mascarilla e higiene de manos)</a:t>
          </a:r>
          <a:endParaRPr lang="es-PE" dirty="0"/>
        </a:p>
      </dgm:t>
    </dgm:pt>
    <dgm:pt modelId="{C4182F67-889E-4502-A6A6-4681378AE357}" type="parTrans" cxnId="{43706D6E-6DEC-430F-9FAD-64F9BA3A8563}">
      <dgm:prSet/>
      <dgm:spPr/>
      <dgm:t>
        <a:bodyPr/>
        <a:lstStyle/>
        <a:p>
          <a:endParaRPr lang="es-PE"/>
        </a:p>
      </dgm:t>
    </dgm:pt>
    <dgm:pt modelId="{1F9D9341-5DA1-4EB0-8BCC-439F8944601B}" type="sibTrans" cxnId="{43706D6E-6DEC-430F-9FAD-64F9BA3A8563}">
      <dgm:prSet/>
      <dgm:spPr/>
      <dgm:t>
        <a:bodyPr/>
        <a:lstStyle/>
        <a:p>
          <a:endParaRPr lang="es-PE"/>
        </a:p>
      </dgm:t>
    </dgm:pt>
    <dgm:pt modelId="{D0C2E21B-EFFA-4BCC-872D-82F1CB4798C0}">
      <dgm:prSet phldrT="[Texto]"/>
      <dgm:spPr>
        <a:solidFill>
          <a:srgbClr val="00B0F0"/>
        </a:solidFill>
      </dgm:spPr>
      <dgm:t>
        <a:bodyPr/>
        <a:lstStyle/>
        <a:p>
          <a:r>
            <a:rPr lang="es-MX" dirty="0" smtClean="0"/>
            <a:t>Sensibilizar en reportar tempranamente sintomatología de COVID-19 y el auto reporte de casos </a:t>
          </a:r>
          <a:r>
            <a:rPr lang="es-MX" dirty="0" err="1" smtClean="0"/>
            <a:t>intradomiciliarios</a:t>
          </a:r>
          <a:r>
            <a:rPr lang="es-MX" dirty="0" smtClean="0"/>
            <a:t> o intrafamiliar de la COVID 19 constatado por un profesional de la salud.</a:t>
          </a:r>
          <a:endParaRPr lang="es-PE" dirty="0"/>
        </a:p>
      </dgm:t>
    </dgm:pt>
    <dgm:pt modelId="{37B338C1-78A7-4E04-8D50-EE5FF4C5FB59}" type="parTrans" cxnId="{74E8DB29-29D3-4E61-B818-C5D651B57F56}">
      <dgm:prSet/>
      <dgm:spPr/>
      <dgm:t>
        <a:bodyPr/>
        <a:lstStyle/>
        <a:p>
          <a:endParaRPr lang="es-PE"/>
        </a:p>
      </dgm:t>
    </dgm:pt>
    <dgm:pt modelId="{5952C26D-51E4-4620-9D19-E6A2E5E17A40}" type="sibTrans" cxnId="{74E8DB29-29D3-4E61-B818-C5D651B57F56}">
      <dgm:prSet/>
      <dgm:spPr/>
      <dgm:t>
        <a:bodyPr/>
        <a:lstStyle/>
        <a:p>
          <a:endParaRPr lang="es-PE"/>
        </a:p>
      </dgm:t>
    </dgm:pt>
    <dgm:pt modelId="{58BAEBCC-2878-40DA-8F2A-AD2497AD9A35}">
      <dgm:prSet phldrT="[Texto]"/>
      <dgm:spPr>
        <a:solidFill>
          <a:srgbClr val="FFC000"/>
        </a:solidFill>
      </dgm:spPr>
      <dgm:t>
        <a:bodyPr/>
        <a:lstStyle/>
        <a:p>
          <a:r>
            <a:rPr lang="es-MX" dirty="0" smtClean="0"/>
            <a:t>Educar sobre la importancia de prevenir diferentes formas de estigmatización y discriminación de trabajadores sospechosos o confirmados de padecer la COVID19.</a:t>
          </a:r>
          <a:endParaRPr lang="es-PE" dirty="0"/>
        </a:p>
      </dgm:t>
    </dgm:pt>
    <dgm:pt modelId="{4093D661-F7F5-41D7-98BE-BFF104961AA6}" type="parTrans" cxnId="{736A27C6-5DE9-48D8-8068-D5FF2D17DA88}">
      <dgm:prSet/>
      <dgm:spPr/>
      <dgm:t>
        <a:bodyPr/>
        <a:lstStyle/>
        <a:p>
          <a:endParaRPr lang="es-PE"/>
        </a:p>
      </dgm:t>
    </dgm:pt>
    <dgm:pt modelId="{ECEAE4B5-3FCA-44FC-B1F8-3506C0B6A22B}" type="sibTrans" cxnId="{736A27C6-5DE9-48D8-8068-D5FF2D17DA88}">
      <dgm:prSet/>
      <dgm:spPr/>
      <dgm:t>
        <a:bodyPr/>
        <a:lstStyle/>
        <a:p>
          <a:endParaRPr lang="es-PE"/>
        </a:p>
      </dgm:t>
    </dgm:pt>
    <dgm:pt modelId="{F87E222F-C628-41C0-B441-962349974070}">
      <dgm:prSet phldrT="[Texto]"/>
      <dgm:spPr/>
      <dgm:t>
        <a:bodyPr/>
        <a:lstStyle/>
        <a:p>
          <a:r>
            <a:rPr lang="es-MX" dirty="0"/>
            <a:t>Facilitar los medios para responder a las inquietudes de los trabajadores respecto a la COVID-19</a:t>
          </a:r>
          <a:endParaRPr lang="es-PE" dirty="0"/>
        </a:p>
      </dgm:t>
    </dgm:pt>
    <dgm:pt modelId="{51A51DBD-6AB9-4638-8479-40B011D8A055}" type="parTrans" cxnId="{706193DA-3B49-43BA-BE77-26C283495559}">
      <dgm:prSet/>
      <dgm:spPr/>
      <dgm:t>
        <a:bodyPr/>
        <a:lstStyle/>
        <a:p>
          <a:endParaRPr lang="es-PE"/>
        </a:p>
      </dgm:t>
    </dgm:pt>
    <dgm:pt modelId="{ACB22D14-C55F-42C9-90F0-060C73540BF7}" type="sibTrans" cxnId="{706193DA-3B49-43BA-BE77-26C283495559}">
      <dgm:prSet/>
      <dgm:spPr/>
      <dgm:t>
        <a:bodyPr/>
        <a:lstStyle/>
        <a:p>
          <a:endParaRPr lang="es-PE"/>
        </a:p>
      </dgm:t>
    </dgm:pt>
    <dgm:pt modelId="{9A9A9805-0BCD-432E-AD6E-D0089E1D9C0F}" type="pres">
      <dgm:prSet presAssocID="{ED1EC9B0-5617-4D20-B629-4F4733D659F8}" presName="diagram" presStyleCnt="0">
        <dgm:presLayoutVars>
          <dgm:chMax val="1"/>
          <dgm:dir/>
          <dgm:animLvl val="ctr"/>
          <dgm:resizeHandles val="exact"/>
        </dgm:presLayoutVars>
      </dgm:prSet>
      <dgm:spPr/>
      <dgm:t>
        <a:bodyPr/>
        <a:lstStyle/>
        <a:p>
          <a:endParaRPr lang="es-PE"/>
        </a:p>
      </dgm:t>
    </dgm:pt>
    <dgm:pt modelId="{45EF6E70-8C7F-4593-99B9-65931FBF42B3}" type="pres">
      <dgm:prSet presAssocID="{ED1EC9B0-5617-4D20-B629-4F4733D659F8}" presName="matrix" presStyleCnt="0"/>
      <dgm:spPr/>
    </dgm:pt>
    <dgm:pt modelId="{68426BF9-955C-4A8F-8DCB-393C1195525A}" type="pres">
      <dgm:prSet presAssocID="{ED1EC9B0-5617-4D20-B629-4F4733D659F8}" presName="tile1" presStyleLbl="node1" presStyleIdx="0" presStyleCnt="4" custLinFactNeighborX="1272" custLinFactNeighborY="-8340"/>
      <dgm:spPr/>
      <dgm:t>
        <a:bodyPr/>
        <a:lstStyle/>
        <a:p>
          <a:endParaRPr lang="es-PE"/>
        </a:p>
      </dgm:t>
    </dgm:pt>
    <dgm:pt modelId="{EC507233-7ACD-4E1E-8D3C-AC85D2AB244F}" type="pres">
      <dgm:prSet presAssocID="{ED1EC9B0-5617-4D20-B629-4F4733D659F8}" presName="tile1text" presStyleLbl="node1" presStyleIdx="0" presStyleCnt="4">
        <dgm:presLayoutVars>
          <dgm:chMax val="0"/>
          <dgm:chPref val="0"/>
          <dgm:bulletEnabled val="1"/>
        </dgm:presLayoutVars>
      </dgm:prSet>
      <dgm:spPr/>
      <dgm:t>
        <a:bodyPr/>
        <a:lstStyle/>
        <a:p>
          <a:endParaRPr lang="es-PE"/>
        </a:p>
      </dgm:t>
    </dgm:pt>
    <dgm:pt modelId="{DE2911F8-DCF2-4ED2-BA45-F5B2BE83707C}" type="pres">
      <dgm:prSet presAssocID="{ED1EC9B0-5617-4D20-B629-4F4733D659F8}" presName="tile2" presStyleLbl="node1" presStyleIdx="1" presStyleCnt="4" custLinFactNeighborX="0" custLinFactNeighborY="1008"/>
      <dgm:spPr/>
      <dgm:t>
        <a:bodyPr/>
        <a:lstStyle/>
        <a:p>
          <a:endParaRPr lang="es-PE"/>
        </a:p>
      </dgm:t>
    </dgm:pt>
    <dgm:pt modelId="{AAB89594-A7B8-48FE-92C5-6F287663D329}" type="pres">
      <dgm:prSet presAssocID="{ED1EC9B0-5617-4D20-B629-4F4733D659F8}" presName="tile2text" presStyleLbl="node1" presStyleIdx="1" presStyleCnt="4">
        <dgm:presLayoutVars>
          <dgm:chMax val="0"/>
          <dgm:chPref val="0"/>
          <dgm:bulletEnabled val="1"/>
        </dgm:presLayoutVars>
      </dgm:prSet>
      <dgm:spPr/>
      <dgm:t>
        <a:bodyPr/>
        <a:lstStyle/>
        <a:p>
          <a:endParaRPr lang="es-PE"/>
        </a:p>
      </dgm:t>
    </dgm:pt>
    <dgm:pt modelId="{36BE2BF3-5D46-4C65-819A-C22FB6CD7C77}" type="pres">
      <dgm:prSet presAssocID="{ED1EC9B0-5617-4D20-B629-4F4733D659F8}" presName="tile3" presStyleLbl="node1" presStyleIdx="2" presStyleCnt="4"/>
      <dgm:spPr/>
      <dgm:t>
        <a:bodyPr/>
        <a:lstStyle/>
        <a:p>
          <a:endParaRPr lang="es-PE"/>
        </a:p>
      </dgm:t>
    </dgm:pt>
    <dgm:pt modelId="{D552A8A2-19F9-47E8-8EC3-B3736E9852C2}" type="pres">
      <dgm:prSet presAssocID="{ED1EC9B0-5617-4D20-B629-4F4733D659F8}" presName="tile3text" presStyleLbl="node1" presStyleIdx="2" presStyleCnt="4">
        <dgm:presLayoutVars>
          <dgm:chMax val="0"/>
          <dgm:chPref val="0"/>
          <dgm:bulletEnabled val="1"/>
        </dgm:presLayoutVars>
      </dgm:prSet>
      <dgm:spPr/>
      <dgm:t>
        <a:bodyPr/>
        <a:lstStyle/>
        <a:p>
          <a:endParaRPr lang="es-PE"/>
        </a:p>
      </dgm:t>
    </dgm:pt>
    <dgm:pt modelId="{25A241BC-DDB8-47D8-ACAB-77D3B76B15C3}" type="pres">
      <dgm:prSet presAssocID="{ED1EC9B0-5617-4D20-B629-4F4733D659F8}" presName="tile4" presStyleLbl="node1" presStyleIdx="3" presStyleCnt="4"/>
      <dgm:spPr/>
      <dgm:t>
        <a:bodyPr/>
        <a:lstStyle/>
        <a:p>
          <a:endParaRPr lang="es-PE"/>
        </a:p>
      </dgm:t>
    </dgm:pt>
    <dgm:pt modelId="{BA6FC050-4244-4AB2-B61C-FEB3EF0B5BEA}" type="pres">
      <dgm:prSet presAssocID="{ED1EC9B0-5617-4D20-B629-4F4733D659F8}" presName="tile4text" presStyleLbl="node1" presStyleIdx="3" presStyleCnt="4">
        <dgm:presLayoutVars>
          <dgm:chMax val="0"/>
          <dgm:chPref val="0"/>
          <dgm:bulletEnabled val="1"/>
        </dgm:presLayoutVars>
      </dgm:prSet>
      <dgm:spPr/>
      <dgm:t>
        <a:bodyPr/>
        <a:lstStyle/>
        <a:p>
          <a:endParaRPr lang="es-PE"/>
        </a:p>
      </dgm:t>
    </dgm:pt>
    <dgm:pt modelId="{F0FA8372-6F0D-4CAE-A5BB-E1897E0D6B53}" type="pres">
      <dgm:prSet presAssocID="{ED1EC9B0-5617-4D20-B629-4F4733D659F8}" presName="centerTile" presStyleLbl="fgShp" presStyleIdx="0" presStyleCnt="1">
        <dgm:presLayoutVars>
          <dgm:chMax val="0"/>
          <dgm:chPref val="0"/>
        </dgm:presLayoutVars>
      </dgm:prSet>
      <dgm:spPr/>
      <dgm:t>
        <a:bodyPr/>
        <a:lstStyle/>
        <a:p>
          <a:endParaRPr lang="es-PE"/>
        </a:p>
      </dgm:t>
    </dgm:pt>
  </dgm:ptLst>
  <dgm:cxnLst>
    <dgm:cxn modelId="{393D1478-0CCB-4F5E-96D9-3375E54179F4}" type="presOf" srcId="{D0C2E21B-EFFA-4BCC-872D-82F1CB4798C0}" destId="{AAB89594-A7B8-48FE-92C5-6F287663D329}" srcOrd="1" destOrd="0" presId="urn:microsoft.com/office/officeart/2005/8/layout/matrix1"/>
    <dgm:cxn modelId="{0F6FE062-0A36-4317-A756-A757210D4B2D}" srcId="{ED1EC9B0-5617-4D20-B629-4F4733D659F8}" destId="{893824E7-C896-4869-9F27-68CF6BA73008}" srcOrd="0" destOrd="0" parTransId="{986313BB-D0A5-497E-BA52-DE8C8A52D042}" sibTransId="{426BD770-AB50-4902-AFF4-B6A81CCDCE06}"/>
    <dgm:cxn modelId="{43706D6E-6DEC-430F-9FAD-64F9BA3A8563}" srcId="{893824E7-C896-4869-9F27-68CF6BA73008}" destId="{7EE4B17D-61D4-46F3-AA97-57E7EDC0D569}" srcOrd="0" destOrd="0" parTransId="{C4182F67-889E-4502-A6A6-4681378AE357}" sibTransId="{1F9D9341-5DA1-4EB0-8BCC-439F8944601B}"/>
    <dgm:cxn modelId="{6B41CCE3-3071-4033-AAA2-F1168DF7C269}" type="presOf" srcId="{58BAEBCC-2878-40DA-8F2A-AD2497AD9A35}" destId="{36BE2BF3-5D46-4C65-819A-C22FB6CD7C77}" srcOrd="0" destOrd="0" presId="urn:microsoft.com/office/officeart/2005/8/layout/matrix1"/>
    <dgm:cxn modelId="{F2820498-0BA6-4DA7-A1BC-1E83A4C076AB}" type="presOf" srcId="{F87E222F-C628-41C0-B441-962349974070}" destId="{25A241BC-DDB8-47D8-ACAB-77D3B76B15C3}" srcOrd="0" destOrd="0" presId="urn:microsoft.com/office/officeart/2005/8/layout/matrix1"/>
    <dgm:cxn modelId="{949E9668-BEAE-4601-B0F4-ECE7B97F9DF4}" type="presOf" srcId="{58BAEBCC-2878-40DA-8F2A-AD2497AD9A35}" destId="{D552A8A2-19F9-47E8-8EC3-B3736E9852C2}" srcOrd="1" destOrd="0" presId="urn:microsoft.com/office/officeart/2005/8/layout/matrix1"/>
    <dgm:cxn modelId="{59FC0396-7ED2-498E-8B6A-40BC26AEA57C}" type="presOf" srcId="{7EE4B17D-61D4-46F3-AA97-57E7EDC0D569}" destId="{EC507233-7ACD-4E1E-8D3C-AC85D2AB244F}" srcOrd="1" destOrd="0" presId="urn:microsoft.com/office/officeart/2005/8/layout/matrix1"/>
    <dgm:cxn modelId="{736A27C6-5DE9-48D8-8068-D5FF2D17DA88}" srcId="{893824E7-C896-4869-9F27-68CF6BA73008}" destId="{58BAEBCC-2878-40DA-8F2A-AD2497AD9A35}" srcOrd="2" destOrd="0" parTransId="{4093D661-F7F5-41D7-98BE-BFF104961AA6}" sibTransId="{ECEAE4B5-3FCA-44FC-B1F8-3506C0B6A22B}"/>
    <dgm:cxn modelId="{0A4B10D9-00FD-4F8C-ADDC-8A239DFACC59}" type="presOf" srcId="{D0C2E21B-EFFA-4BCC-872D-82F1CB4798C0}" destId="{DE2911F8-DCF2-4ED2-BA45-F5B2BE83707C}" srcOrd="0" destOrd="0" presId="urn:microsoft.com/office/officeart/2005/8/layout/matrix1"/>
    <dgm:cxn modelId="{169A3E0C-59CC-4C07-BD0A-D23D43A029DD}" type="presOf" srcId="{7EE4B17D-61D4-46F3-AA97-57E7EDC0D569}" destId="{68426BF9-955C-4A8F-8DCB-393C1195525A}" srcOrd="0" destOrd="0" presId="urn:microsoft.com/office/officeart/2005/8/layout/matrix1"/>
    <dgm:cxn modelId="{74E8DB29-29D3-4E61-B818-C5D651B57F56}" srcId="{893824E7-C896-4869-9F27-68CF6BA73008}" destId="{D0C2E21B-EFFA-4BCC-872D-82F1CB4798C0}" srcOrd="1" destOrd="0" parTransId="{37B338C1-78A7-4E04-8D50-EE5FF4C5FB59}" sibTransId="{5952C26D-51E4-4620-9D19-E6A2E5E17A40}"/>
    <dgm:cxn modelId="{1C949851-8C67-421D-AE28-03A8462BC8FF}" type="presOf" srcId="{ED1EC9B0-5617-4D20-B629-4F4733D659F8}" destId="{9A9A9805-0BCD-432E-AD6E-D0089E1D9C0F}" srcOrd="0" destOrd="0" presId="urn:microsoft.com/office/officeart/2005/8/layout/matrix1"/>
    <dgm:cxn modelId="{748410E7-DA1A-4983-8A4C-DA03817C38A8}" type="presOf" srcId="{F87E222F-C628-41C0-B441-962349974070}" destId="{BA6FC050-4244-4AB2-B61C-FEB3EF0B5BEA}" srcOrd="1" destOrd="0" presId="urn:microsoft.com/office/officeart/2005/8/layout/matrix1"/>
    <dgm:cxn modelId="{706193DA-3B49-43BA-BE77-26C283495559}" srcId="{893824E7-C896-4869-9F27-68CF6BA73008}" destId="{F87E222F-C628-41C0-B441-962349974070}" srcOrd="3" destOrd="0" parTransId="{51A51DBD-6AB9-4638-8479-40B011D8A055}" sibTransId="{ACB22D14-C55F-42C9-90F0-060C73540BF7}"/>
    <dgm:cxn modelId="{95B7BC57-E9D7-4845-94C9-4AD779AD8556}" type="presOf" srcId="{893824E7-C896-4869-9F27-68CF6BA73008}" destId="{F0FA8372-6F0D-4CAE-A5BB-E1897E0D6B53}" srcOrd="0" destOrd="0" presId="urn:microsoft.com/office/officeart/2005/8/layout/matrix1"/>
    <dgm:cxn modelId="{3BBC6BB4-E7BC-468B-8CA8-14C35D5F5288}" type="presParOf" srcId="{9A9A9805-0BCD-432E-AD6E-D0089E1D9C0F}" destId="{45EF6E70-8C7F-4593-99B9-65931FBF42B3}" srcOrd="0" destOrd="0" presId="urn:microsoft.com/office/officeart/2005/8/layout/matrix1"/>
    <dgm:cxn modelId="{E8A946D8-3687-4521-BB2B-2C55350D1434}" type="presParOf" srcId="{45EF6E70-8C7F-4593-99B9-65931FBF42B3}" destId="{68426BF9-955C-4A8F-8DCB-393C1195525A}" srcOrd="0" destOrd="0" presId="urn:microsoft.com/office/officeart/2005/8/layout/matrix1"/>
    <dgm:cxn modelId="{565E1DB9-1E5E-4FD3-BBB8-07CF70CF8299}" type="presParOf" srcId="{45EF6E70-8C7F-4593-99B9-65931FBF42B3}" destId="{EC507233-7ACD-4E1E-8D3C-AC85D2AB244F}" srcOrd="1" destOrd="0" presId="urn:microsoft.com/office/officeart/2005/8/layout/matrix1"/>
    <dgm:cxn modelId="{69BA1A8C-1D2F-47B8-9AEA-1BE7718EEEFE}" type="presParOf" srcId="{45EF6E70-8C7F-4593-99B9-65931FBF42B3}" destId="{DE2911F8-DCF2-4ED2-BA45-F5B2BE83707C}" srcOrd="2" destOrd="0" presId="urn:microsoft.com/office/officeart/2005/8/layout/matrix1"/>
    <dgm:cxn modelId="{035C429B-B830-4358-82CB-332D936F6958}" type="presParOf" srcId="{45EF6E70-8C7F-4593-99B9-65931FBF42B3}" destId="{AAB89594-A7B8-48FE-92C5-6F287663D329}" srcOrd="3" destOrd="0" presId="urn:microsoft.com/office/officeart/2005/8/layout/matrix1"/>
    <dgm:cxn modelId="{2E7A4E0A-CF49-4DA0-BE9B-2B7850A9B1CA}" type="presParOf" srcId="{45EF6E70-8C7F-4593-99B9-65931FBF42B3}" destId="{36BE2BF3-5D46-4C65-819A-C22FB6CD7C77}" srcOrd="4" destOrd="0" presId="urn:microsoft.com/office/officeart/2005/8/layout/matrix1"/>
    <dgm:cxn modelId="{07D0D1BD-5F9E-4004-AB0D-78EAF4E2CF34}" type="presParOf" srcId="{45EF6E70-8C7F-4593-99B9-65931FBF42B3}" destId="{D552A8A2-19F9-47E8-8EC3-B3736E9852C2}" srcOrd="5" destOrd="0" presId="urn:microsoft.com/office/officeart/2005/8/layout/matrix1"/>
    <dgm:cxn modelId="{37496EFB-8347-4FB9-8BC5-746728903143}" type="presParOf" srcId="{45EF6E70-8C7F-4593-99B9-65931FBF42B3}" destId="{25A241BC-DDB8-47D8-ACAB-77D3B76B15C3}" srcOrd="6" destOrd="0" presId="urn:microsoft.com/office/officeart/2005/8/layout/matrix1"/>
    <dgm:cxn modelId="{B4176D5B-2123-4329-8B1D-E1BEB48900BB}" type="presParOf" srcId="{45EF6E70-8C7F-4593-99B9-65931FBF42B3}" destId="{BA6FC050-4244-4AB2-B61C-FEB3EF0B5BEA}" srcOrd="7" destOrd="0" presId="urn:microsoft.com/office/officeart/2005/8/layout/matrix1"/>
    <dgm:cxn modelId="{64B0571F-D0BA-4C7E-A01B-6D823EB1DD95}" type="presParOf" srcId="{9A9A9805-0BCD-432E-AD6E-D0089E1D9C0F}" destId="{F0FA8372-6F0D-4CAE-A5BB-E1897E0D6B5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65D1E-BDC3-4EAF-A3B9-8E4F7DCF1066}">
      <dsp:nvSpPr>
        <dsp:cNvPr id="0" name=""/>
        <dsp:cNvSpPr/>
      </dsp:nvSpPr>
      <dsp:spPr>
        <a:xfrm>
          <a:off x="0" y="334582"/>
          <a:ext cx="10014424" cy="2564099"/>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7231" tIns="458216" rIns="777231" bIns="113792" numCol="1" spcCol="1270" anchor="t" anchorCtr="0">
          <a:noAutofit/>
        </a:bodyPr>
        <a:lstStyle/>
        <a:p>
          <a:pPr marL="171450" lvl="1" indent="-171450" algn="l" defTabSz="711200">
            <a:lnSpc>
              <a:spcPct val="90000"/>
            </a:lnSpc>
            <a:spcBef>
              <a:spcPct val="0"/>
            </a:spcBef>
            <a:spcAft>
              <a:spcPct val="15000"/>
            </a:spcAft>
            <a:buChar char="••"/>
          </a:pPr>
          <a:r>
            <a:rPr lang="es-MX" sz="1600" kern="1200" dirty="0" smtClean="0"/>
            <a:t>Se define como “aislamiento en el ámbito comunitario” a casos sospechosos, probables o confirmados de COVID-19 en casa solo si existen condiciones para garantizar aislamiento en habitación con adecuada ventilación y sin personas de Grupo de Riesgo. De lo contrario se le ofrecerá ser albergado en un Centro de Aislamiento Temporal y Seguimiento (CATS). Durante 14 días desde fecha de inicio de síntomas.</a:t>
          </a:r>
          <a:endParaRPr lang="es-PE" sz="1600" kern="1200" dirty="0"/>
        </a:p>
        <a:p>
          <a:pPr marL="171450" lvl="1" indent="-171450" algn="l" defTabSz="711200">
            <a:lnSpc>
              <a:spcPct val="90000"/>
            </a:lnSpc>
            <a:spcBef>
              <a:spcPct val="0"/>
            </a:spcBef>
            <a:spcAft>
              <a:spcPct val="15000"/>
            </a:spcAft>
            <a:buChar char="••"/>
          </a:pPr>
          <a:r>
            <a:rPr lang="es-MX" sz="1600" kern="1200" dirty="0" smtClean="0"/>
            <a:t> En el caso de asintomáticos, se mantendrán en aislamiento 14 días desde fecha en que se tomó la muestra para el diagnóstico.</a:t>
          </a:r>
          <a:endParaRPr lang="es-PE" sz="1600" kern="1200" dirty="0"/>
        </a:p>
        <a:p>
          <a:pPr marL="171450" lvl="1" indent="-171450" algn="l" defTabSz="711200">
            <a:lnSpc>
              <a:spcPct val="90000"/>
            </a:lnSpc>
            <a:spcBef>
              <a:spcPct val="0"/>
            </a:spcBef>
            <a:spcAft>
              <a:spcPct val="15000"/>
            </a:spcAft>
            <a:buChar char="••"/>
          </a:pPr>
          <a:r>
            <a:rPr lang="es-PE" sz="1600" kern="1200" dirty="0" smtClean="0"/>
            <a:t>Se incorpora concepto de “aislamiento hospitalario” para personas ubicadas en áreas hospitalarias.</a:t>
          </a:r>
          <a:endParaRPr lang="es-PE" sz="1600" kern="1200" dirty="0"/>
        </a:p>
      </dsp:txBody>
      <dsp:txXfrm>
        <a:off x="0" y="334582"/>
        <a:ext cx="10014424" cy="2564099"/>
      </dsp:txXfrm>
    </dsp:sp>
    <dsp:sp modelId="{E68BBD83-3DD9-4E49-A408-0E624421214F}">
      <dsp:nvSpPr>
        <dsp:cNvPr id="0" name=""/>
        <dsp:cNvSpPr/>
      </dsp:nvSpPr>
      <dsp:spPr>
        <a:xfrm>
          <a:off x="500721" y="9862"/>
          <a:ext cx="7010096" cy="64944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4965" tIns="0" rIns="264965" bIns="0" numCol="1" spcCol="1270" anchor="ctr" anchorCtr="0">
          <a:noAutofit/>
        </a:bodyPr>
        <a:lstStyle/>
        <a:p>
          <a:pPr lvl="0" algn="l" defTabSz="800100">
            <a:lnSpc>
              <a:spcPct val="90000"/>
            </a:lnSpc>
            <a:spcBef>
              <a:spcPct val="0"/>
            </a:spcBef>
            <a:spcAft>
              <a:spcPct val="35000"/>
            </a:spcAft>
          </a:pPr>
          <a:r>
            <a:rPr lang="es-MX" sz="1800" b="1" kern="1200" dirty="0"/>
            <a:t>AISLAMIENTO</a:t>
          </a:r>
          <a:endParaRPr lang="es-PE" sz="1800" b="1" kern="1200" dirty="0"/>
        </a:p>
      </dsp:txBody>
      <dsp:txXfrm>
        <a:off x="532424" y="41565"/>
        <a:ext cx="6946690" cy="586034"/>
      </dsp:txXfrm>
    </dsp:sp>
    <dsp:sp modelId="{91F49724-1802-4957-B453-E038F03C3899}">
      <dsp:nvSpPr>
        <dsp:cNvPr id="0" name=""/>
        <dsp:cNvSpPr/>
      </dsp:nvSpPr>
      <dsp:spPr>
        <a:xfrm>
          <a:off x="0" y="3342202"/>
          <a:ext cx="10014424" cy="169785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7231" tIns="458216" rIns="777231" bIns="113792" numCol="1" spcCol="1270" anchor="t" anchorCtr="0">
          <a:noAutofit/>
        </a:bodyPr>
        <a:lstStyle/>
        <a:p>
          <a:pPr marL="171450" lvl="1" indent="-171450" algn="l" defTabSz="711200">
            <a:lnSpc>
              <a:spcPct val="90000"/>
            </a:lnSpc>
            <a:spcBef>
              <a:spcPct val="0"/>
            </a:spcBef>
            <a:spcAft>
              <a:spcPct val="15000"/>
            </a:spcAft>
            <a:buChar char="••"/>
          </a:pPr>
          <a:r>
            <a:rPr lang="es-PE" sz="1600" kern="1200" dirty="0" smtClean="0"/>
            <a:t>Para caso de COVID-19 leve, luego de 14 días de inicio de síntomas.</a:t>
          </a:r>
          <a:endParaRPr lang="es-PE" sz="1600" kern="1200" dirty="0"/>
        </a:p>
        <a:p>
          <a:pPr marL="171450" lvl="1" indent="-171450" algn="l" defTabSz="711200">
            <a:lnSpc>
              <a:spcPct val="90000"/>
            </a:lnSpc>
            <a:spcBef>
              <a:spcPct val="0"/>
            </a:spcBef>
            <a:spcAft>
              <a:spcPct val="15000"/>
            </a:spcAft>
            <a:buChar char="••"/>
          </a:pPr>
          <a:r>
            <a:rPr lang="es-MX" sz="1600" kern="1200" dirty="0" smtClean="0"/>
            <a:t>Siempre que desde el punto de vista epidemiológico se haya recuperado (por lo menos 4 días asintomático).</a:t>
          </a:r>
          <a:endParaRPr lang="es-PE" sz="1600" kern="1200" dirty="0"/>
        </a:p>
        <a:p>
          <a:pPr marL="171450" lvl="1" indent="-171450" algn="l" defTabSz="711200">
            <a:lnSpc>
              <a:spcPct val="90000"/>
            </a:lnSpc>
            <a:spcBef>
              <a:spcPct val="0"/>
            </a:spcBef>
            <a:spcAft>
              <a:spcPct val="15000"/>
            </a:spcAft>
            <a:buChar char="••"/>
          </a:pPr>
          <a:r>
            <a:rPr lang="es-MX" sz="1600" kern="1200" dirty="0" smtClean="0"/>
            <a:t>Médico tratante podrá indicar pruebas diagnósticas adicionarles y postergar el alta, de ser el caso.</a:t>
          </a:r>
          <a:endParaRPr lang="es-PE" sz="1600" kern="1200" dirty="0"/>
        </a:p>
      </dsp:txBody>
      <dsp:txXfrm>
        <a:off x="0" y="3342202"/>
        <a:ext cx="10014424" cy="1697850"/>
      </dsp:txXfrm>
    </dsp:sp>
    <dsp:sp modelId="{429453CD-8EFD-42D3-AE36-AA4A028ABFE0}">
      <dsp:nvSpPr>
        <dsp:cNvPr id="0" name=""/>
        <dsp:cNvSpPr/>
      </dsp:nvSpPr>
      <dsp:spPr>
        <a:xfrm>
          <a:off x="500721" y="3017482"/>
          <a:ext cx="7010096" cy="64944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4965" tIns="0" rIns="264965" bIns="0" numCol="1" spcCol="1270" anchor="ctr" anchorCtr="0">
          <a:noAutofit/>
        </a:bodyPr>
        <a:lstStyle/>
        <a:p>
          <a:pPr lvl="0" algn="l" defTabSz="800100">
            <a:lnSpc>
              <a:spcPct val="90000"/>
            </a:lnSpc>
            <a:spcBef>
              <a:spcPct val="0"/>
            </a:spcBef>
            <a:spcAft>
              <a:spcPct val="35000"/>
            </a:spcAft>
          </a:pPr>
          <a:r>
            <a:rPr lang="es-MX" sz="1800" b="1" kern="1200" dirty="0"/>
            <a:t>ALTA EPIDEMIOLÓGICA</a:t>
          </a:r>
          <a:endParaRPr lang="es-PE" sz="1800" b="1" kern="1200" dirty="0"/>
        </a:p>
      </dsp:txBody>
      <dsp:txXfrm>
        <a:off x="532424" y="3049185"/>
        <a:ext cx="6946690" cy="5860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D786D-0FE3-4434-A829-4079BE231BFB}">
      <dsp:nvSpPr>
        <dsp:cNvPr id="0" name=""/>
        <dsp:cNvSpPr/>
      </dsp:nvSpPr>
      <dsp:spPr>
        <a:xfrm>
          <a:off x="-4926585" y="-760571"/>
          <a:ext cx="5911676" cy="5911676"/>
        </a:xfrm>
        <a:prstGeom prst="blockArc">
          <a:avLst>
            <a:gd name="adj1" fmla="val 18900000"/>
            <a:gd name="adj2" fmla="val 2700000"/>
            <a:gd name="adj3" fmla="val 36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06692B-AE8E-4226-BCD0-F24D3FE2D4F0}">
      <dsp:nvSpPr>
        <dsp:cNvPr id="0" name=""/>
        <dsp:cNvSpPr/>
      </dsp:nvSpPr>
      <dsp:spPr>
        <a:xfrm>
          <a:off x="807089" y="627231"/>
          <a:ext cx="8979230" cy="125428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591" tIns="45720" rIns="45720" bIns="45720" numCol="1" spcCol="1270" anchor="ctr" anchorCtr="0">
          <a:noAutofit/>
        </a:bodyPr>
        <a:lstStyle/>
        <a:p>
          <a:pPr lvl="0" algn="l" defTabSz="800100">
            <a:lnSpc>
              <a:spcPct val="90000"/>
            </a:lnSpc>
            <a:spcBef>
              <a:spcPct val="0"/>
            </a:spcBef>
            <a:spcAft>
              <a:spcPct val="35000"/>
            </a:spcAft>
          </a:pPr>
          <a:r>
            <a:rPr lang="es-MX" sz="1800" kern="1200" dirty="0"/>
            <a:t>Regresan trabajadores que estuvieron cuarentena, no presentan sintomatología o no son casos sospechosos ni </a:t>
          </a:r>
          <a:r>
            <a:rPr lang="es-MX" sz="1800" kern="1200" dirty="0" smtClean="0"/>
            <a:t>confirmados. El personal que se reincorpora es evaluado para determinar su estado de salud, previo al reinicio de labores, no requiere prueba de laboratorio para COVID-19.</a:t>
          </a:r>
          <a:endParaRPr lang="es-PE" sz="1800" kern="1200" dirty="0"/>
        </a:p>
      </dsp:txBody>
      <dsp:txXfrm>
        <a:off x="807089" y="627231"/>
        <a:ext cx="8979230" cy="1254287"/>
      </dsp:txXfrm>
    </dsp:sp>
    <dsp:sp modelId="{0A0E10F5-6F3A-4B85-BD3A-92C90268AAD8}">
      <dsp:nvSpPr>
        <dsp:cNvPr id="0" name=""/>
        <dsp:cNvSpPr/>
      </dsp:nvSpPr>
      <dsp:spPr>
        <a:xfrm>
          <a:off x="23160" y="470445"/>
          <a:ext cx="1567859" cy="156785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05EEA6-6A90-4313-9E9A-4AA5EF33FA18}">
      <dsp:nvSpPr>
        <dsp:cNvPr id="0" name=""/>
        <dsp:cNvSpPr/>
      </dsp:nvSpPr>
      <dsp:spPr>
        <a:xfrm>
          <a:off x="807089" y="2396554"/>
          <a:ext cx="8979230" cy="147920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591" tIns="45720" rIns="45720" bIns="45720" numCol="1" spcCol="1270" anchor="ctr" anchorCtr="0">
          <a:noAutofit/>
        </a:bodyPr>
        <a:lstStyle/>
        <a:p>
          <a:pPr lvl="0" algn="l" defTabSz="800100">
            <a:lnSpc>
              <a:spcPct val="90000"/>
            </a:lnSpc>
            <a:spcBef>
              <a:spcPct val="0"/>
            </a:spcBef>
            <a:spcAft>
              <a:spcPct val="35000"/>
            </a:spcAft>
          </a:pPr>
          <a:r>
            <a:rPr lang="es-MX" sz="1800" kern="1200" dirty="0"/>
            <a:t>Reingresan trabajadores que contrajeron COVID-19 bajo evaluación para determinar el estado de salud previo al inicio de sus labores (NO REQUIERE PRUEBA DE LABORATORIO PARA COVID-19)</a:t>
          </a:r>
          <a:endParaRPr lang="es-PE" sz="1800" kern="1200" dirty="0"/>
        </a:p>
      </dsp:txBody>
      <dsp:txXfrm>
        <a:off x="807089" y="2396554"/>
        <a:ext cx="8979230" cy="1479206"/>
      </dsp:txXfrm>
    </dsp:sp>
    <dsp:sp modelId="{A16271BF-4668-4CB3-926C-57E6548F3110}">
      <dsp:nvSpPr>
        <dsp:cNvPr id="0" name=""/>
        <dsp:cNvSpPr/>
      </dsp:nvSpPr>
      <dsp:spPr>
        <a:xfrm>
          <a:off x="23160" y="2352228"/>
          <a:ext cx="1567859" cy="156785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D786D-0FE3-4434-A829-4079BE231BFB}">
      <dsp:nvSpPr>
        <dsp:cNvPr id="0" name=""/>
        <dsp:cNvSpPr/>
      </dsp:nvSpPr>
      <dsp:spPr>
        <a:xfrm>
          <a:off x="-4926585" y="-760571"/>
          <a:ext cx="5911676" cy="5911676"/>
        </a:xfrm>
        <a:prstGeom prst="blockArc">
          <a:avLst>
            <a:gd name="adj1" fmla="val 18900000"/>
            <a:gd name="adj2" fmla="val 2700000"/>
            <a:gd name="adj3" fmla="val 36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06692B-AE8E-4226-BCD0-F24D3FE2D4F0}">
      <dsp:nvSpPr>
        <dsp:cNvPr id="0" name=""/>
        <dsp:cNvSpPr/>
      </dsp:nvSpPr>
      <dsp:spPr>
        <a:xfrm>
          <a:off x="807089" y="627231"/>
          <a:ext cx="9132616" cy="125428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591" tIns="38100" rIns="38100" bIns="38100" numCol="1" spcCol="1270" anchor="ctr" anchorCtr="0">
          <a:noAutofit/>
        </a:bodyPr>
        <a:lstStyle/>
        <a:p>
          <a:pPr lvl="0" algn="l" defTabSz="666750">
            <a:lnSpc>
              <a:spcPct val="90000"/>
            </a:lnSpc>
            <a:spcBef>
              <a:spcPct val="0"/>
            </a:spcBef>
            <a:spcAft>
              <a:spcPct val="35000"/>
            </a:spcAft>
          </a:pPr>
          <a:r>
            <a:rPr lang="es-MX" sz="1500" kern="1200" dirty="0"/>
            <a:t>En el caso de las trabajadoras gestantes y/o que presenten </a:t>
          </a:r>
          <a:r>
            <a:rPr lang="es-MX" sz="1500" kern="1200" dirty="0" err="1"/>
            <a:t>intercurrencias</a:t>
          </a:r>
          <a:r>
            <a:rPr lang="es-MX" sz="1500" kern="1200" dirty="0"/>
            <a:t> en el embarazo, se determinará salvaguardar la salud y la vida</a:t>
          </a:r>
          <a:endParaRPr lang="es-PE" sz="1500" kern="1200" dirty="0"/>
        </a:p>
      </dsp:txBody>
      <dsp:txXfrm>
        <a:off x="807089" y="627231"/>
        <a:ext cx="9132616" cy="1254287"/>
      </dsp:txXfrm>
    </dsp:sp>
    <dsp:sp modelId="{0A0E10F5-6F3A-4B85-BD3A-92C90268AAD8}">
      <dsp:nvSpPr>
        <dsp:cNvPr id="0" name=""/>
        <dsp:cNvSpPr/>
      </dsp:nvSpPr>
      <dsp:spPr>
        <a:xfrm>
          <a:off x="23160" y="470445"/>
          <a:ext cx="1567859" cy="156785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05EEA6-6A90-4313-9E9A-4AA5EF33FA18}">
      <dsp:nvSpPr>
        <dsp:cNvPr id="0" name=""/>
        <dsp:cNvSpPr/>
      </dsp:nvSpPr>
      <dsp:spPr>
        <a:xfrm>
          <a:off x="807089" y="2333764"/>
          <a:ext cx="9132616" cy="160478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591" tIns="38100" rIns="38100" bIns="38100" numCol="1" spcCol="1270" anchor="ctr" anchorCtr="0">
          <a:noAutofit/>
        </a:bodyPr>
        <a:lstStyle/>
        <a:p>
          <a:pPr lvl="0" algn="l" defTabSz="666750">
            <a:lnSpc>
              <a:spcPct val="90000"/>
            </a:lnSpc>
            <a:spcBef>
              <a:spcPct val="0"/>
            </a:spcBef>
            <a:spcAft>
              <a:spcPct val="35000"/>
            </a:spcAft>
          </a:pPr>
          <a:r>
            <a:rPr lang="es-MX" sz="1500" kern="1200" dirty="0" smtClean="0"/>
            <a:t>Personas en grupo de riesgo realizan prioritariamente trabajo remoto. En caso de trabajadores con factor de riesgo cuyas labores sea de alto o muy alto riesgo de exposición, que soliciten regresar o reincorporarse, deben pasar por una evaluación individualizada por el médico ocupacional, luego de la cual el trabajador firmará un Acta en la que se deja constancia de haber recibido información de todos los riesgos que implica su regreso o reincorporación.(</a:t>
          </a:r>
          <a:r>
            <a:rPr lang="es-MX" sz="1500" kern="1200" dirty="0"/>
            <a:t>Edad &gt;65 años, y comorbilidad HTA refractaria, DM, Obesidad IMC&gt;40, </a:t>
          </a:r>
          <a:r>
            <a:rPr lang="es-MX" sz="1500" kern="1200" dirty="0" err="1"/>
            <a:t>Enf</a:t>
          </a:r>
          <a:r>
            <a:rPr lang="es-MX" sz="1500" kern="1200" dirty="0"/>
            <a:t>. Cardiovasculares, </a:t>
          </a:r>
          <a:r>
            <a:rPr lang="es-MX" sz="1500" kern="1200" dirty="0" err="1"/>
            <a:t>Enf</a:t>
          </a:r>
          <a:r>
            <a:rPr lang="es-MX" sz="1500" kern="1200" dirty="0"/>
            <a:t>. Pulmonar crónica, Asma moderada o grave, IRC, Cáncer, otros estados de inmunosupresión</a:t>
          </a:r>
          <a:r>
            <a:rPr lang="es-MX" sz="1500" kern="1200" dirty="0" smtClean="0"/>
            <a:t>)</a:t>
          </a:r>
          <a:endParaRPr lang="es-PE" sz="1500" kern="1200" dirty="0"/>
        </a:p>
      </dsp:txBody>
      <dsp:txXfrm>
        <a:off x="807089" y="2333764"/>
        <a:ext cx="9132616" cy="1604785"/>
      </dsp:txXfrm>
    </dsp:sp>
    <dsp:sp modelId="{A16271BF-4668-4CB3-926C-57E6548F3110}">
      <dsp:nvSpPr>
        <dsp:cNvPr id="0" name=""/>
        <dsp:cNvSpPr/>
      </dsp:nvSpPr>
      <dsp:spPr>
        <a:xfrm>
          <a:off x="23160" y="2352228"/>
          <a:ext cx="1567859" cy="156785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ACABF1-9962-4F38-B53B-0E231C6C09B8}">
      <dsp:nvSpPr>
        <dsp:cNvPr id="0" name=""/>
        <dsp:cNvSpPr/>
      </dsp:nvSpPr>
      <dsp:spPr>
        <a:xfrm>
          <a:off x="0" y="499788"/>
          <a:ext cx="10014424" cy="1065487"/>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7231" tIns="687324" rIns="777231" bIns="128016" numCol="1" spcCol="1270" anchor="t" anchorCtr="0">
          <a:noAutofit/>
        </a:bodyPr>
        <a:lstStyle/>
        <a:p>
          <a:pPr marL="171450" lvl="1" indent="-171450" algn="l" defTabSz="800100">
            <a:lnSpc>
              <a:spcPct val="90000"/>
            </a:lnSpc>
            <a:spcBef>
              <a:spcPct val="0"/>
            </a:spcBef>
            <a:spcAft>
              <a:spcPct val="15000"/>
            </a:spcAft>
            <a:buChar char="••"/>
          </a:pPr>
          <a:r>
            <a:rPr lang="es-MX" sz="1800" kern="1200" dirty="0"/>
            <a:t>Elementos que disminuyen el riesgo de contacto directo entre 2 o más personas</a:t>
          </a:r>
          <a:r>
            <a:rPr lang="es-MX" sz="1600" kern="1200" dirty="0"/>
            <a:t>.</a:t>
          </a:r>
          <a:endParaRPr lang="es-PE" sz="1600" kern="1200" dirty="0"/>
        </a:p>
      </dsp:txBody>
      <dsp:txXfrm>
        <a:off x="0" y="499788"/>
        <a:ext cx="10014424" cy="1065487"/>
      </dsp:txXfrm>
    </dsp:sp>
    <dsp:sp modelId="{0E5215DB-FA5E-4217-B2B4-BF0696F48A53}">
      <dsp:nvSpPr>
        <dsp:cNvPr id="0" name=""/>
        <dsp:cNvSpPr/>
      </dsp:nvSpPr>
      <dsp:spPr>
        <a:xfrm>
          <a:off x="500721" y="12708"/>
          <a:ext cx="7010096" cy="97416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4965" tIns="0" rIns="264965" bIns="0" numCol="1" spcCol="1270" anchor="ctr" anchorCtr="0">
          <a:noAutofit/>
        </a:bodyPr>
        <a:lstStyle/>
        <a:p>
          <a:pPr lvl="0" algn="l" defTabSz="800100">
            <a:lnSpc>
              <a:spcPct val="90000"/>
            </a:lnSpc>
            <a:spcBef>
              <a:spcPct val="0"/>
            </a:spcBef>
            <a:spcAft>
              <a:spcPct val="35000"/>
            </a:spcAft>
          </a:pPr>
          <a:r>
            <a:rPr lang="es-MX" sz="1800" b="1" kern="1200" dirty="0"/>
            <a:t>BARRERA FÍSICA EN EL TRABAJO</a:t>
          </a:r>
          <a:endParaRPr lang="es-PE" sz="1800" b="1" kern="1200" dirty="0"/>
        </a:p>
      </dsp:txBody>
      <dsp:txXfrm>
        <a:off x="548276" y="60263"/>
        <a:ext cx="6914986" cy="879050"/>
      </dsp:txXfrm>
    </dsp:sp>
    <dsp:sp modelId="{77D4E9DA-D5EE-47D5-9143-0C29720F76D8}">
      <dsp:nvSpPr>
        <dsp:cNvPr id="0" name=""/>
        <dsp:cNvSpPr/>
      </dsp:nvSpPr>
      <dsp:spPr>
        <a:xfrm>
          <a:off x="0" y="2230556"/>
          <a:ext cx="10014424" cy="280665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7231" tIns="687324" rIns="777231" bIns="128016" numCol="1" spcCol="1270" anchor="t" anchorCtr="0">
          <a:noAutofit/>
        </a:bodyPr>
        <a:lstStyle/>
        <a:p>
          <a:pPr marL="171450" lvl="1" indent="-171450" algn="l" defTabSz="800100">
            <a:lnSpc>
              <a:spcPct val="90000"/>
            </a:lnSpc>
            <a:spcBef>
              <a:spcPct val="0"/>
            </a:spcBef>
            <a:spcAft>
              <a:spcPct val="15000"/>
            </a:spcAft>
            <a:buChar char="••"/>
          </a:pPr>
          <a:r>
            <a:rPr lang="es-MX" sz="1800" kern="1200" dirty="0" smtClean="0"/>
            <a:t>Persona que cumpla con cualquiera de los siguientes criterios clínicos:</a:t>
          </a:r>
          <a:endParaRPr lang="es-PE" sz="1800" kern="1200" dirty="0"/>
        </a:p>
        <a:p>
          <a:pPr marL="171450" lvl="1" indent="-171450" algn="l" defTabSz="800100">
            <a:lnSpc>
              <a:spcPct val="90000"/>
            </a:lnSpc>
            <a:spcBef>
              <a:spcPct val="0"/>
            </a:spcBef>
            <a:spcAft>
              <a:spcPct val="15000"/>
            </a:spcAft>
            <a:buChar char="••"/>
          </a:pPr>
          <a:r>
            <a:rPr lang="es-MX" sz="1800" kern="1200" dirty="0" smtClean="0"/>
            <a:t>a) Paciente con síntomas de infección respiratoria aguda, que presente tos y/o dolor de garganta, y además uno o más de los siguientes signos/síntomas:: Malestar general, fiebre, cefalea, congestión nasal, diarrea, dificultad para respirar (señal de alarma), pérdida del gusto, pérdida del olfato.</a:t>
          </a:r>
          <a:endParaRPr lang="es-PE" sz="1800" kern="1200" dirty="0"/>
        </a:p>
        <a:p>
          <a:pPr marL="171450" lvl="1" indent="-171450" algn="l" defTabSz="800100">
            <a:lnSpc>
              <a:spcPct val="90000"/>
            </a:lnSpc>
            <a:spcBef>
              <a:spcPct val="0"/>
            </a:spcBef>
            <a:spcAft>
              <a:spcPct val="15000"/>
            </a:spcAft>
            <a:buChar char="••"/>
          </a:pPr>
          <a:r>
            <a:rPr lang="es-MX" sz="1800" kern="1200" dirty="0" smtClean="0"/>
            <a:t>b) Paciente con infección respiratoria aguda grave (IRAG; infección respiratoria aguda con fiebre o temperatura actual mayor o igual 38°C; y tos; con inicio dentro de los últimos 10 días, y que requiere hospitalización). </a:t>
          </a:r>
          <a:endParaRPr lang="es-PE" sz="1800" kern="1200" dirty="0"/>
        </a:p>
      </dsp:txBody>
      <dsp:txXfrm>
        <a:off x="0" y="2230556"/>
        <a:ext cx="10014424" cy="2806650"/>
      </dsp:txXfrm>
    </dsp:sp>
    <dsp:sp modelId="{9E7961D4-D25B-4B86-A68E-BAFBB8F83112}">
      <dsp:nvSpPr>
        <dsp:cNvPr id="0" name=""/>
        <dsp:cNvSpPr/>
      </dsp:nvSpPr>
      <dsp:spPr>
        <a:xfrm>
          <a:off x="500721" y="1743476"/>
          <a:ext cx="7010096" cy="97416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4965" tIns="0" rIns="264965" bIns="0" numCol="1" spcCol="1270" anchor="ctr" anchorCtr="0">
          <a:noAutofit/>
        </a:bodyPr>
        <a:lstStyle/>
        <a:p>
          <a:pPr lvl="0" algn="l" defTabSz="800100">
            <a:lnSpc>
              <a:spcPct val="90000"/>
            </a:lnSpc>
            <a:spcBef>
              <a:spcPct val="0"/>
            </a:spcBef>
            <a:spcAft>
              <a:spcPct val="35000"/>
            </a:spcAft>
          </a:pPr>
          <a:r>
            <a:rPr lang="es-MX" sz="1800" b="1" kern="1200" dirty="0" smtClean="0"/>
            <a:t>CASO SOSPECHOSO</a:t>
          </a:r>
          <a:endParaRPr lang="es-PE" sz="1800" kern="1200" dirty="0"/>
        </a:p>
      </dsp:txBody>
      <dsp:txXfrm>
        <a:off x="548276" y="1791031"/>
        <a:ext cx="6914986" cy="879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26A9A-3118-4F60-8237-A774DB8C0E1B}">
      <dsp:nvSpPr>
        <dsp:cNvPr id="0" name=""/>
        <dsp:cNvSpPr/>
      </dsp:nvSpPr>
      <dsp:spPr>
        <a:xfrm>
          <a:off x="0" y="249620"/>
          <a:ext cx="10014424" cy="4606875"/>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7231" tIns="1353820" rIns="777231" bIns="128016" numCol="1" spcCol="1270" anchor="t" anchorCtr="0">
          <a:noAutofit/>
        </a:bodyPr>
        <a:lstStyle/>
        <a:p>
          <a:pPr marL="171450" lvl="1" indent="-171450" algn="l" defTabSz="800100">
            <a:lnSpc>
              <a:spcPct val="90000"/>
            </a:lnSpc>
            <a:spcBef>
              <a:spcPct val="0"/>
            </a:spcBef>
            <a:spcAft>
              <a:spcPct val="15000"/>
            </a:spcAft>
            <a:buChar char="••"/>
          </a:pPr>
          <a:r>
            <a:rPr lang="es-MX" sz="1800" kern="1200" dirty="0" smtClean="0"/>
            <a:t>Aplicable a quienes cumplan cualquiera de los siguientes criterios:</a:t>
          </a:r>
          <a:endParaRPr lang="es-PE" sz="1800" kern="1200" dirty="0"/>
        </a:p>
        <a:p>
          <a:pPr marL="171450" lvl="1" indent="-171450" algn="l" defTabSz="800100">
            <a:lnSpc>
              <a:spcPct val="90000"/>
            </a:lnSpc>
            <a:spcBef>
              <a:spcPct val="0"/>
            </a:spcBef>
            <a:spcAft>
              <a:spcPct val="15000"/>
            </a:spcAft>
            <a:buChar char="••"/>
          </a:pPr>
          <a:r>
            <a:rPr lang="es-MX" sz="1800" kern="1200" dirty="0" smtClean="0"/>
            <a:t>a) Caso sospechoso con antecedente epidemiológico de contacto directo con un caso probable o confirmado, o epidemiológicamente relacionado a un conglomerado de casos los cuales han tenido al menos un caso confirmado dentro de ese conglomerado 14 días previos al inicio de los síntomas.</a:t>
          </a:r>
          <a:endParaRPr lang="es-PE" sz="1800" kern="1200" dirty="0"/>
        </a:p>
        <a:p>
          <a:pPr marL="171450" lvl="1" indent="-171450" algn="l" defTabSz="800100">
            <a:lnSpc>
              <a:spcPct val="90000"/>
            </a:lnSpc>
            <a:spcBef>
              <a:spcPct val="0"/>
            </a:spcBef>
            <a:spcAft>
              <a:spcPct val="15000"/>
            </a:spcAft>
            <a:buChar char="••"/>
          </a:pPr>
          <a:r>
            <a:rPr lang="es-MX" sz="1800" kern="1200" dirty="0" smtClean="0"/>
            <a:t>b) Caso sospechoso con imágenes de tórax que muestran hallazgos radiológicos sugestivos de COVID-19 en: </a:t>
          </a:r>
          <a:endParaRPr lang="es-PE" sz="1800" kern="1200" dirty="0"/>
        </a:p>
        <a:p>
          <a:pPr marL="171450" lvl="1" indent="-171450" algn="l" defTabSz="800100">
            <a:lnSpc>
              <a:spcPct val="90000"/>
            </a:lnSpc>
            <a:spcBef>
              <a:spcPct val="0"/>
            </a:spcBef>
            <a:spcAft>
              <a:spcPct val="15000"/>
            </a:spcAft>
            <a:buChar char="••"/>
          </a:pPr>
          <a:r>
            <a:rPr lang="es-MX" sz="1800" kern="1200" dirty="0" smtClean="0"/>
            <a:t> Radiografía de tórax, </a:t>
          </a:r>
          <a:endParaRPr lang="es-PE" sz="1800" kern="1200" dirty="0"/>
        </a:p>
        <a:p>
          <a:pPr marL="171450" lvl="1" indent="-171450" algn="l" defTabSz="800100">
            <a:lnSpc>
              <a:spcPct val="90000"/>
            </a:lnSpc>
            <a:spcBef>
              <a:spcPct val="0"/>
            </a:spcBef>
            <a:spcAft>
              <a:spcPct val="15000"/>
            </a:spcAft>
            <a:buChar char="••"/>
          </a:pPr>
          <a:r>
            <a:rPr lang="es-PE" sz="1800" kern="1200" dirty="0" smtClean="0"/>
            <a:t>Tomografía computarizada de tórax,</a:t>
          </a:r>
          <a:endParaRPr lang="es-PE" sz="1800" kern="1200" dirty="0"/>
        </a:p>
        <a:p>
          <a:pPr marL="171450" lvl="1" indent="-171450" algn="l" defTabSz="800100">
            <a:lnSpc>
              <a:spcPct val="90000"/>
            </a:lnSpc>
            <a:spcBef>
              <a:spcPct val="0"/>
            </a:spcBef>
            <a:spcAft>
              <a:spcPct val="15000"/>
            </a:spcAft>
            <a:buChar char="••"/>
          </a:pPr>
          <a:r>
            <a:rPr lang="es-MX" sz="1800" kern="1200" dirty="0" smtClean="0"/>
            <a:t>Ecografía pulmonar</a:t>
          </a:r>
          <a:endParaRPr lang="es-PE" sz="1800" kern="1200" dirty="0"/>
        </a:p>
        <a:p>
          <a:pPr marL="171450" lvl="1" indent="-171450" algn="l" defTabSz="800100">
            <a:lnSpc>
              <a:spcPct val="90000"/>
            </a:lnSpc>
            <a:spcBef>
              <a:spcPct val="0"/>
            </a:spcBef>
            <a:spcAft>
              <a:spcPct val="15000"/>
            </a:spcAft>
            <a:buChar char="••"/>
          </a:pPr>
          <a:r>
            <a:rPr lang="es-MX" sz="1800" kern="1200" dirty="0" smtClean="0"/>
            <a:t>c) Persona con inicio reciente de anosmia (pérdida del olfato) o </a:t>
          </a:r>
          <a:r>
            <a:rPr lang="es-MX" sz="1800" kern="1200" dirty="0" err="1" smtClean="0"/>
            <a:t>ageusia</a:t>
          </a:r>
          <a:r>
            <a:rPr lang="es-MX" sz="1800" kern="1200" dirty="0" smtClean="0"/>
            <a:t> (pérdida del gusto), en ausencia de cualquier otra causa identificada.</a:t>
          </a:r>
          <a:endParaRPr lang="es-PE" sz="1800" kern="1200" dirty="0"/>
        </a:p>
      </dsp:txBody>
      <dsp:txXfrm>
        <a:off x="0" y="249620"/>
        <a:ext cx="10014424" cy="4606875"/>
      </dsp:txXfrm>
    </dsp:sp>
    <dsp:sp modelId="{A2D8342C-C774-470D-8166-2E8EB49E11CB}">
      <dsp:nvSpPr>
        <dsp:cNvPr id="0" name=""/>
        <dsp:cNvSpPr/>
      </dsp:nvSpPr>
      <dsp:spPr>
        <a:xfrm>
          <a:off x="571057" y="0"/>
          <a:ext cx="7010096" cy="1015601"/>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4965" tIns="0" rIns="264965" bIns="0" numCol="1" spcCol="1270" anchor="ctr" anchorCtr="0">
          <a:noAutofit/>
        </a:bodyPr>
        <a:lstStyle/>
        <a:p>
          <a:pPr lvl="0" algn="l" defTabSz="800100">
            <a:lnSpc>
              <a:spcPct val="90000"/>
            </a:lnSpc>
            <a:spcBef>
              <a:spcPct val="0"/>
            </a:spcBef>
            <a:spcAft>
              <a:spcPct val="35000"/>
            </a:spcAft>
          </a:pPr>
          <a:r>
            <a:rPr lang="es-MX" sz="1800" b="1" kern="1200" dirty="0" smtClean="0"/>
            <a:t>CASO PROBABLE</a:t>
          </a:r>
          <a:endParaRPr lang="es-PE" sz="1800" b="1" kern="1200" dirty="0"/>
        </a:p>
      </dsp:txBody>
      <dsp:txXfrm>
        <a:off x="620635" y="49578"/>
        <a:ext cx="6910940" cy="9164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D4FCB-6123-474F-BEF0-12F0651A4DCA}">
      <dsp:nvSpPr>
        <dsp:cNvPr id="0" name=""/>
        <dsp:cNvSpPr/>
      </dsp:nvSpPr>
      <dsp:spPr>
        <a:xfrm>
          <a:off x="0" y="757965"/>
          <a:ext cx="10014424" cy="3583125"/>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7231" tIns="1353820" rIns="777231" bIns="128016" numCol="1" spcCol="1270" anchor="t" anchorCtr="0">
          <a:noAutofit/>
        </a:bodyPr>
        <a:lstStyle/>
        <a:p>
          <a:pPr marL="171450" lvl="1" indent="-171450" algn="l" defTabSz="800100">
            <a:lnSpc>
              <a:spcPct val="90000"/>
            </a:lnSpc>
            <a:spcBef>
              <a:spcPct val="0"/>
            </a:spcBef>
            <a:spcAft>
              <a:spcPct val="15000"/>
            </a:spcAft>
            <a:buChar char="••"/>
          </a:pPr>
          <a:r>
            <a:rPr lang="es-MX" sz="1800" kern="1200" dirty="0" smtClean="0"/>
            <a:t>Caso confirmado en los siguientes supuestos:</a:t>
          </a:r>
          <a:endParaRPr lang="es-PE" sz="1800" kern="1200" dirty="0"/>
        </a:p>
        <a:p>
          <a:pPr marL="171450" lvl="1" indent="-171450" algn="l" defTabSz="800100">
            <a:lnSpc>
              <a:spcPct val="90000"/>
            </a:lnSpc>
            <a:spcBef>
              <a:spcPct val="0"/>
            </a:spcBef>
            <a:spcAft>
              <a:spcPct val="15000"/>
            </a:spcAft>
            <a:buChar char="••"/>
          </a:pPr>
          <a:r>
            <a:rPr lang="es-MX" sz="1800" kern="1200" dirty="0" smtClean="0"/>
            <a:t>a) Caso sospechoso o probable con confirmación de laboratorio de infección por COVID 19, mediante prueba molecular SARS-COV2 positiva.</a:t>
          </a:r>
          <a:endParaRPr lang="es-PE" sz="1800" kern="1200" dirty="0"/>
        </a:p>
        <a:p>
          <a:pPr marL="171450" lvl="1" indent="-171450" algn="l" defTabSz="800100">
            <a:lnSpc>
              <a:spcPct val="90000"/>
            </a:lnSpc>
            <a:spcBef>
              <a:spcPct val="0"/>
            </a:spcBef>
            <a:spcAft>
              <a:spcPct val="15000"/>
            </a:spcAft>
            <a:buChar char="••"/>
          </a:pPr>
          <a:r>
            <a:rPr lang="es-MX" sz="1800" kern="1200" dirty="0" smtClean="0"/>
            <a:t>b) Caso sospechoso o probable con prueba antigénica positiva para infección por SARS-COV2</a:t>
          </a:r>
          <a:endParaRPr lang="es-PE" sz="1800" kern="1200" dirty="0"/>
        </a:p>
        <a:p>
          <a:pPr marL="171450" lvl="1" indent="-171450" algn="l" defTabSz="800100">
            <a:lnSpc>
              <a:spcPct val="90000"/>
            </a:lnSpc>
            <a:spcBef>
              <a:spcPct val="0"/>
            </a:spcBef>
            <a:spcAft>
              <a:spcPct val="15000"/>
            </a:spcAft>
            <a:buChar char="••"/>
          </a:pPr>
          <a:r>
            <a:rPr lang="es-MX" sz="1800" kern="1200" dirty="0" smtClean="0"/>
            <a:t>c) Caso sospechoso o probable con prueba serológica (ELISA, </a:t>
          </a:r>
          <a:r>
            <a:rPr lang="es-MX" sz="1800" kern="1200" dirty="0" err="1" smtClean="0"/>
            <a:t>inmunofluorescencia</a:t>
          </a:r>
          <a:r>
            <a:rPr lang="es-MX" sz="1800" kern="1200" dirty="0" smtClean="0"/>
            <a:t>, quimioluminiscencia y electro quimioluminiscencia) reactiva a IGM o IGG/IGM para infección por SARS-COV2.</a:t>
          </a:r>
          <a:endParaRPr lang="es-PE" sz="1800" kern="1200" dirty="0"/>
        </a:p>
      </dsp:txBody>
      <dsp:txXfrm>
        <a:off x="0" y="757965"/>
        <a:ext cx="10014424" cy="3583125"/>
      </dsp:txXfrm>
    </dsp:sp>
    <dsp:sp modelId="{0BC50B5E-CE72-44ED-AB20-F2A63A4FA9E8}">
      <dsp:nvSpPr>
        <dsp:cNvPr id="0" name=""/>
        <dsp:cNvSpPr/>
      </dsp:nvSpPr>
      <dsp:spPr>
        <a:xfrm>
          <a:off x="711735" y="638481"/>
          <a:ext cx="7010096" cy="100854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4965" tIns="0" rIns="264965" bIns="0" numCol="1" spcCol="1270" anchor="ctr" anchorCtr="0">
          <a:noAutofit/>
        </a:bodyPr>
        <a:lstStyle/>
        <a:p>
          <a:pPr lvl="0" algn="l" defTabSz="800100">
            <a:lnSpc>
              <a:spcPct val="90000"/>
            </a:lnSpc>
            <a:spcBef>
              <a:spcPct val="0"/>
            </a:spcBef>
            <a:spcAft>
              <a:spcPct val="35000"/>
            </a:spcAft>
          </a:pPr>
          <a:r>
            <a:rPr lang="es-MX" sz="1800" b="1" kern="1200" dirty="0" smtClean="0"/>
            <a:t>CASO CONFIRMADO</a:t>
          </a:r>
          <a:endParaRPr lang="es-PE" sz="1600" kern="1200" dirty="0"/>
        </a:p>
      </dsp:txBody>
      <dsp:txXfrm>
        <a:off x="760968" y="687714"/>
        <a:ext cx="6911630" cy="9100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D4FCB-6123-474F-BEF0-12F0651A4DCA}">
      <dsp:nvSpPr>
        <dsp:cNvPr id="0" name=""/>
        <dsp:cNvSpPr/>
      </dsp:nvSpPr>
      <dsp:spPr>
        <a:xfrm>
          <a:off x="0" y="1090683"/>
          <a:ext cx="10014424" cy="2917687"/>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7231" tIns="1353820" rIns="777231" bIns="128016" numCol="1" spcCol="1270" anchor="t" anchorCtr="0">
          <a:noAutofit/>
        </a:bodyPr>
        <a:lstStyle/>
        <a:p>
          <a:pPr marL="171450" lvl="1" indent="-171450" algn="l" defTabSz="800100">
            <a:lnSpc>
              <a:spcPct val="90000"/>
            </a:lnSpc>
            <a:spcBef>
              <a:spcPct val="0"/>
            </a:spcBef>
            <a:spcAft>
              <a:spcPct val="15000"/>
            </a:spcAft>
            <a:buChar char="••"/>
          </a:pPr>
          <a:r>
            <a:rPr lang="es-PE" sz="1800" kern="1200" dirty="0" smtClean="0"/>
            <a:t>Se considera a toda persona asintomática identificada a través de estrategias de búsqueda activa que no presenta signos ni síntomas compatibles con COVID-19, con resultado positivo de prueba molecular para SARS-COV2 o presenta prueba antigénica positiva o prueba serológica (ELISA, </a:t>
          </a:r>
          <a:r>
            <a:rPr lang="es-PE" sz="1800" kern="1200" dirty="0" err="1" smtClean="0"/>
            <a:t>inmunofluorescencia</a:t>
          </a:r>
          <a:r>
            <a:rPr lang="es-PE" sz="1800" kern="1200" dirty="0" smtClean="0"/>
            <a:t>, quimioluminiscencia y electro quimioluminiscencia) reactiva a IGM o IGG/IGM para infección por SARS-COV2.</a:t>
          </a:r>
          <a:endParaRPr lang="es-PE" sz="1800" kern="1200" dirty="0"/>
        </a:p>
      </dsp:txBody>
      <dsp:txXfrm>
        <a:off x="0" y="1090683"/>
        <a:ext cx="10014424" cy="2917687"/>
      </dsp:txXfrm>
    </dsp:sp>
    <dsp:sp modelId="{0BC50B5E-CE72-44ED-AB20-F2A63A4FA9E8}">
      <dsp:nvSpPr>
        <dsp:cNvPr id="0" name=""/>
        <dsp:cNvSpPr/>
      </dsp:nvSpPr>
      <dsp:spPr>
        <a:xfrm>
          <a:off x="711735" y="971200"/>
          <a:ext cx="7010096" cy="100854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4965" tIns="0" rIns="264965" bIns="0" numCol="1" spcCol="1270" anchor="ctr" anchorCtr="0">
          <a:noAutofit/>
        </a:bodyPr>
        <a:lstStyle/>
        <a:p>
          <a:pPr lvl="0" algn="l" defTabSz="800100">
            <a:lnSpc>
              <a:spcPct val="90000"/>
            </a:lnSpc>
            <a:spcBef>
              <a:spcPct val="0"/>
            </a:spcBef>
            <a:spcAft>
              <a:spcPct val="35000"/>
            </a:spcAft>
          </a:pPr>
          <a:r>
            <a:rPr lang="es-MX" sz="1800" b="1" kern="1200" dirty="0" smtClean="0"/>
            <a:t>CASO DE INFECCIÓN ASINTOMÁTICA DE COVID -19</a:t>
          </a:r>
          <a:endParaRPr lang="es-PE" sz="1600" kern="1200" dirty="0"/>
        </a:p>
      </dsp:txBody>
      <dsp:txXfrm>
        <a:off x="760968" y="1020433"/>
        <a:ext cx="6911630" cy="9100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ACABF1-9962-4F38-B53B-0E231C6C09B8}">
      <dsp:nvSpPr>
        <dsp:cNvPr id="0" name=""/>
        <dsp:cNvSpPr/>
      </dsp:nvSpPr>
      <dsp:spPr>
        <a:xfrm>
          <a:off x="0" y="98479"/>
          <a:ext cx="10014424" cy="2168775"/>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7231" tIns="1062228" rIns="777231" bIns="128016" numCol="1" spcCol="1270" anchor="t" anchorCtr="0">
          <a:noAutofit/>
        </a:bodyPr>
        <a:lstStyle/>
        <a:p>
          <a:pPr marL="171450" lvl="1" indent="-171450" algn="l" defTabSz="800100">
            <a:lnSpc>
              <a:spcPct val="90000"/>
            </a:lnSpc>
            <a:spcBef>
              <a:spcPct val="0"/>
            </a:spcBef>
            <a:spcAft>
              <a:spcPct val="15000"/>
            </a:spcAft>
            <a:buChar char="••"/>
          </a:pPr>
          <a:r>
            <a:rPr lang="es-MX" sz="1800" kern="1200" dirty="0" smtClean="0"/>
            <a:t>Procedimiento por el cual se restringe desplazamiento fuera de su vivienda a personas expuesta a caso sospechoso, probable o confirmado, por un lapso de 14 días, a partir del último día de exposición con el caso, independiente del resultado de las pruebas de laboratorio.</a:t>
          </a:r>
          <a:endParaRPr lang="es-PE" sz="1800" kern="1200" dirty="0"/>
        </a:p>
      </dsp:txBody>
      <dsp:txXfrm>
        <a:off x="0" y="98479"/>
        <a:ext cx="10014424" cy="2168775"/>
      </dsp:txXfrm>
    </dsp:sp>
    <dsp:sp modelId="{0E5215DB-FA5E-4217-B2B4-BF0696F48A53}">
      <dsp:nvSpPr>
        <dsp:cNvPr id="0" name=""/>
        <dsp:cNvSpPr/>
      </dsp:nvSpPr>
      <dsp:spPr>
        <a:xfrm>
          <a:off x="500721" y="1990"/>
          <a:ext cx="7010096" cy="849248"/>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4965" tIns="0" rIns="264965" bIns="0" numCol="1" spcCol="1270" anchor="ctr" anchorCtr="0">
          <a:noAutofit/>
        </a:bodyPr>
        <a:lstStyle/>
        <a:p>
          <a:pPr lvl="0" algn="l" defTabSz="800100">
            <a:lnSpc>
              <a:spcPct val="90000"/>
            </a:lnSpc>
            <a:spcBef>
              <a:spcPct val="0"/>
            </a:spcBef>
            <a:spcAft>
              <a:spcPct val="35000"/>
            </a:spcAft>
          </a:pPr>
          <a:r>
            <a:rPr lang="es-MX" sz="1800" b="1" kern="1200" dirty="0" smtClean="0"/>
            <a:t>CUARENTENA</a:t>
          </a:r>
          <a:endParaRPr lang="es-PE" sz="1800" b="1" kern="1200" dirty="0"/>
        </a:p>
      </dsp:txBody>
      <dsp:txXfrm>
        <a:off x="542178" y="43447"/>
        <a:ext cx="6927182" cy="766334"/>
      </dsp:txXfrm>
    </dsp:sp>
    <dsp:sp modelId="{B4A72328-F027-4B8D-A928-E12DE2DFD0BB}">
      <dsp:nvSpPr>
        <dsp:cNvPr id="0" name=""/>
        <dsp:cNvSpPr/>
      </dsp:nvSpPr>
      <dsp:spPr>
        <a:xfrm>
          <a:off x="0" y="2598012"/>
          <a:ext cx="10014424" cy="2449912"/>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7231" tIns="1062228" rIns="777231" bIns="128016" numCol="1" spcCol="1270" anchor="t" anchorCtr="0">
          <a:noAutofit/>
        </a:bodyPr>
        <a:lstStyle/>
        <a:p>
          <a:pPr marL="171450" lvl="1" indent="-171450" algn="l" defTabSz="800100">
            <a:lnSpc>
              <a:spcPct val="90000"/>
            </a:lnSpc>
            <a:spcBef>
              <a:spcPct val="0"/>
            </a:spcBef>
            <a:spcAft>
              <a:spcPct val="15000"/>
            </a:spcAft>
            <a:buChar char="••"/>
          </a:pPr>
          <a:r>
            <a:rPr lang="es-PE" sz="1800" kern="1200" dirty="0" smtClean="0"/>
            <a:t>Persona que estuvo a menos de 2 metros de distancia de caso sospechoso, probable o confirmado de COVID-19 durante al menos 15 minutos </a:t>
          </a:r>
          <a:endParaRPr lang="es-PE" sz="1800" kern="1200" dirty="0"/>
        </a:p>
        <a:p>
          <a:pPr marL="171450" lvl="1" indent="-171450" algn="l" defTabSz="800100">
            <a:lnSpc>
              <a:spcPct val="90000"/>
            </a:lnSpc>
            <a:spcBef>
              <a:spcPct val="0"/>
            </a:spcBef>
            <a:spcAft>
              <a:spcPct val="15000"/>
            </a:spcAft>
            <a:buChar char="••"/>
          </a:pPr>
          <a:r>
            <a:rPr lang="es-MX" sz="1800" kern="1200" dirty="0" smtClean="0"/>
            <a:t>Personal de la salud que no ha usado equipo de protección personal (EPP) o no ha aplicado el protocolo para ponerse, quitarse y desechar el EPP durante la evaluación de un caso confirmado por COVID-19.</a:t>
          </a:r>
          <a:endParaRPr lang="es-PE" sz="1800" kern="1200" dirty="0"/>
        </a:p>
      </dsp:txBody>
      <dsp:txXfrm>
        <a:off x="0" y="2598012"/>
        <a:ext cx="10014424" cy="2449912"/>
      </dsp:txXfrm>
    </dsp:sp>
    <dsp:sp modelId="{BE3291FE-3C58-4684-9E58-7014339B4600}">
      <dsp:nvSpPr>
        <dsp:cNvPr id="0" name=""/>
        <dsp:cNvSpPr/>
      </dsp:nvSpPr>
      <dsp:spPr>
        <a:xfrm>
          <a:off x="500721" y="2542654"/>
          <a:ext cx="7010096" cy="808117"/>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4965" tIns="0" rIns="264965" bIns="0" numCol="1" spcCol="1270" anchor="ctr" anchorCtr="0">
          <a:noAutofit/>
        </a:bodyPr>
        <a:lstStyle/>
        <a:p>
          <a:pPr lvl="0" algn="l" defTabSz="800100">
            <a:lnSpc>
              <a:spcPct val="90000"/>
            </a:lnSpc>
            <a:spcBef>
              <a:spcPct val="0"/>
            </a:spcBef>
            <a:spcAft>
              <a:spcPct val="35000"/>
            </a:spcAft>
          </a:pPr>
          <a:r>
            <a:rPr lang="es-MX" sz="1800" b="1" kern="1200" dirty="0" smtClean="0"/>
            <a:t>CONTACTO CERCANO O DIRECTO</a:t>
          </a:r>
          <a:endParaRPr lang="es-PE" sz="1800" kern="1200" dirty="0"/>
        </a:p>
      </dsp:txBody>
      <dsp:txXfrm>
        <a:off x="540170" y="2582103"/>
        <a:ext cx="6931198" cy="7292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C30A0-90C5-4517-A940-3CD6E783E9C4}">
      <dsp:nvSpPr>
        <dsp:cNvPr id="0" name=""/>
        <dsp:cNvSpPr/>
      </dsp:nvSpPr>
      <dsp:spPr>
        <a:xfrm>
          <a:off x="-5782476" y="-885569"/>
          <a:ext cx="6888406" cy="6888406"/>
        </a:xfrm>
        <a:prstGeom prst="blockArc">
          <a:avLst>
            <a:gd name="adj1" fmla="val 18900000"/>
            <a:gd name="adj2" fmla="val 2700000"/>
            <a:gd name="adj3" fmla="val 314"/>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2506CE-2700-48EE-8103-4809FA1AAD4C}">
      <dsp:nvSpPr>
        <dsp:cNvPr id="0" name=""/>
        <dsp:cNvSpPr/>
      </dsp:nvSpPr>
      <dsp:spPr>
        <a:xfrm>
          <a:off x="358976" y="232630"/>
          <a:ext cx="7700708" cy="46505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139" tIns="35560" rIns="35560" bIns="35560" numCol="1" spcCol="1270" anchor="ctr" anchorCtr="0">
          <a:noAutofit/>
        </a:bodyPr>
        <a:lstStyle/>
        <a:p>
          <a:pPr lvl="0" algn="l" defTabSz="622300">
            <a:lnSpc>
              <a:spcPct val="90000"/>
            </a:lnSpc>
            <a:spcBef>
              <a:spcPct val="0"/>
            </a:spcBef>
            <a:spcAft>
              <a:spcPct val="35000"/>
            </a:spcAft>
          </a:pPr>
          <a:r>
            <a:rPr lang="es-MX" sz="1400" kern="1200" dirty="0"/>
            <a:t>Limpieza y desinfección de centros de trabajo</a:t>
          </a:r>
          <a:endParaRPr lang="es-PE" sz="1400" kern="1200" dirty="0"/>
        </a:p>
      </dsp:txBody>
      <dsp:txXfrm>
        <a:off x="358976" y="232630"/>
        <a:ext cx="7700708" cy="465057"/>
      </dsp:txXfrm>
    </dsp:sp>
    <dsp:sp modelId="{BF27FF6A-8A7A-4389-AFF9-FCAEFCC28C4F}">
      <dsp:nvSpPr>
        <dsp:cNvPr id="0" name=""/>
        <dsp:cNvSpPr/>
      </dsp:nvSpPr>
      <dsp:spPr>
        <a:xfrm>
          <a:off x="68315" y="174498"/>
          <a:ext cx="581321" cy="58132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4EA183-46A7-4E36-A806-9004B127067B}">
      <dsp:nvSpPr>
        <dsp:cNvPr id="0" name=""/>
        <dsp:cNvSpPr/>
      </dsp:nvSpPr>
      <dsp:spPr>
        <a:xfrm>
          <a:off x="780127" y="930626"/>
          <a:ext cx="7279557" cy="465057"/>
        </a:xfrm>
        <a:prstGeom prst="rect">
          <a:avLst/>
        </a:prstGeom>
        <a:solidFill>
          <a:schemeClr val="accent2">
            <a:hueOff val="317965"/>
            <a:satOff val="-7255"/>
            <a:lumOff val="2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139" tIns="35560" rIns="35560" bIns="35560" numCol="1" spcCol="1270" anchor="ctr" anchorCtr="0">
          <a:noAutofit/>
        </a:bodyPr>
        <a:lstStyle/>
        <a:p>
          <a:pPr lvl="0" algn="l" defTabSz="622300">
            <a:lnSpc>
              <a:spcPct val="90000"/>
            </a:lnSpc>
            <a:spcBef>
              <a:spcPct val="0"/>
            </a:spcBef>
            <a:spcAft>
              <a:spcPct val="35000"/>
            </a:spcAft>
          </a:pPr>
          <a:r>
            <a:rPr lang="es-MX" sz="1400" kern="1200" dirty="0"/>
            <a:t>Evaluación de la condición de salud del trabajador previo al regreso o reincorporación</a:t>
          </a:r>
          <a:endParaRPr lang="es-PE" sz="1400" kern="1200" dirty="0"/>
        </a:p>
      </dsp:txBody>
      <dsp:txXfrm>
        <a:off x="780127" y="930626"/>
        <a:ext cx="7279557" cy="465057"/>
      </dsp:txXfrm>
    </dsp:sp>
    <dsp:sp modelId="{0C07468C-89FD-4317-8CE8-098C2C3214A5}">
      <dsp:nvSpPr>
        <dsp:cNvPr id="0" name=""/>
        <dsp:cNvSpPr/>
      </dsp:nvSpPr>
      <dsp:spPr>
        <a:xfrm>
          <a:off x="489466" y="872494"/>
          <a:ext cx="581321" cy="581321"/>
        </a:xfrm>
        <a:prstGeom prst="ellipse">
          <a:avLst/>
        </a:prstGeom>
        <a:solidFill>
          <a:schemeClr val="lt1">
            <a:hueOff val="0"/>
            <a:satOff val="0"/>
            <a:lumOff val="0"/>
            <a:alphaOff val="0"/>
          </a:schemeClr>
        </a:solidFill>
        <a:ln w="25400" cap="flat" cmpd="sng" algn="ctr">
          <a:solidFill>
            <a:schemeClr val="accent2">
              <a:hueOff val="317965"/>
              <a:satOff val="-7255"/>
              <a:lumOff val="2680"/>
              <a:alphaOff val="0"/>
            </a:schemeClr>
          </a:solidFill>
          <a:prstDash val="solid"/>
        </a:ln>
        <a:effectLst/>
      </dsp:spPr>
      <dsp:style>
        <a:lnRef idx="2">
          <a:scrgbClr r="0" g="0" b="0"/>
        </a:lnRef>
        <a:fillRef idx="1">
          <a:scrgbClr r="0" g="0" b="0"/>
        </a:fillRef>
        <a:effectRef idx="0">
          <a:scrgbClr r="0" g="0" b="0"/>
        </a:effectRef>
        <a:fontRef idx="minor"/>
      </dsp:style>
    </dsp:sp>
    <dsp:sp modelId="{747E8B8B-C3AD-4E01-8ED5-C5F710B8FA5E}">
      <dsp:nvSpPr>
        <dsp:cNvPr id="0" name=""/>
        <dsp:cNvSpPr/>
      </dsp:nvSpPr>
      <dsp:spPr>
        <a:xfrm>
          <a:off x="1010916" y="1628109"/>
          <a:ext cx="7048768" cy="465057"/>
        </a:xfrm>
        <a:prstGeom prst="rect">
          <a:avLst/>
        </a:prstGeom>
        <a:solidFill>
          <a:schemeClr val="accent2">
            <a:hueOff val="635930"/>
            <a:satOff val="-14509"/>
            <a:lumOff val="53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139" tIns="35560" rIns="35560" bIns="35560" numCol="1" spcCol="1270" anchor="ctr" anchorCtr="0">
          <a:noAutofit/>
        </a:bodyPr>
        <a:lstStyle/>
        <a:p>
          <a:pPr lvl="0" algn="l" defTabSz="622300">
            <a:lnSpc>
              <a:spcPct val="90000"/>
            </a:lnSpc>
            <a:spcBef>
              <a:spcPct val="0"/>
            </a:spcBef>
            <a:spcAft>
              <a:spcPct val="35000"/>
            </a:spcAft>
          </a:pPr>
          <a:r>
            <a:rPr lang="es-MX" sz="1400" kern="1200" dirty="0"/>
            <a:t>Lavado y desinfección de manos</a:t>
          </a:r>
          <a:endParaRPr lang="es-PE" sz="1400" kern="1200" dirty="0"/>
        </a:p>
      </dsp:txBody>
      <dsp:txXfrm>
        <a:off x="1010916" y="1628109"/>
        <a:ext cx="7048768" cy="465057"/>
      </dsp:txXfrm>
    </dsp:sp>
    <dsp:sp modelId="{99B26255-4F7A-41B1-BBA2-8E4CE5E5D367}">
      <dsp:nvSpPr>
        <dsp:cNvPr id="0" name=""/>
        <dsp:cNvSpPr/>
      </dsp:nvSpPr>
      <dsp:spPr>
        <a:xfrm>
          <a:off x="720255" y="1569977"/>
          <a:ext cx="581321" cy="581321"/>
        </a:xfrm>
        <a:prstGeom prst="ellipse">
          <a:avLst/>
        </a:prstGeom>
        <a:solidFill>
          <a:schemeClr val="lt1">
            <a:hueOff val="0"/>
            <a:satOff val="0"/>
            <a:lumOff val="0"/>
            <a:alphaOff val="0"/>
          </a:schemeClr>
        </a:solidFill>
        <a:ln w="25400" cap="flat" cmpd="sng" algn="ctr">
          <a:solidFill>
            <a:schemeClr val="accent2">
              <a:hueOff val="635930"/>
              <a:satOff val="-14509"/>
              <a:lumOff val="5360"/>
              <a:alphaOff val="0"/>
            </a:schemeClr>
          </a:solidFill>
          <a:prstDash val="solid"/>
        </a:ln>
        <a:effectLst/>
      </dsp:spPr>
      <dsp:style>
        <a:lnRef idx="2">
          <a:scrgbClr r="0" g="0" b="0"/>
        </a:lnRef>
        <a:fillRef idx="1">
          <a:scrgbClr r="0" g="0" b="0"/>
        </a:fillRef>
        <a:effectRef idx="0">
          <a:scrgbClr r="0" g="0" b="0"/>
        </a:effectRef>
        <a:fontRef idx="minor"/>
      </dsp:style>
    </dsp:sp>
    <dsp:sp modelId="{611D432A-9AB0-4FCF-A12F-14B2AACC5D82}">
      <dsp:nvSpPr>
        <dsp:cNvPr id="0" name=""/>
        <dsp:cNvSpPr/>
      </dsp:nvSpPr>
      <dsp:spPr>
        <a:xfrm>
          <a:off x="1084604" y="2326104"/>
          <a:ext cx="6975079" cy="465057"/>
        </a:xfrm>
        <a:prstGeom prst="rect">
          <a:avLst/>
        </a:prstGeom>
        <a:solidFill>
          <a:schemeClr val="accent2">
            <a:hueOff val="953895"/>
            <a:satOff val="-21764"/>
            <a:lumOff val="8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139" tIns="35560" rIns="35560" bIns="35560" numCol="1" spcCol="1270" anchor="ctr" anchorCtr="0">
          <a:noAutofit/>
        </a:bodyPr>
        <a:lstStyle/>
        <a:p>
          <a:pPr lvl="0" algn="l" defTabSz="622300">
            <a:lnSpc>
              <a:spcPct val="90000"/>
            </a:lnSpc>
            <a:spcBef>
              <a:spcPct val="0"/>
            </a:spcBef>
            <a:spcAft>
              <a:spcPct val="35000"/>
            </a:spcAft>
          </a:pPr>
          <a:r>
            <a:rPr lang="es-MX" sz="1400" kern="1200" dirty="0"/>
            <a:t>Sensibilización de la prevención del contagio en el centro de trabajo</a:t>
          </a:r>
          <a:endParaRPr lang="es-PE" sz="1400" kern="1200" dirty="0"/>
        </a:p>
      </dsp:txBody>
      <dsp:txXfrm>
        <a:off x="1084604" y="2326104"/>
        <a:ext cx="6975079" cy="465057"/>
      </dsp:txXfrm>
    </dsp:sp>
    <dsp:sp modelId="{4759D54F-C1C5-4FBE-BA21-40F5851FA877}">
      <dsp:nvSpPr>
        <dsp:cNvPr id="0" name=""/>
        <dsp:cNvSpPr/>
      </dsp:nvSpPr>
      <dsp:spPr>
        <a:xfrm>
          <a:off x="793943" y="2267972"/>
          <a:ext cx="581321" cy="581321"/>
        </a:xfrm>
        <a:prstGeom prst="ellipse">
          <a:avLst/>
        </a:prstGeom>
        <a:solidFill>
          <a:schemeClr val="lt1">
            <a:hueOff val="0"/>
            <a:satOff val="0"/>
            <a:lumOff val="0"/>
            <a:alphaOff val="0"/>
          </a:schemeClr>
        </a:solidFill>
        <a:ln w="25400" cap="flat" cmpd="sng" algn="ctr">
          <a:solidFill>
            <a:schemeClr val="accent2">
              <a:hueOff val="953895"/>
              <a:satOff val="-21764"/>
              <a:lumOff val="8039"/>
              <a:alphaOff val="0"/>
            </a:schemeClr>
          </a:solidFill>
          <a:prstDash val="solid"/>
        </a:ln>
        <a:effectLst/>
      </dsp:spPr>
      <dsp:style>
        <a:lnRef idx="2">
          <a:scrgbClr r="0" g="0" b="0"/>
        </a:lnRef>
        <a:fillRef idx="1">
          <a:scrgbClr r="0" g="0" b="0"/>
        </a:fillRef>
        <a:effectRef idx="0">
          <a:scrgbClr r="0" g="0" b="0"/>
        </a:effectRef>
        <a:fontRef idx="minor"/>
      </dsp:style>
    </dsp:sp>
    <dsp:sp modelId="{BE488619-A160-4CAC-BB99-D6BC35593526}">
      <dsp:nvSpPr>
        <dsp:cNvPr id="0" name=""/>
        <dsp:cNvSpPr/>
      </dsp:nvSpPr>
      <dsp:spPr>
        <a:xfrm>
          <a:off x="1010916" y="3024100"/>
          <a:ext cx="7048768" cy="465057"/>
        </a:xfrm>
        <a:prstGeom prst="rect">
          <a:avLst/>
        </a:prstGeom>
        <a:solidFill>
          <a:schemeClr val="accent2">
            <a:hueOff val="1271860"/>
            <a:satOff val="-29019"/>
            <a:lumOff val="10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139" tIns="35560" rIns="35560" bIns="35560" numCol="1" spcCol="1270" anchor="ctr" anchorCtr="0">
          <a:noAutofit/>
        </a:bodyPr>
        <a:lstStyle/>
        <a:p>
          <a:pPr lvl="0" algn="l" defTabSz="622300">
            <a:lnSpc>
              <a:spcPct val="90000"/>
            </a:lnSpc>
            <a:spcBef>
              <a:spcPct val="0"/>
            </a:spcBef>
            <a:spcAft>
              <a:spcPct val="35000"/>
            </a:spcAft>
          </a:pPr>
          <a:r>
            <a:rPr lang="es-MX" sz="1400" kern="1200" dirty="0"/>
            <a:t>Medidas preventivas de aplicación colectiva</a:t>
          </a:r>
          <a:endParaRPr lang="es-PE" sz="1400" kern="1200" dirty="0"/>
        </a:p>
      </dsp:txBody>
      <dsp:txXfrm>
        <a:off x="1010916" y="3024100"/>
        <a:ext cx="7048768" cy="465057"/>
      </dsp:txXfrm>
    </dsp:sp>
    <dsp:sp modelId="{30A823D8-173D-4ED1-B798-4CB5EA8181D4}">
      <dsp:nvSpPr>
        <dsp:cNvPr id="0" name=""/>
        <dsp:cNvSpPr/>
      </dsp:nvSpPr>
      <dsp:spPr>
        <a:xfrm>
          <a:off x="720255" y="2965967"/>
          <a:ext cx="581321" cy="581321"/>
        </a:xfrm>
        <a:prstGeom prst="ellipse">
          <a:avLst/>
        </a:prstGeom>
        <a:solidFill>
          <a:schemeClr val="lt1">
            <a:hueOff val="0"/>
            <a:satOff val="0"/>
            <a:lumOff val="0"/>
            <a:alphaOff val="0"/>
          </a:schemeClr>
        </a:solidFill>
        <a:ln w="25400" cap="flat" cmpd="sng" algn="ctr">
          <a:solidFill>
            <a:schemeClr val="accent2">
              <a:hueOff val="1271860"/>
              <a:satOff val="-29019"/>
              <a:lumOff val="10719"/>
              <a:alphaOff val="0"/>
            </a:schemeClr>
          </a:solidFill>
          <a:prstDash val="solid"/>
        </a:ln>
        <a:effectLst/>
      </dsp:spPr>
      <dsp:style>
        <a:lnRef idx="2">
          <a:scrgbClr r="0" g="0" b="0"/>
        </a:lnRef>
        <a:fillRef idx="1">
          <a:scrgbClr r="0" g="0" b="0"/>
        </a:fillRef>
        <a:effectRef idx="0">
          <a:scrgbClr r="0" g="0" b="0"/>
        </a:effectRef>
        <a:fontRef idx="minor"/>
      </dsp:style>
    </dsp:sp>
    <dsp:sp modelId="{C2E77A55-BDCF-47B1-A3E6-BF95DF303037}">
      <dsp:nvSpPr>
        <dsp:cNvPr id="0" name=""/>
        <dsp:cNvSpPr/>
      </dsp:nvSpPr>
      <dsp:spPr>
        <a:xfrm>
          <a:off x="780127" y="3721583"/>
          <a:ext cx="7279557" cy="465057"/>
        </a:xfrm>
        <a:prstGeom prst="rect">
          <a:avLst/>
        </a:prstGeom>
        <a:solidFill>
          <a:schemeClr val="accent2">
            <a:hueOff val="1589824"/>
            <a:satOff val="-36273"/>
            <a:lumOff val="133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139" tIns="35560" rIns="35560" bIns="35560" numCol="1" spcCol="1270" anchor="ctr" anchorCtr="0">
          <a:noAutofit/>
        </a:bodyPr>
        <a:lstStyle/>
        <a:p>
          <a:pPr lvl="0" algn="l" defTabSz="622300">
            <a:lnSpc>
              <a:spcPct val="90000"/>
            </a:lnSpc>
            <a:spcBef>
              <a:spcPct val="0"/>
            </a:spcBef>
            <a:spcAft>
              <a:spcPct val="35000"/>
            </a:spcAft>
          </a:pPr>
          <a:r>
            <a:rPr lang="es-MX" sz="1400" kern="1200" dirty="0"/>
            <a:t>Medidas de protección personal</a:t>
          </a:r>
          <a:endParaRPr lang="es-PE" sz="1400" kern="1200" dirty="0"/>
        </a:p>
      </dsp:txBody>
      <dsp:txXfrm>
        <a:off x="780127" y="3721583"/>
        <a:ext cx="7279557" cy="465057"/>
      </dsp:txXfrm>
    </dsp:sp>
    <dsp:sp modelId="{854CDB54-4EA0-4CEC-A61C-6D74DE630D6C}">
      <dsp:nvSpPr>
        <dsp:cNvPr id="0" name=""/>
        <dsp:cNvSpPr/>
      </dsp:nvSpPr>
      <dsp:spPr>
        <a:xfrm>
          <a:off x="489466" y="3663451"/>
          <a:ext cx="581321" cy="581321"/>
        </a:xfrm>
        <a:prstGeom prst="ellipse">
          <a:avLst/>
        </a:prstGeom>
        <a:solidFill>
          <a:schemeClr val="lt1">
            <a:hueOff val="0"/>
            <a:satOff val="0"/>
            <a:lumOff val="0"/>
            <a:alphaOff val="0"/>
          </a:schemeClr>
        </a:solidFill>
        <a:ln w="25400" cap="flat" cmpd="sng" algn="ctr">
          <a:solidFill>
            <a:schemeClr val="accent2">
              <a:hueOff val="1589824"/>
              <a:satOff val="-36273"/>
              <a:lumOff val="13399"/>
              <a:alphaOff val="0"/>
            </a:schemeClr>
          </a:solidFill>
          <a:prstDash val="solid"/>
        </a:ln>
        <a:effectLst/>
      </dsp:spPr>
      <dsp:style>
        <a:lnRef idx="2">
          <a:scrgbClr r="0" g="0" b="0"/>
        </a:lnRef>
        <a:fillRef idx="1">
          <a:scrgbClr r="0" g="0" b="0"/>
        </a:fillRef>
        <a:effectRef idx="0">
          <a:scrgbClr r="0" g="0" b="0"/>
        </a:effectRef>
        <a:fontRef idx="minor"/>
      </dsp:style>
    </dsp:sp>
    <dsp:sp modelId="{DC406FB1-7369-4E3F-8F23-CBB7622D2004}">
      <dsp:nvSpPr>
        <dsp:cNvPr id="0" name=""/>
        <dsp:cNvSpPr/>
      </dsp:nvSpPr>
      <dsp:spPr>
        <a:xfrm>
          <a:off x="358976" y="4419578"/>
          <a:ext cx="7700708" cy="465057"/>
        </a:xfrm>
        <a:prstGeom prst="rect">
          <a:avLst/>
        </a:prstGeom>
        <a:solidFill>
          <a:schemeClr val="accent2">
            <a:hueOff val="1907789"/>
            <a:satOff val="-43528"/>
            <a:lumOff val="16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139" tIns="35560" rIns="35560" bIns="35560" numCol="1" spcCol="1270" anchor="ctr" anchorCtr="0">
          <a:noAutofit/>
        </a:bodyPr>
        <a:lstStyle/>
        <a:p>
          <a:pPr lvl="0" algn="l" defTabSz="622300">
            <a:lnSpc>
              <a:spcPct val="90000"/>
            </a:lnSpc>
            <a:spcBef>
              <a:spcPct val="0"/>
            </a:spcBef>
            <a:spcAft>
              <a:spcPct val="35000"/>
            </a:spcAft>
          </a:pPr>
          <a:r>
            <a:rPr lang="es-MX" sz="1400" kern="1200" dirty="0"/>
            <a:t>Vigilancia de salud del trabajador</a:t>
          </a:r>
          <a:endParaRPr lang="es-PE" sz="1400" kern="1200" dirty="0"/>
        </a:p>
      </dsp:txBody>
      <dsp:txXfrm>
        <a:off x="358976" y="4419578"/>
        <a:ext cx="7700708" cy="465057"/>
      </dsp:txXfrm>
    </dsp:sp>
    <dsp:sp modelId="{5430A92A-A62F-429E-B985-81FA98C3749A}">
      <dsp:nvSpPr>
        <dsp:cNvPr id="0" name=""/>
        <dsp:cNvSpPr/>
      </dsp:nvSpPr>
      <dsp:spPr>
        <a:xfrm>
          <a:off x="68315" y="4361446"/>
          <a:ext cx="581321" cy="581321"/>
        </a:xfrm>
        <a:prstGeom prst="ellipse">
          <a:avLst/>
        </a:prstGeom>
        <a:solidFill>
          <a:schemeClr val="lt1">
            <a:hueOff val="0"/>
            <a:satOff val="0"/>
            <a:lumOff val="0"/>
            <a:alphaOff val="0"/>
          </a:schemeClr>
        </a:solidFill>
        <a:ln w="25400" cap="flat" cmpd="sng" algn="ctr">
          <a:solidFill>
            <a:schemeClr val="accent2">
              <a:hueOff val="1907789"/>
              <a:satOff val="-43528"/>
              <a:lumOff val="1607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A52F4-B3F7-43FD-9CBF-8C60A9169F98}">
      <dsp:nvSpPr>
        <dsp:cNvPr id="0" name=""/>
        <dsp:cNvSpPr/>
      </dsp:nvSpPr>
      <dsp:spPr>
        <a:xfrm>
          <a:off x="2513967" y="1831458"/>
          <a:ext cx="2005401" cy="13580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MX" sz="1300" kern="1200" dirty="0"/>
            <a:t>GESTIONAR PARA LOS TRABAJADORES</a:t>
          </a:r>
          <a:endParaRPr lang="es-PE" sz="1300" kern="1200" dirty="0"/>
        </a:p>
      </dsp:txBody>
      <dsp:txXfrm>
        <a:off x="2807651" y="2030341"/>
        <a:ext cx="1418033" cy="960290"/>
      </dsp:txXfrm>
    </dsp:sp>
    <dsp:sp modelId="{C165C441-8044-4E94-845C-E584C9EF77D0}">
      <dsp:nvSpPr>
        <dsp:cNvPr id="0" name=""/>
        <dsp:cNvSpPr/>
      </dsp:nvSpPr>
      <dsp:spPr>
        <a:xfrm rot="16200000">
          <a:off x="3372629" y="1336970"/>
          <a:ext cx="288077" cy="46173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PE" sz="2100" kern="1200"/>
        </a:p>
      </dsp:txBody>
      <dsp:txXfrm>
        <a:off x="3415841" y="1472530"/>
        <a:ext cx="201654" cy="277043"/>
      </dsp:txXfrm>
    </dsp:sp>
    <dsp:sp modelId="{5502D3D9-1157-4AEB-B469-85E65779A193}">
      <dsp:nvSpPr>
        <dsp:cNvPr id="0" name=""/>
        <dsp:cNvSpPr/>
      </dsp:nvSpPr>
      <dsp:spPr>
        <a:xfrm>
          <a:off x="2668921" y="-70140"/>
          <a:ext cx="1695492" cy="135805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a:t>Identificación del riesgo</a:t>
          </a:r>
          <a:endParaRPr lang="es-PE" sz="1400" kern="1200" dirty="0"/>
        </a:p>
      </dsp:txBody>
      <dsp:txXfrm>
        <a:off x="2917220" y="128743"/>
        <a:ext cx="1198894" cy="960290"/>
      </dsp:txXfrm>
    </dsp:sp>
    <dsp:sp modelId="{C0214FFD-5974-4734-B5ED-E81164FEA5D3}">
      <dsp:nvSpPr>
        <dsp:cNvPr id="0" name=""/>
        <dsp:cNvSpPr/>
      </dsp:nvSpPr>
      <dsp:spPr>
        <a:xfrm>
          <a:off x="4529694" y="2279616"/>
          <a:ext cx="24875" cy="46173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PE" sz="2100" kern="1200"/>
        </a:p>
      </dsp:txBody>
      <dsp:txXfrm>
        <a:off x="4529694" y="2371964"/>
        <a:ext cx="17413" cy="277043"/>
      </dsp:txXfrm>
    </dsp:sp>
    <dsp:sp modelId="{A1A02397-2B96-444D-B623-12F618550936}">
      <dsp:nvSpPr>
        <dsp:cNvPr id="0" name=""/>
        <dsp:cNvSpPr/>
      </dsp:nvSpPr>
      <dsp:spPr>
        <a:xfrm>
          <a:off x="4566303" y="1831458"/>
          <a:ext cx="1703926" cy="135805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MX" sz="1300" kern="1200" dirty="0"/>
            <a:t>Ficha sintomatológica de COVID 19</a:t>
          </a:r>
          <a:endParaRPr lang="es-PE" sz="1300" kern="1200" dirty="0"/>
        </a:p>
      </dsp:txBody>
      <dsp:txXfrm>
        <a:off x="4815837" y="2030341"/>
        <a:ext cx="1204858" cy="960290"/>
      </dsp:txXfrm>
    </dsp:sp>
    <dsp:sp modelId="{C4989F6A-8283-44C7-B842-B5E415233988}">
      <dsp:nvSpPr>
        <dsp:cNvPr id="0" name=""/>
        <dsp:cNvSpPr/>
      </dsp:nvSpPr>
      <dsp:spPr>
        <a:xfrm rot="5400000">
          <a:off x="3411524" y="3151078"/>
          <a:ext cx="210288" cy="46173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PE" sz="2100" kern="1200"/>
        </a:p>
      </dsp:txBody>
      <dsp:txXfrm>
        <a:off x="3443067" y="3211883"/>
        <a:ext cx="147202" cy="277043"/>
      </dsp:txXfrm>
    </dsp:sp>
    <dsp:sp modelId="{8C405707-8043-4A31-AA1C-6A5F119DDF85}">
      <dsp:nvSpPr>
        <dsp:cNvPr id="0" name=""/>
        <dsp:cNvSpPr/>
      </dsp:nvSpPr>
      <dsp:spPr>
        <a:xfrm>
          <a:off x="2248847" y="3586284"/>
          <a:ext cx="2535640" cy="165160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dirty="0"/>
            <a:t>Aplicación de pruebas </a:t>
          </a:r>
          <a:r>
            <a:rPr lang="es-MX" sz="1200" kern="1200" dirty="0" smtClean="0"/>
            <a:t>o obligatorias, solo si es que trabajadores presentan síntomas compatibles con COVID-19 o son contacto directo de caso confirmado.</a:t>
          </a:r>
          <a:endParaRPr lang="es-PE" sz="1200" kern="1200" dirty="0"/>
        </a:p>
      </dsp:txBody>
      <dsp:txXfrm>
        <a:off x="2620183" y="3828155"/>
        <a:ext cx="1792968" cy="1167858"/>
      </dsp:txXfrm>
    </dsp:sp>
    <dsp:sp modelId="{CF6404B5-C66B-4E02-9DD5-20D0E6EEB350}">
      <dsp:nvSpPr>
        <dsp:cNvPr id="0" name=""/>
        <dsp:cNvSpPr/>
      </dsp:nvSpPr>
      <dsp:spPr>
        <a:xfrm>
          <a:off x="2526975" y="2279616"/>
          <a:ext cx="31338" cy="46173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PE" sz="2100" kern="1200"/>
        </a:p>
      </dsp:txBody>
      <dsp:txXfrm>
        <a:off x="2526975" y="2371964"/>
        <a:ext cx="21937" cy="277043"/>
      </dsp:txXfrm>
    </dsp:sp>
    <dsp:sp modelId="{A88CF8BF-9CD1-463F-A9E7-290EE74A0924}">
      <dsp:nvSpPr>
        <dsp:cNvPr id="0" name=""/>
        <dsp:cNvSpPr/>
      </dsp:nvSpPr>
      <dsp:spPr>
        <a:xfrm>
          <a:off x="657042" y="1831458"/>
          <a:ext cx="1916054" cy="135805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MX" sz="1300" kern="1200" dirty="0"/>
            <a:t>Control </a:t>
          </a:r>
          <a:r>
            <a:rPr lang="es-MX" sz="1300" kern="1200" dirty="0" smtClean="0"/>
            <a:t>obligatorio de </a:t>
          </a:r>
          <a:r>
            <a:rPr lang="es-MX" sz="1300" kern="1200" dirty="0" err="1" smtClean="0"/>
            <a:t>T°</a:t>
          </a:r>
          <a:r>
            <a:rPr lang="es-MX" sz="1300" kern="1200" dirty="0" smtClean="0"/>
            <a:t> de </a:t>
          </a:r>
          <a:r>
            <a:rPr lang="es-MX" sz="1300" kern="1200" dirty="0"/>
            <a:t>los trabajadores al momento de ingresar a la jornada</a:t>
          </a:r>
          <a:endParaRPr lang="es-PE" sz="1300" kern="1200" dirty="0"/>
        </a:p>
      </dsp:txBody>
      <dsp:txXfrm>
        <a:off x="937642" y="2030341"/>
        <a:ext cx="1354854" cy="9602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26BF9-955C-4A8F-8DCB-393C1195525A}">
      <dsp:nvSpPr>
        <dsp:cNvPr id="0" name=""/>
        <dsp:cNvSpPr/>
      </dsp:nvSpPr>
      <dsp:spPr>
        <a:xfrm rot="16200000">
          <a:off x="766445" y="-717005"/>
          <a:ext cx="2452816" cy="3886826"/>
        </a:xfrm>
        <a:prstGeom prst="round1Rect">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MX" sz="1700" kern="1200" dirty="0"/>
            <a:t>Brindar información sobre la COVID-19 y medios de protección laboral (distanciamiento social, uso de mascarilla e higiene de manos)</a:t>
          </a:r>
          <a:endParaRPr lang="es-PE" sz="1700" kern="1200" dirty="0"/>
        </a:p>
      </dsp:txBody>
      <dsp:txXfrm rot="5400000">
        <a:off x="49440" y="0"/>
        <a:ext cx="3886826" cy="1839612"/>
      </dsp:txXfrm>
    </dsp:sp>
    <dsp:sp modelId="{DE2911F8-DCF2-4ED2-BA45-F5B2BE83707C}">
      <dsp:nvSpPr>
        <dsp:cNvPr id="0" name=""/>
        <dsp:cNvSpPr/>
      </dsp:nvSpPr>
      <dsp:spPr>
        <a:xfrm>
          <a:off x="3886826" y="24724"/>
          <a:ext cx="3886826" cy="2452816"/>
        </a:xfrm>
        <a:prstGeom prst="round1Rect">
          <a:avLst/>
        </a:prstGeom>
        <a:solidFill>
          <a:srgbClr val="00B0F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MX" sz="1700" kern="1200" dirty="0" smtClean="0"/>
            <a:t>Sensibilizar en reportar tempranamente sintomatología de COVID-19 y el auto reporte de casos </a:t>
          </a:r>
          <a:r>
            <a:rPr lang="es-MX" sz="1700" kern="1200" dirty="0" err="1" smtClean="0"/>
            <a:t>intradomiciliarios</a:t>
          </a:r>
          <a:r>
            <a:rPr lang="es-MX" sz="1700" kern="1200" dirty="0" smtClean="0"/>
            <a:t> o intrafamiliar de la COVID 19 constatado por un profesional de la salud.</a:t>
          </a:r>
          <a:endParaRPr lang="es-PE" sz="1700" kern="1200" dirty="0"/>
        </a:p>
      </dsp:txBody>
      <dsp:txXfrm>
        <a:off x="3886826" y="24724"/>
        <a:ext cx="3886826" cy="1839612"/>
      </dsp:txXfrm>
    </dsp:sp>
    <dsp:sp modelId="{36BE2BF3-5D46-4C65-819A-C22FB6CD7C77}">
      <dsp:nvSpPr>
        <dsp:cNvPr id="0" name=""/>
        <dsp:cNvSpPr/>
      </dsp:nvSpPr>
      <dsp:spPr>
        <a:xfrm rot="10800000">
          <a:off x="0" y="2452816"/>
          <a:ext cx="3886826" cy="2452816"/>
        </a:xfrm>
        <a:prstGeom prst="round1Rect">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MX" sz="1700" kern="1200" dirty="0" smtClean="0"/>
            <a:t>Educar sobre la importancia de prevenir diferentes formas de estigmatización y discriminación de trabajadores sospechosos o confirmados de padecer la COVID19.</a:t>
          </a:r>
          <a:endParaRPr lang="es-PE" sz="1700" kern="1200" dirty="0"/>
        </a:p>
      </dsp:txBody>
      <dsp:txXfrm rot="10800000">
        <a:off x="0" y="3066020"/>
        <a:ext cx="3886826" cy="1839612"/>
      </dsp:txXfrm>
    </dsp:sp>
    <dsp:sp modelId="{25A241BC-DDB8-47D8-ACAB-77D3B76B15C3}">
      <dsp:nvSpPr>
        <dsp:cNvPr id="0" name=""/>
        <dsp:cNvSpPr/>
      </dsp:nvSpPr>
      <dsp:spPr>
        <a:xfrm rot="5400000">
          <a:off x="4603831" y="1735810"/>
          <a:ext cx="2452816" cy="3886826"/>
        </a:xfrm>
        <a:prstGeom prst="round1Rect">
          <a:avLst/>
        </a:prstGeom>
        <a:solidFill>
          <a:schemeClr val="accent2">
            <a:shade val="50000"/>
            <a:hueOff val="-126598"/>
            <a:satOff val="-24232"/>
            <a:lumOff val="2763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MX" sz="1700" kern="1200" dirty="0"/>
            <a:t>Facilitar los medios para responder a las inquietudes de los trabajadores respecto a la COVID-19</a:t>
          </a:r>
          <a:endParaRPr lang="es-PE" sz="1700" kern="1200" dirty="0"/>
        </a:p>
      </dsp:txBody>
      <dsp:txXfrm rot="-5400000">
        <a:off x="3886826" y="3066019"/>
        <a:ext cx="3886826" cy="1839612"/>
      </dsp:txXfrm>
    </dsp:sp>
    <dsp:sp modelId="{F0FA8372-6F0D-4CAE-A5BB-E1897E0D6B53}">
      <dsp:nvSpPr>
        <dsp:cNvPr id="0" name=""/>
        <dsp:cNvSpPr/>
      </dsp:nvSpPr>
      <dsp:spPr>
        <a:xfrm>
          <a:off x="2720778" y="1839612"/>
          <a:ext cx="2332095" cy="1226408"/>
        </a:xfrm>
        <a:prstGeom prst="roundRect">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b="1" kern="1200" dirty="0"/>
            <a:t>PRINCIPALES MEDIDAS</a:t>
          </a:r>
          <a:endParaRPr lang="es-PE" sz="1700" b="1" kern="1200" dirty="0"/>
        </a:p>
      </dsp:txBody>
      <dsp:txXfrm>
        <a:off x="2780646" y="1899480"/>
        <a:ext cx="2212359" cy="1106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856B46-5463-452F-9B2F-5616CF3C95C2}" type="datetimeFigureOut">
              <a:rPr lang="es-PE" smtClean="0"/>
              <a:t>16/12/2020</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51255E-0EF0-4157-98A0-3963A62BC9D6}" type="slidenum">
              <a:rPr lang="es-PE" smtClean="0"/>
              <a:t>‹Nº›</a:t>
            </a:fld>
            <a:endParaRPr lang="es-PE"/>
          </a:p>
        </p:txBody>
      </p:sp>
    </p:spTree>
    <p:extLst>
      <p:ext uri="{BB962C8B-B14F-4D97-AF65-F5344CB8AC3E}">
        <p14:creationId xmlns:p14="http://schemas.microsoft.com/office/powerpoint/2010/main" val="3885758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3789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PE" dirty="0"/>
              <a:t>FACILITADOR: BIENVENIDA Y AGRADECE A FAMILIA POR SU PARTICIPACIÓN</a:t>
            </a:r>
            <a:r>
              <a:rPr lang="es-PE" baseline="0" dirty="0"/>
              <a:t>  </a:t>
            </a:r>
            <a:endParaRPr dirty="0"/>
          </a:p>
        </p:txBody>
      </p:sp>
    </p:spTree>
    <p:extLst>
      <p:ext uri="{BB962C8B-B14F-4D97-AF65-F5344CB8AC3E}">
        <p14:creationId xmlns:p14="http://schemas.microsoft.com/office/powerpoint/2010/main" val="4019477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PE" dirty="0"/>
              <a:t>FACILITADOR: BIENVENIDA Y AGRADECE A FAMILIA POR SU PARTICIPACIÓN</a:t>
            </a:r>
            <a:r>
              <a:rPr lang="es-PE" baseline="0" dirty="0"/>
              <a:t>  </a:t>
            </a:r>
            <a:endParaRPr dirty="0"/>
          </a:p>
        </p:txBody>
      </p:sp>
    </p:spTree>
    <p:extLst>
      <p:ext uri="{BB962C8B-B14F-4D97-AF65-F5344CB8AC3E}">
        <p14:creationId xmlns:p14="http://schemas.microsoft.com/office/powerpoint/2010/main" val="2966937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0813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4857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PE" dirty="0"/>
              <a:t>FACILITADOR: BIENVENIDA Y AGRADECE A FAMILIA POR SU PARTICIPACIÓN</a:t>
            </a:r>
            <a:r>
              <a:rPr lang="es-PE" baseline="0" dirty="0"/>
              <a:t>  </a:t>
            </a:r>
            <a:endParaRPr dirty="0"/>
          </a:p>
        </p:txBody>
      </p:sp>
    </p:spTree>
    <p:extLst>
      <p:ext uri="{BB962C8B-B14F-4D97-AF65-F5344CB8AC3E}">
        <p14:creationId xmlns:p14="http://schemas.microsoft.com/office/powerpoint/2010/main" val="1425355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PE" dirty="0"/>
              <a:t>FACILITADOR: BIENVENIDA Y AGRADECE A FAMILIA POR SU PARTICIPACIÓN</a:t>
            </a:r>
            <a:r>
              <a:rPr lang="es-PE" baseline="0" dirty="0"/>
              <a:t>  </a:t>
            </a:r>
            <a:endParaRPr dirty="0"/>
          </a:p>
        </p:txBody>
      </p:sp>
    </p:spTree>
    <p:extLst>
      <p:ext uri="{BB962C8B-B14F-4D97-AF65-F5344CB8AC3E}">
        <p14:creationId xmlns:p14="http://schemas.microsoft.com/office/powerpoint/2010/main" val="1413581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PE" dirty="0"/>
              <a:t>FACILITADOR: BIENVENIDA Y AGRADECE A FAMILIA POR SU PARTICIPACIÓN</a:t>
            </a:r>
            <a:r>
              <a:rPr lang="es-PE" baseline="0" dirty="0"/>
              <a:t>  </a:t>
            </a:r>
            <a:endParaRPr dirty="0"/>
          </a:p>
        </p:txBody>
      </p:sp>
    </p:spTree>
    <p:extLst>
      <p:ext uri="{BB962C8B-B14F-4D97-AF65-F5344CB8AC3E}">
        <p14:creationId xmlns:p14="http://schemas.microsoft.com/office/powerpoint/2010/main" val="230869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PE" dirty="0"/>
              <a:t>FACILITADOR: BIENVENIDA Y AGRADECE A FAMILIA POR SU PARTICIPACIÓN</a:t>
            </a:r>
            <a:r>
              <a:rPr lang="es-PE" baseline="0" dirty="0"/>
              <a:t>  </a:t>
            </a:r>
            <a:endParaRPr dirty="0"/>
          </a:p>
        </p:txBody>
      </p:sp>
    </p:spTree>
    <p:extLst>
      <p:ext uri="{BB962C8B-B14F-4D97-AF65-F5344CB8AC3E}">
        <p14:creationId xmlns:p14="http://schemas.microsoft.com/office/powerpoint/2010/main" val="922891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PE" dirty="0"/>
              <a:t>FACILITADOR: BIENVENIDA Y AGRADECE A FAMILIA POR SU PARTICIPACIÓN</a:t>
            </a:r>
            <a:r>
              <a:rPr lang="es-PE" baseline="0" dirty="0"/>
              <a:t>  </a:t>
            </a:r>
            <a:endParaRPr dirty="0"/>
          </a:p>
        </p:txBody>
      </p:sp>
    </p:spTree>
    <p:extLst>
      <p:ext uri="{BB962C8B-B14F-4D97-AF65-F5344CB8AC3E}">
        <p14:creationId xmlns:p14="http://schemas.microsoft.com/office/powerpoint/2010/main" val="2874372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PE" dirty="0"/>
              <a:t>FACILITADOR: BIENVENIDA Y AGRADECE A FAMILIA POR SU PARTICIPACIÓN</a:t>
            </a:r>
            <a:r>
              <a:rPr lang="es-PE" baseline="0" dirty="0"/>
              <a:t>  </a:t>
            </a:r>
            <a:endParaRPr dirty="0"/>
          </a:p>
        </p:txBody>
      </p:sp>
    </p:spTree>
    <p:extLst>
      <p:ext uri="{BB962C8B-B14F-4D97-AF65-F5344CB8AC3E}">
        <p14:creationId xmlns:p14="http://schemas.microsoft.com/office/powerpoint/2010/main" val="399558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accent2">
            <a:lumMod val="75000"/>
          </a:schemeClr>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508001" y="1002785"/>
            <a:ext cx="11683879" cy="4141017"/>
            <a:chOff x="381000" y="752088"/>
            <a:chExt cx="8762909" cy="3105763"/>
          </a:xfrm>
        </p:grpSpPr>
        <p:sp>
          <p:nvSpPr>
            <p:cNvPr id="21" name="Google Shape;21;p3"/>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22" name="Google Shape;22;p3"/>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 name="Google Shape;23;p3"/>
            <p:cNvSpPr/>
            <p:nvPr/>
          </p:nvSpPr>
          <p:spPr>
            <a:xfrm>
              <a:off x="381000" y="1285650"/>
              <a:ext cx="54525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 name="Google Shape;24;p3"/>
            <p:cNvSpPr/>
            <p:nvPr/>
          </p:nvSpPr>
          <p:spPr>
            <a:xfrm>
              <a:off x="5833500" y="3112325"/>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001F46">
                <a:alpha val="20110"/>
              </a:srgbClr>
            </a:solidFill>
            <a:ln>
              <a:noFill/>
            </a:ln>
          </p:spPr>
        </p:sp>
        <p:sp>
          <p:nvSpPr>
            <p:cNvPr id="25" name="Google Shape;25;p3"/>
            <p:cNvSpPr/>
            <p:nvPr/>
          </p:nvSpPr>
          <p:spPr>
            <a:xfrm>
              <a:off x="6572284" y="3112333"/>
              <a:ext cx="2571600" cy="211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 name="Google Shape;26;p3"/>
            <p:cNvSpPr/>
            <p:nvPr/>
          </p:nvSpPr>
          <p:spPr>
            <a:xfrm>
              <a:off x="381000" y="3645900"/>
              <a:ext cx="5452500" cy="211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7" name="Google Shape;27;p3"/>
          <p:cNvSpPr txBox="1">
            <a:spLocks noGrp="1"/>
          </p:cNvSpPr>
          <p:nvPr>
            <p:ph type="ctrTitle"/>
          </p:nvPr>
        </p:nvSpPr>
        <p:spPr>
          <a:xfrm>
            <a:off x="819967" y="2702200"/>
            <a:ext cx="6626000" cy="7516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48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28" name="Google Shape;28;p3"/>
          <p:cNvSpPr txBox="1">
            <a:spLocks noGrp="1"/>
          </p:cNvSpPr>
          <p:nvPr>
            <p:ph type="subTitle" idx="1"/>
          </p:nvPr>
        </p:nvSpPr>
        <p:spPr>
          <a:xfrm>
            <a:off x="819967" y="3481433"/>
            <a:ext cx="6626000" cy="3696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800"/>
              <a:buNone/>
              <a:defRPr sz="2400"/>
            </a:lvl1pPr>
            <a:lvl2pPr lvl="1" rtl="0">
              <a:spcBef>
                <a:spcPts val="0"/>
              </a:spcBef>
              <a:spcAft>
                <a:spcPts val="0"/>
              </a:spcAft>
              <a:buClr>
                <a:schemeClr val="dk1"/>
              </a:buClr>
              <a:buSzPts val="1800"/>
              <a:buNone/>
              <a:defRPr sz="2400"/>
            </a:lvl2pPr>
            <a:lvl3pPr lvl="2" rtl="0">
              <a:spcBef>
                <a:spcPts val="0"/>
              </a:spcBef>
              <a:spcAft>
                <a:spcPts val="0"/>
              </a:spcAft>
              <a:buClr>
                <a:schemeClr val="dk1"/>
              </a:buClr>
              <a:buSzPts val="1800"/>
              <a:buNone/>
              <a:defRPr sz="2400"/>
            </a:lvl3pPr>
            <a:lvl4pPr lvl="3" rtl="0">
              <a:spcBef>
                <a:spcPts val="0"/>
              </a:spcBef>
              <a:spcAft>
                <a:spcPts val="0"/>
              </a:spcAft>
              <a:buClr>
                <a:schemeClr val="dk1"/>
              </a:buClr>
              <a:buSzPts val="1800"/>
              <a:buNone/>
              <a:defRPr sz="2400"/>
            </a:lvl4pPr>
            <a:lvl5pPr lvl="4" rtl="0">
              <a:spcBef>
                <a:spcPts val="0"/>
              </a:spcBef>
              <a:spcAft>
                <a:spcPts val="0"/>
              </a:spcAft>
              <a:buClr>
                <a:schemeClr val="dk1"/>
              </a:buClr>
              <a:buSzPts val="1800"/>
              <a:buNone/>
              <a:defRPr sz="2400"/>
            </a:lvl5pPr>
            <a:lvl6pPr lvl="5" rtl="0">
              <a:spcBef>
                <a:spcPts val="0"/>
              </a:spcBef>
              <a:spcAft>
                <a:spcPts val="0"/>
              </a:spcAft>
              <a:buClr>
                <a:schemeClr val="dk1"/>
              </a:buClr>
              <a:buSzPts val="1800"/>
              <a:buNone/>
              <a:defRPr sz="2400"/>
            </a:lvl6pPr>
            <a:lvl7pPr lvl="6" rtl="0">
              <a:spcBef>
                <a:spcPts val="0"/>
              </a:spcBef>
              <a:spcAft>
                <a:spcPts val="0"/>
              </a:spcAft>
              <a:buClr>
                <a:schemeClr val="dk1"/>
              </a:buClr>
              <a:buSzPts val="1800"/>
              <a:buNone/>
              <a:defRPr sz="2400"/>
            </a:lvl7pPr>
            <a:lvl8pPr lvl="7" rtl="0">
              <a:spcBef>
                <a:spcPts val="0"/>
              </a:spcBef>
              <a:spcAft>
                <a:spcPts val="0"/>
              </a:spcAft>
              <a:buClr>
                <a:schemeClr val="dk1"/>
              </a:buClr>
              <a:buSzPts val="1800"/>
              <a:buNone/>
              <a:defRPr sz="2400"/>
            </a:lvl8pPr>
            <a:lvl9pPr lvl="8" rtl="0">
              <a:spcBef>
                <a:spcPts val="0"/>
              </a:spcBef>
              <a:spcAft>
                <a:spcPts val="0"/>
              </a:spcAft>
              <a:buClr>
                <a:schemeClr val="dk1"/>
              </a:buClr>
              <a:buSzPts val="1800"/>
              <a:buNone/>
              <a:defRPr sz="2400"/>
            </a:lvl9pPr>
          </a:lstStyle>
          <a:p>
            <a:endParaRPr/>
          </a:p>
        </p:txBody>
      </p:sp>
    </p:spTree>
    <p:extLst>
      <p:ext uri="{BB962C8B-B14F-4D97-AF65-F5344CB8AC3E}">
        <p14:creationId xmlns:p14="http://schemas.microsoft.com/office/powerpoint/2010/main" val="1262090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70"/>
        <p:cNvGrpSpPr/>
        <p:nvPr/>
      </p:nvGrpSpPr>
      <p:grpSpPr>
        <a:xfrm>
          <a:off x="0" y="0"/>
          <a:ext cx="0" cy="0"/>
          <a:chOff x="0" y="0"/>
          <a:chExt cx="0" cy="0"/>
        </a:xfrm>
      </p:grpSpPr>
      <p:grpSp>
        <p:nvGrpSpPr>
          <p:cNvPr id="71" name="Google Shape;71;p7"/>
          <p:cNvGrpSpPr/>
          <p:nvPr/>
        </p:nvGrpSpPr>
        <p:grpSpPr>
          <a:xfrm>
            <a:off x="1" y="6349867"/>
            <a:ext cx="805329" cy="508133"/>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 name="Google Shape;74;p7"/>
          <p:cNvGrpSpPr/>
          <p:nvPr/>
        </p:nvGrpSpPr>
        <p:grpSpPr>
          <a:xfrm>
            <a:off x="508001" y="0"/>
            <a:ext cx="11684148" cy="1747891"/>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83" name="Google Shape;83;p7"/>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805333" y="2273567"/>
            <a:ext cx="4247200" cy="3620800"/>
          </a:xfrm>
          <a:prstGeom prst="rect">
            <a:avLst/>
          </a:prstGeom>
        </p:spPr>
        <p:txBody>
          <a:bodyPr spcFirstLastPara="1" wrap="square" lIns="0" tIns="0" rIns="0" bIns="0" anchor="t" anchorCtr="0">
            <a:noAutofit/>
          </a:bodyPr>
          <a:lstStyle>
            <a:lvl1pPr marL="609585" lvl="0" indent="-491054" rtl="0">
              <a:spcBef>
                <a:spcPts val="800"/>
              </a:spcBef>
              <a:spcAft>
                <a:spcPts val="0"/>
              </a:spcAft>
              <a:buSzPts val="2200"/>
              <a:buChar char="▸"/>
              <a:defRPr sz="2933"/>
            </a:lvl1pPr>
            <a:lvl2pPr marL="1219170" lvl="1" indent="-491054" rtl="0">
              <a:spcBef>
                <a:spcPts val="0"/>
              </a:spcBef>
              <a:spcAft>
                <a:spcPts val="0"/>
              </a:spcAft>
              <a:buSzPts val="2200"/>
              <a:buChar char="▹"/>
              <a:defRPr sz="2933"/>
            </a:lvl2pPr>
            <a:lvl3pPr marL="1828754" lvl="2" indent="-491054" rtl="0">
              <a:spcBef>
                <a:spcPts val="0"/>
              </a:spcBef>
              <a:spcAft>
                <a:spcPts val="0"/>
              </a:spcAft>
              <a:buSzPts val="2200"/>
              <a:buChar char="■"/>
              <a:defRPr sz="2933"/>
            </a:lvl3pPr>
            <a:lvl4pPr marL="2438339" lvl="3" indent="-491054" rtl="0">
              <a:spcBef>
                <a:spcPts val="0"/>
              </a:spcBef>
              <a:spcAft>
                <a:spcPts val="0"/>
              </a:spcAft>
              <a:buSzPts val="2200"/>
              <a:buChar char="●"/>
              <a:defRPr sz="2933"/>
            </a:lvl4pPr>
            <a:lvl5pPr marL="3047924" lvl="4" indent="-491054" rtl="0">
              <a:spcBef>
                <a:spcPts val="0"/>
              </a:spcBef>
              <a:spcAft>
                <a:spcPts val="0"/>
              </a:spcAft>
              <a:buSzPts val="2200"/>
              <a:buChar char="○"/>
              <a:defRPr sz="2933"/>
            </a:lvl5pPr>
            <a:lvl6pPr marL="3657509" lvl="5" indent="-491054" rtl="0">
              <a:spcBef>
                <a:spcPts val="0"/>
              </a:spcBef>
              <a:spcAft>
                <a:spcPts val="0"/>
              </a:spcAft>
              <a:buSzPts val="2200"/>
              <a:buChar char="■"/>
              <a:defRPr sz="2933"/>
            </a:lvl6pPr>
            <a:lvl7pPr marL="4267093" lvl="6" indent="-491054" rtl="0">
              <a:spcBef>
                <a:spcPts val="0"/>
              </a:spcBef>
              <a:spcAft>
                <a:spcPts val="0"/>
              </a:spcAft>
              <a:buSzPts val="2200"/>
              <a:buChar char="●"/>
              <a:defRPr sz="2933"/>
            </a:lvl7pPr>
            <a:lvl8pPr marL="4876678" lvl="7" indent="-491054" rtl="0">
              <a:spcBef>
                <a:spcPts val="0"/>
              </a:spcBef>
              <a:spcAft>
                <a:spcPts val="0"/>
              </a:spcAft>
              <a:buSzPts val="2200"/>
              <a:buChar char="○"/>
              <a:defRPr sz="2933"/>
            </a:lvl8pPr>
            <a:lvl9pPr marL="5486263" lvl="8" indent="-491054" rtl="0">
              <a:spcBef>
                <a:spcPts val="0"/>
              </a:spcBef>
              <a:spcAft>
                <a:spcPts val="0"/>
              </a:spcAft>
              <a:buSzPts val="2200"/>
              <a:buChar char="■"/>
              <a:defRPr sz="2933"/>
            </a:lvl9pPr>
          </a:lstStyle>
          <a:p>
            <a:endParaRPr/>
          </a:p>
        </p:txBody>
      </p:sp>
      <p:sp>
        <p:nvSpPr>
          <p:cNvPr id="85" name="Google Shape;85;p7"/>
          <p:cNvSpPr txBox="1">
            <a:spLocks noGrp="1"/>
          </p:cNvSpPr>
          <p:nvPr>
            <p:ph type="body" idx="2"/>
          </p:nvPr>
        </p:nvSpPr>
        <p:spPr>
          <a:xfrm>
            <a:off x="5583171" y="2273567"/>
            <a:ext cx="4247200" cy="3620800"/>
          </a:xfrm>
          <a:prstGeom prst="rect">
            <a:avLst/>
          </a:prstGeom>
        </p:spPr>
        <p:txBody>
          <a:bodyPr spcFirstLastPara="1" wrap="square" lIns="0" tIns="0" rIns="0" bIns="0" anchor="t" anchorCtr="0">
            <a:noAutofit/>
          </a:bodyPr>
          <a:lstStyle>
            <a:lvl1pPr marL="609585" lvl="0" indent="-491054" rtl="0">
              <a:spcBef>
                <a:spcPts val="800"/>
              </a:spcBef>
              <a:spcAft>
                <a:spcPts val="0"/>
              </a:spcAft>
              <a:buSzPts val="2200"/>
              <a:buChar char="▸"/>
              <a:defRPr sz="2933"/>
            </a:lvl1pPr>
            <a:lvl2pPr marL="1219170" lvl="1" indent="-491054" rtl="0">
              <a:spcBef>
                <a:spcPts val="0"/>
              </a:spcBef>
              <a:spcAft>
                <a:spcPts val="0"/>
              </a:spcAft>
              <a:buSzPts val="2200"/>
              <a:buChar char="▹"/>
              <a:defRPr sz="2933"/>
            </a:lvl2pPr>
            <a:lvl3pPr marL="1828754" lvl="2" indent="-491054" rtl="0">
              <a:spcBef>
                <a:spcPts val="0"/>
              </a:spcBef>
              <a:spcAft>
                <a:spcPts val="0"/>
              </a:spcAft>
              <a:buSzPts val="2200"/>
              <a:buChar char="■"/>
              <a:defRPr sz="2933"/>
            </a:lvl3pPr>
            <a:lvl4pPr marL="2438339" lvl="3" indent="-491054" rtl="0">
              <a:spcBef>
                <a:spcPts val="0"/>
              </a:spcBef>
              <a:spcAft>
                <a:spcPts val="0"/>
              </a:spcAft>
              <a:buSzPts val="2200"/>
              <a:buChar char="●"/>
              <a:defRPr sz="2933"/>
            </a:lvl4pPr>
            <a:lvl5pPr marL="3047924" lvl="4" indent="-491054" rtl="0">
              <a:spcBef>
                <a:spcPts val="0"/>
              </a:spcBef>
              <a:spcAft>
                <a:spcPts val="0"/>
              </a:spcAft>
              <a:buSzPts val="2200"/>
              <a:buChar char="○"/>
              <a:defRPr sz="2933"/>
            </a:lvl5pPr>
            <a:lvl6pPr marL="3657509" lvl="5" indent="-491054" rtl="0">
              <a:spcBef>
                <a:spcPts val="0"/>
              </a:spcBef>
              <a:spcAft>
                <a:spcPts val="0"/>
              </a:spcAft>
              <a:buSzPts val="2200"/>
              <a:buChar char="■"/>
              <a:defRPr sz="2933"/>
            </a:lvl6pPr>
            <a:lvl7pPr marL="4267093" lvl="6" indent="-491054" rtl="0">
              <a:spcBef>
                <a:spcPts val="0"/>
              </a:spcBef>
              <a:spcAft>
                <a:spcPts val="0"/>
              </a:spcAft>
              <a:buSzPts val="2200"/>
              <a:buChar char="●"/>
              <a:defRPr sz="2933"/>
            </a:lvl7pPr>
            <a:lvl8pPr marL="4876678" lvl="7" indent="-491054" rtl="0">
              <a:spcBef>
                <a:spcPts val="0"/>
              </a:spcBef>
              <a:spcAft>
                <a:spcPts val="0"/>
              </a:spcAft>
              <a:buSzPts val="2200"/>
              <a:buChar char="○"/>
              <a:defRPr sz="2933"/>
            </a:lvl8pPr>
            <a:lvl9pPr marL="5486263" lvl="8" indent="-491054" rtl="0">
              <a:spcBef>
                <a:spcPts val="0"/>
              </a:spcBef>
              <a:spcAft>
                <a:spcPts val="0"/>
              </a:spcAft>
              <a:buSzPts val="2200"/>
              <a:buChar char="■"/>
              <a:defRPr sz="2933"/>
            </a:lvl9pPr>
          </a:lstStyle>
          <a:p>
            <a:endParaRPr/>
          </a:p>
        </p:txBody>
      </p:sp>
      <p:sp>
        <p:nvSpPr>
          <p:cNvPr id="86" name="Google Shape;86;p7"/>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6464"/>
                </a:solidFill>
              </a:rPr>
              <a:pPr/>
              <a:t>‹Nº›</a:t>
            </a:fld>
            <a:endParaRPr>
              <a:solidFill>
                <a:srgbClr val="696464"/>
              </a:solidFill>
            </a:endParaRPr>
          </a:p>
        </p:txBody>
      </p:sp>
    </p:spTree>
    <p:extLst>
      <p:ext uri="{BB962C8B-B14F-4D97-AF65-F5344CB8AC3E}">
        <p14:creationId xmlns:p14="http://schemas.microsoft.com/office/powerpoint/2010/main" val="4092342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87"/>
        <p:cNvGrpSpPr/>
        <p:nvPr/>
      </p:nvGrpSpPr>
      <p:grpSpPr>
        <a:xfrm>
          <a:off x="0" y="0"/>
          <a:ext cx="0" cy="0"/>
          <a:chOff x="0" y="0"/>
          <a:chExt cx="0" cy="0"/>
        </a:xfrm>
      </p:grpSpPr>
      <p:grpSp>
        <p:nvGrpSpPr>
          <p:cNvPr id="88" name="Google Shape;88;p8"/>
          <p:cNvGrpSpPr/>
          <p:nvPr/>
        </p:nvGrpSpPr>
        <p:grpSpPr>
          <a:xfrm>
            <a:off x="1" y="6349867"/>
            <a:ext cx="805329" cy="508133"/>
            <a:chOff x="0" y="4762400"/>
            <a:chExt cx="603997" cy="381100"/>
          </a:xfrm>
        </p:grpSpPr>
        <p:sp>
          <p:nvSpPr>
            <p:cNvPr id="89" name="Google Shape;89;p8"/>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 name="Google Shape;90;p8"/>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91" name="Google Shape;91;p8"/>
          <p:cNvGrpSpPr/>
          <p:nvPr/>
        </p:nvGrpSpPr>
        <p:grpSpPr>
          <a:xfrm>
            <a:off x="508001" y="0"/>
            <a:ext cx="11684148" cy="1747891"/>
            <a:chOff x="381000" y="0"/>
            <a:chExt cx="8763111" cy="1310918"/>
          </a:xfrm>
        </p:grpSpPr>
        <p:grpSp>
          <p:nvGrpSpPr>
            <p:cNvPr id="92" name="Google Shape;92;p8"/>
            <p:cNvGrpSpPr/>
            <p:nvPr/>
          </p:nvGrpSpPr>
          <p:grpSpPr>
            <a:xfrm>
              <a:off x="381000" y="0"/>
              <a:ext cx="8763111" cy="1310300"/>
              <a:chOff x="381000" y="0"/>
              <a:chExt cx="8763111" cy="1310300"/>
            </a:xfrm>
          </p:grpSpPr>
          <p:sp>
            <p:nvSpPr>
              <p:cNvPr id="93" name="Google Shape;93;p8"/>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94" name="Google Shape;94;p8"/>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5" name="Google Shape;95;p8"/>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96" name="Google Shape;96;p8"/>
            <p:cNvGrpSpPr/>
            <p:nvPr/>
          </p:nvGrpSpPr>
          <p:grpSpPr>
            <a:xfrm>
              <a:off x="381000" y="967217"/>
              <a:ext cx="8763100" cy="343701"/>
              <a:chOff x="381000" y="862358"/>
              <a:chExt cx="8763100" cy="576872"/>
            </a:xfrm>
          </p:grpSpPr>
          <p:sp>
            <p:nvSpPr>
              <p:cNvPr id="97" name="Google Shape;97;p8"/>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98" name="Google Shape;98;p8"/>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9" name="Google Shape;99;p8"/>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100" name="Google Shape;100;p8"/>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1" name="Google Shape;101;p8"/>
          <p:cNvSpPr txBox="1">
            <a:spLocks noGrp="1"/>
          </p:cNvSpPr>
          <p:nvPr>
            <p:ph type="body" idx="1"/>
          </p:nvPr>
        </p:nvSpPr>
        <p:spPr>
          <a:xfrm>
            <a:off x="819967" y="2273567"/>
            <a:ext cx="2784800" cy="36208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102" name="Google Shape;102;p8"/>
          <p:cNvSpPr txBox="1">
            <a:spLocks noGrp="1"/>
          </p:cNvSpPr>
          <p:nvPr>
            <p:ph type="body" idx="2"/>
          </p:nvPr>
        </p:nvSpPr>
        <p:spPr>
          <a:xfrm>
            <a:off x="3932760" y="2273567"/>
            <a:ext cx="2784800" cy="36208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103" name="Google Shape;103;p8"/>
          <p:cNvSpPr txBox="1">
            <a:spLocks noGrp="1"/>
          </p:cNvSpPr>
          <p:nvPr>
            <p:ph type="body" idx="3"/>
          </p:nvPr>
        </p:nvSpPr>
        <p:spPr>
          <a:xfrm>
            <a:off x="7045553" y="2273567"/>
            <a:ext cx="2784800" cy="36208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104" name="Google Shape;104;p8"/>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6464"/>
                </a:solidFill>
              </a:rPr>
              <a:pPr/>
              <a:t>‹Nº›</a:t>
            </a:fld>
            <a:endParaRPr>
              <a:solidFill>
                <a:srgbClr val="696464"/>
              </a:solidFill>
            </a:endParaRPr>
          </a:p>
        </p:txBody>
      </p:sp>
    </p:spTree>
    <p:extLst>
      <p:ext uri="{BB962C8B-B14F-4D97-AF65-F5344CB8AC3E}">
        <p14:creationId xmlns:p14="http://schemas.microsoft.com/office/powerpoint/2010/main" val="183909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5"/>
        <p:cNvGrpSpPr/>
        <p:nvPr/>
      </p:nvGrpSpPr>
      <p:grpSpPr>
        <a:xfrm>
          <a:off x="0" y="0"/>
          <a:ext cx="0" cy="0"/>
          <a:chOff x="0" y="0"/>
          <a:chExt cx="0" cy="0"/>
        </a:xfrm>
      </p:grpSpPr>
      <p:grpSp>
        <p:nvGrpSpPr>
          <p:cNvPr id="106" name="Google Shape;106;p9"/>
          <p:cNvGrpSpPr/>
          <p:nvPr/>
        </p:nvGrpSpPr>
        <p:grpSpPr>
          <a:xfrm>
            <a:off x="1" y="6349867"/>
            <a:ext cx="805329" cy="508133"/>
            <a:chOff x="0" y="4762400"/>
            <a:chExt cx="603997" cy="381100"/>
          </a:xfrm>
        </p:grpSpPr>
        <p:sp>
          <p:nvSpPr>
            <p:cNvPr id="107" name="Google Shape;107;p9"/>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9"/>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09" name="Google Shape;109;p9"/>
          <p:cNvGrpSpPr/>
          <p:nvPr/>
        </p:nvGrpSpPr>
        <p:grpSpPr>
          <a:xfrm>
            <a:off x="508001" y="0"/>
            <a:ext cx="11684148" cy="1747891"/>
            <a:chOff x="381000" y="0"/>
            <a:chExt cx="8763111" cy="1310918"/>
          </a:xfrm>
        </p:grpSpPr>
        <p:grpSp>
          <p:nvGrpSpPr>
            <p:cNvPr id="110" name="Google Shape;110;p9"/>
            <p:cNvGrpSpPr/>
            <p:nvPr/>
          </p:nvGrpSpPr>
          <p:grpSpPr>
            <a:xfrm>
              <a:off x="381000" y="0"/>
              <a:ext cx="8763111" cy="1310300"/>
              <a:chOff x="381000" y="0"/>
              <a:chExt cx="8763111" cy="1310300"/>
            </a:xfrm>
          </p:grpSpPr>
          <p:sp>
            <p:nvSpPr>
              <p:cNvPr id="111" name="Google Shape;111;p9"/>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112" name="Google Shape;112;p9"/>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9"/>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14" name="Google Shape;114;p9"/>
            <p:cNvGrpSpPr/>
            <p:nvPr/>
          </p:nvGrpSpPr>
          <p:grpSpPr>
            <a:xfrm>
              <a:off x="381000" y="967217"/>
              <a:ext cx="8763100" cy="343701"/>
              <a:chOff x="381000" y="862358"/>
              <a:chExt cx="8763100" cy="576872"/>
            </a:xfrm>
          </p:grpSpPr>
          <p:sp>
            <p:nvSpPr>
              <p:cNvPr id="115" name="Google Shape;115;p9"/>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116" name="Google Shape;116;p9"/>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 name="Google Shape;117;p9"/>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118" name="Google Shape;118;p9"/>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9" name="Google Shape;119;p9"/>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6464"/>
                </a:solidFill>
              </a:rPr>
              <a:pPr/>
              <a:t>‹Nº›</a:t>
            </a:fld>
            <a:endParaRPr>
              <a:solidFill>
                <a:srgbClr val="696464"/>
              </a:solidFill>
            </a:endParaRPr>
          </a:p>
        </p:txBody>
      </p:sp>
    </p:spTree>
    <p:extLst>
      <p:ext uri="{BB962C8B-B14F-4D97-AF65-F5344CB8AC3E}">
        <p14:creationId xmlns:p14="http://schemas.microsoft.com/office/powerpoint/2010/main" val="1069918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accent2">
            <a:lumMod val="75000"/>
          </a:schemeClr>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508001" y="1002785"/>
            <a:ext cx="11683879" cy="4141017"/>
            <a:chOff x="381000" y="752088"/>
            <a:chExt cx="8762909" cy="3105763"/>
          </a:xfrm>
        </p:grpSpPr>
        <p:sp>
          <p:nvSpPr>
            <p:cNvPr id="21" name="Google Shape;21;p3"/>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22" name="Google Shape;22;p3"/>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 name="Google Shape;23;p3"/>
            <p:cNvSpPr/>
            <p:nvPr/>
          </p:nvSpPr>
          <p:spPr>
            <a:xfrm>
              <a:off x="381000" y="1285650"/>
              <a:ext cx="54525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 name="Google Shape;24;p3"/>
            <p:cNvSpPr/>
            <p:nvPr/>
          </p:nvSpPr>
          <p:spPr>
            <a:xfrm>
              <a:off x="5833500" y="3112325"/>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001F46">
                <a:alpha val="20110"/>
              </a:srgbClr>
            </a:solidFill>
            <a:ln>
              <a:noFill/>
            </a:ln>
          </p:spPr>
        </p:sp>
        <p:sp>
          <p:nvSpPr>
            <p:cNvPr id="25" name="Google Shape;25;p3"/>
            <p:cNvSpPr/>
            <p:nvPr/>
          </p:nvSpPr>
          <p:spPr>
            <a:xfrm>
              <a:off x="6572284" y="3112333"/>
              <a:ext cx="2571600" cy="211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 name="Google Shape;26;p3"/>
            <p:cNvSpPr/>
            <p:nvPr/>
          </p:nvSpPr>
          <p:spPr>
            <a:xfrm>
              <a:off x="381000" y="3645900"/>
              <a:ext cx="5452500" cy="211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7" name="Google Shape;27;p3"/>
          <p:cNvSpPr txBox="1">
            <a:spLocks noGrp="1"/>
          </p:cNvSpPr>
          <p:nvPr>
            <p:ph type="ctrTitle"/>
          </p:nvPr>
        </p:nvSpPr>
        <p:spPr>
          <a:xfrm>
            <a:off x="819967" y="2702200"/>
            <a:ext cx="6626000" cy="7516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48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28" name="Google Shape;28;p3"/>
          <p:cNvSpPr txBox="1">
            <a:spLocks noGrp="1"/>
          </p:cNvSpPr>
          <p:nvPr>
            <p:ph type="subTitle" idx="1"/>
          </p:nvPr>
        </p:nvSpPr>
        <p:spPr>
          <a:xfrm>
            <a:off x="819967" y="3481433"/>
            <a:ext cx="6626000" cy="3696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800"/>
              <a:buNone/>
              <a:defRPr sz="2400"/>
            </a:lvl1pPr>
            <a:lvl2pPr lvl="1" rtl="0">
              <a:spcBef>
                <a:spcPts val="0"/>
              </a:spcBef>
              <a:spcAft>
                <a:spcPts val="0"/>
              </a:spcAft>
              <a:buClr>
                <a:schemeClr val="dk1"/>
              </a:buClr>
              <a:buSzPts val="1800"/>
              <a:buNone/>
              <a:defRPr sz="2400"/>
            </a:lvl2pPr>
            <a:lvl3pPr lvl="2" rtl="0">
              <a:spcBef>
                <a:spcPts val="0"/>
              </a:spcBef>
              <a:spcAft>
                <a:spcPts val="0"/>
              </a:spcAft>
              <a:buClr>
                <a:schemeClr val="dk1"/>
              </a:buClr>
              <a:buSzPts val="1800"/>
              <a:buNone/>
              <a:defRPr sz="2400"/>
            </a:lvl3pPr>
            <a:lvl4pPr lvl="3" rtl="0">
              <a:spcBef>
                <a:spcPts val="0"/>
              </a:spcBef>
              <a:spcAft>
                <a:spcPts val="0"/>
              </a:spcAft>
              <a:buClr>
                <a:schemeClr val="dk1"/>
              </a:buClr>
              <a:buSzPts val="1800"/>
              <a:buNone/>
              <a:defRPr sz="2400"/>
            </a:lvl4pPr>
            <a:lvl5pPr lvl="4" rtl="0">
              <a:spcBef>
                <a:spcPts val="0"/>
              </a:spcBef>
              <a:spcAft>
                <a:spcPts val="0"/>
              </a:spcAft>
              <a:buClr>
                <a:schemeClr val="dk1"/>
              </a:buClr>
              <a:buSzPts val="1800"/>
              <a:buNone/>
              <a:defRPr sz="2400"/>
            </a:lvl5pPr>
            <a:lvl6pPr lvl="5" rtl="0">
              <a:spcBef>
                <a:spcPts val="0"/>
              </a:spcBef>
              <a:spcAft>
                <a:spcPts val="0"/>
              </a:spcAft>
              <a:buClr>
                <a:schemeClr val="dk1"/>
              </a:buClr>
              <a:buSzPts val="1800"/>
              <a:buNone/>
              <a:defRPr sz="2400"/>
            </a:lvl6pPr>
            <a:lvl7pPr lvl="6" rtl="0">
              <a:spcBef>
                <a:spcPts val="0"/>
              </a:spcBef>
              <a:spcAft>
                <a:spcPts val="0"/>
              </a:spcAft>
              <a:buClr>
                <a:schemeClr val="dk1"/>
              </a:buClr>
              <a:buSzPts val="1800"/>
              <a:buNone/>
              <a:defRPr sz="2400"/>
            </a:lvl7pPr>
            <a:lvl8pPr lvl="7" rtl="0">
              <a:spcBef>
                <a:spcPts val="0"/>
              </a:spcBef>
              <a:spcAft>
                <a:spcPts val="0"/>
              </a:spcAft>
              <a:buClr>
                <a:schemeClr val="dk1"/>
              </a:buClr>
              <a:buSzPts val="1800"/>
              <a:buNone/>
              <a:defRPr sz="2400"/>
            </a:lvl8pPr>
            <a:lvl9pPr lvl="8" rtl="0">
              <a:spcBef>
                <a:spcPts val="0"/>
              </a:spcBef>
              <a:spcAft>
                <a:spcPts val="0"/>
              </a:spcAft>
              <a:buClr>
                <a:schemeClr val="dk1"/>
              </a:buClr>
              <a:buSzPts val="1800"/>
              <a:buNone/>
              <a:defRPr sz="2400"/>
            </a:lvl9pPr>
          </a:lstStyle>
          <a:p>
            <a:endParaRPr/>
          </a:p>
        </p:txBody>
      </p:sp>
    </p:spTree>
    <p:extLst>
      <p:ext uri="{BB962C8B-B14F-4D97-AF65-F5344CB8AC3E}">
        <p14:creationId xmlns:p14="http://schemas.microsoft.com/office/powerpoint/2010/main" val="534446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43"/>
        <p:cNvGrpSpPr/>
        <p:nvPr/>
      </p:nvGrpSpPr>
      <p:grpSpPr>
        <a:xfrm>
          <a:off x="0" y="0"/>
          <a:ext cx="0" cy="0"/>
          <a:chOff x="0" y="0"/>
          <a:chExt cx="0" cy="0"/>
        </a:xfrm>
      </p:grpSpPr>
      <p:grpSp>
        <p:nvGrpSpPr>
          <p:cNvPr id="44" name="Google Shape;44;p5"/>
          <p:cNvGrpSpPr/>
          <p:nvPr/>
        </p:nvGrpSpPr>
        <p:grpSpPr>
          <a:xfrm>
            <a:off x="1" y="6349867"/>
            <a:ext cx="805329" cy="508133"/>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7" name="Google Shape;47;p5"/>
          <p:cNvGrpSpPr/>
          <p:nvPr/>
        </p:nvGrpSpPr>
        <p:grpSpPr>
          <a:xfrm>
            <a:off x="508001" y="0"/>
            <a:ext cx="11684148" cy="1747891"/>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56" name="Google Shape;56;p5"/>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819967" y="2273567"/>
            <a:ext cx="9010400" cy="37688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6464"/>
                </a:solidFill>
              </a:rPr>
              <a:pPr/>
              <a:t>‹Nº›</a:t>
            </a:fld>
            <a:endParaRPr>
              <a:solidFill>
                <a:srgbClr val="696464"/>
              </a:solidFill>
            </a:endParaRPr>
          </a:p>
        </p:txBody>
      </p:sp>
    </p:spTree>
    <p:extLst>
      <p:ext uri="{BB962C8B-B14F-4D97-AF65-F5344CB8AC3E}">
        <p14:creationId xmlns:p14="http://schemas.microsoft.com/office/powerpoint/2010/main" val="1477028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59"/>
        <p:cNvGrpSpPr/>
        <p:nvPr/>
      </p:nvGrpSpPr>
      <p:grpSpPr>
        <a:xfrm>
          <a:off x="0" y="0"/>
          <a:ext cx="0" cy="0"/>
          <a:chOff x="0" y="0"/>
          <a:chExt cx="0" cy="0"/>
        </a:xfrm>
      </p:grpSpPr>
      <p:grpSp>
        <p:nvGrpSpPr>
          <p:cNvPr id="60" name="Google Shape;60;p6"/>
          <p:cNvGrpSpPr/>
          <p:nvPr/>
        </p:nvGrpSpPr>
        <p:grpSpPr>
          <a:xfrm>
            <a:off x="1" y="6349867"/>
            <a:ext cx="805329" cy="508133"/>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3" name="Google Shape;63;p6"/>
          <p:cNvSpPr txBox="1">
            <a:spLocks noGrp="1"/>
          </p:cNvSpPr>
          <p:nvPr>
            <p:ph type="title"/>
          </p:nvPr>
        </p:nvSpPr>
        <p:spPr>
          <a:xfrm>
            <a:off x="819967" y="521800"/>
            <a:ext cx="4817600" cy="12260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819967" y="1968767"/>
            <a:ext cx="4817600" cy="37688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6464"/>
                </a:solidFill>
              </a:rPr>
              <a:pPr/>
              <a:t>‹Nº›</a:t>
            </a:fld>
            <a:endParaRPr>
              <a:solidFill>
                <a:srgbClr val="696464"/>
              </a:solidFill>
            </a:endParaRPr>
          </a:p>
        </p:txBody>
      </p:sp>
      <p:grpSp>
        <p:nvGrpSpPr>
          <p:cNvPr id="66" name="Google Shape;66;p6"/>
          <p:cNvGrpSpPr/>
          <p:nvPr/>
        </p:nvGrpSpPr>
        <p:grpSpPr>
          <a:xfrm rot="10800000">
            <a:off x="6096000" y="-63"/>
            <a:ext cx="6096000" cy="6876696"/>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499999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70"/>
        <p:cNvGrpSpPr/>
        <p:nvPr/>
      </p:nvGrpSpPr>
      <p:grpSpPr>
        <a:xfrm>
          <a:off x="0" y="0"/>
          <a:ext cx="0" cy="0"/>
          <a:chOff x="0" y="0"/>
          <a:chExt cx="0" cy="0"/>
        </a:xfrm>
      </p:grpSpPr>
      <p:grpSp>
        <p:nvGrpSpPr>
          <p:cNvPr id="71" name="Google Shape;71;p7"/>
          <p:cNvGrpSpPr/>
          <p:nvPr/>
        </p:nvGrpSpPr>
        <p:grpSpPr>
          <a:xfrm>
            <a:off x="1" y="6349867"/>
            <a:ext cx="805329" cy="508133"/>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 name="Google Shape;74;p7"/>
          <p:cNvGrpSpPr/>
          <p:nvPr/>
        </p:nvGrpSpPr>
        <p:grpSpPr>
          <a:xfrm>
            <a:off x="508001" y="0"/>
            <a:ext cx="11684148" cy="1747891"/>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83" name="Google Shape;83;p7"/>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805333" y="2273567"/>
            <a:ext cx="4247200" cy="3620800"/>
          </a:xfrm>
          <a:prstGeom prst="rect">
            <a:avLst/>
          </a:prstGeom>
        </p:spPr>
        <p:txBody>
          <a:bodyPr spcFirstLastPara="1" wrap="square" lIns="0" tIns="0" rIns="0" bIns="0" anchor="t" anchorCtr="0">
            <a:noAutofit/>
          </a:bodyPr>
          <a:lstStyle>
            <a:lvl1pPr marL="609585" lvl="0" indent="-491054" rtl="0">
              <a:spcBef>
                <a:spcPts val="800"/>
              </a:spcBef>
              <a:spcAft>
                <a:spcPts val="0"/>
              </a:spcAft>
              <a:buSzPts val="2200"/>
              <a:buChar char="▸"/>
              <a:defRPr sz="2933"/>
            </a:lvl1pPr>
            <a:lvl2pPr marL="1219170" lvl="1" indent="-491054" rtl="0">
              <a:spcBef>
                <a:spcPts val="0"/>
              </a:spcBef>
              <a:spcAft>
                <a:spcPts val="0"/>
              </a:spcAft>
              <a:buSzPts val="2200"/>
              <a:buChar char="▹"/>
              <a:defRPr sz="2933"/>
            </a:lvl2pPr>
            <a:lvl3pPr marL="1828754" lvl="2" indent="-491054" rtl="0">
              <a:spcBef>
                <a:spcPts val="0"/>
              </a:spcBef>
              <a:spcAft>
                <a:spcPts val="0"/>
              </a:spcAft>
              <a:buSzPts val="2200"/>
              <a:buChar char="■"/>
              <a:defRPr sz="2933"/>
            </a:lvl3pPr>
            <a:lvl4pPr marL="2438339" lvl="3" indent="-491054" rtl="0">
              <a:spcBef>
                <a:spcPts val="0"/>
              </a:spcBef>
              <a:spcAft>
                <a:spcPts val="0"/>
              </a:spcAft>
              <a:buSzPts val="2200"/>
              <a:buChar char="●"/>
              <a:defRPr sz="2933"/>
            </a:lvl4pPr>
            <a:lvl5pPr marL="3047924" lvl="4" indent="-491054" rtl="0">
              <a:spcBef>
                <a:spcPts val="0"/>
              </a:spcBef>
              <a:spcAft>
                <a:spcPts val="0"/>
              </a:spcAft>
              <a:buSzPts val="2200"/>
              <a:buChar char="○"/>
              <a:defRPr sz="2933"/>
            </a:lvl5pPr>
            <a:lvl6pPr marL="3657509" lvl="5" indent="-491054" rtl="0">
              <a:spcBef>
                <a:spcPts val="0"/>
              </a:spcBef>
              <a:spcAft>
                <a:spcPts val="0"/>
              </a:spcAft>
              <a:buSzPts val="2200"/>
              <a:buChar char="■"/>
              <a:defRPr sz="2933"/>
            </a:lvl6pPr>
            <a:lvl7pPr marL="4267093" lvl="6" indent="-491054" rtl="0">
              <a:spcBef>
                <a:spcPts val="0"/>
              </a:spcBef>
              <a:spcAft>
                <a:spcPts val="0"/>
              </a:spcAft>
              <a:buSzPts val="2200"/>
              <a:buChar char="●"/>
              <a:defRPr sz="2933"/>
            </a:lvl7pPr>
            <a:lvl8pPr marL="4876678" lvl="7" indent="-491054" rtl="0">
              <a:spcBef>
                <a:spcPts val="0"/>
              </a:spcBef>
              <a:spcAft>
                <a:spcPts val="0"/>
              </a:spcAft>
              <a:buSzPts val="2200"/>
              <a:buChar char="○"/>
              <a:defRPr sz="2933"/>
            </a:lvl8pPr>
            <a:lvl9pPr marL="5486263" lvl="8" indent="-491054" rtl="0">
              <a:spcBef>
                <a:spcPts val="0"/>
              </a:spcBef>
              <a:spcAft>
                <a:spcPts val="0"/>
              </a:spcAft>
              <a:buSzPts val="2200"/>
              <a:buChar char="■"/>
              <a:defRPr sz="2933"/>
            </a:lvl9pPr>
          </a:lstStyle>
          <a:p>
            <a:endParaRPr/>
          </a:p>
        </p:txBody>
      </p:sp>
      <p:sp>
        <p:nvSpPr>
          <p:cNvPr id="85" name="Google Shape;85;p7"/>
          <p:cNvSpPr txBox="1">
            <a:spLocks noGrp="1"/>
          </p:cNvSpPr>
          <p:nvPr>
            <p:ph type="body" idx="2"/>
          </p:nvPr>
        </p:nvSpPr>
        <p:spPr>
          <a:xfrm>
            <a:off x="5583171" y="2273567"/>
            <a:ext cx="4247200" cy="3620800"/>
          </a:xfrm>
          <a:prstGeom prst="rect">
            <a:avLst/>
          </a:prstGeom>
        </p:spPr>
        <p:txBody>
          <a:bodyPr spcFirstLastPara="1" wrap="square" lIns="0" tIns="0" rIns="0" bIns="0" anchor="t" anchorCtr="0">
            <a:noAutofit/>
          </a:bodyPr>
          <a:lstStyle>
            <a:lvl1pPr marL="609585" lvl="0" indent="-491054" rtl="0">
              <a:spcBef>
                <a:spcPts val="800"/>
              </a:spcBef>
              <a:spcAft>
                <a:spcPts val="0"/>
              </a:spcAft>
              <a:buSzPts val="2200"/>
              <a:buChar char="▸"/>
              <a:defRPr sz="2933"/>
            </a:lvl1pPr>
            <a:lvl2pPr marL="1219170" lvl="1" indent="-491054" rtl="0">
              <a:spcBef>
                <a:spcPts val="0"/>
              </a:spcBef>
              <a:spcAft>
                <a:spcPts val="0"/>
              </a:spcAft>
              <a:buSzPts val="2200"/>
              <a:buChar char="▹"/>
              <a:defRPr sz="2933"/>
            </a:lvl2pPr>
            <a:lvl3pPr marL="1828754" lvl="2" indent="-491054" rtl="0">
              <a:spcBef>
                <a:spcPts val="0"/>
              </a:spcBef>
              <a:spcAft>
                <a:spcPts val="0"/>
              </a:spcAft>
              <a:buSzPts val="2200"/>
              <a:buChar char="■"/>
              <a:defRPr sz="2933"/>
            </a:lvl3pPr>
            <a:lvl4pPr marL="2438339" lvl="3" indent="-491054" rtl="0">
              <a:spcBef>
                <a:spcPts val="0"/>
              </a:spcBef>
              <a:spcAft>
                <a:spcPts val="0"/>
              </a:spcAft>
              <a:buSzPts val="2200"/>
              <a:buChar char="●"/>
              <a:defRPr sz="2933"/>
            </a:lvl4pPr>
            <a:lvl5pPr marL="3047924" lvl="4" indent="-491054" rtl="0">
              <a:spcBef>
                <a:spcPts val="0"/>
              </a:spcBef>
              <a:spcAft>
                <a:spcPts val="0"/>
              </a:spcAft>
              <a:buSzPts val="2200"/>
              <a:buChar char="○"/>
              <a:defRPr sz="2933"/>
            </a:lvl5pPr>
            <a:lvl6pPr marL="3657509" lvl="5" indent="-491054" rtl="0">
              <a:spcBef>
                <a:spcPts val="0"/>
              </a:spcBef>
              <a:spcAft>
                <a:spcPts val="0"/>
              </a:spcAft>
              <a:buSzPts val="2200"/>
              <a:buChar char="■"/>
              <a:defRPr sz="2933"/>
            </a:lvl6pPr>
            <a:lvl7pPr marL="4267093" lvl="6" indent="-491054" rtl="0">
              <a:spcBef>
                <a:spcPts val="0"/>
              </a:spcBef>
              <a:spcAft>
                <a:spcPts val="0"/>
              </a:spcAft>
              <a:buSzPts val="2200"/>
              <a:buChar char="●"/>
              <a:defRPr sz="2933"/>
            </a:lvl7pPr>
            <a:lvl8pPr marL="4876678" lvl="7" indent="-491054" rtl="0">
              <a:spcBef>
                <a:spcPts val="0"/>
              </a:spcBef>
              <a:spcAft>
                <a:spcPts val="0"/>
              </a:spcAft>
              <a:buSzPts val="2200"/>
              <a:buChar char="○"/>
              <a:defRPr sz="2933"/>
            </a:lvl8pPr>
            <a:lvl9pPr marL="5486263" lvl="8" indent="-491054" rtl="0">
              <a:spcBef>
                <a:spcPts val="0"/>
              </a:spcBef>
              <a:spcAft>
                <a:spcPts val="0"/>
              </a:spcAft>
              <a:buSzPts val="2200"/>
              <a:buChar char="■"/>
              <a:defRPr sz="2933"/>
            </a:lvl9pPr>
          </a:lstStyle>
          <a:p>
            <a:endParaRPr/>
          </a:p>
        </p:txBody>
      </p:sp>
      <p:sp>
        <p:nvSpPr>
          <p:cNvPr id="86" name="Google Shape;86;p7"/>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6464"/>
                </a:solidFill>
              </a:rPr>
              <a:pPr/>
              <a:t>‹Nº›</a:t>
            </a:fld>
            <a:endParaRPr>
              <a:solidFill>
                <a:srgbClr val="696464"/>
              </a:solidFill>
            </a:endParaRPr>
          </a:p>
        </p:txBody>
      </p:sp>
    </p:spTree>
    <p:extLst>
      <p:ext uri="{BB962C8B-B14F-4D97-AF65-F5344CB8AC3E}">
        <p14:creationId xmlns:p14="http://schemas.microsoft.com/office/powerpoint/2010/main" val="3245834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87"/>
        <p:cNvGrpSpPr/>
        <p:nvPr/>
      </p:nvGrpSpPr>
      <p:grpSpPr>
        <a:xfrm>
          <a:off x="0" y="0"/>
          <a:ext cx="0" cy="0"/>
          <a:chOff x="0" y="0"/>
          <a:chExt cx="0" cy="0"/>
        </a:xfrm>
      </p:grpSpPr>
      <p:grpSp>
        <p:nvGrpSpPr>
          <p:cNvPr id="88" name="Google Shape;88;p8"/>
          <p:cNvGrpSpPr/>
          <p:nvPr/>
        </p:nvGrpSpPr>
        <p:grpSpPr>
          <a:xfrm>
            <a:off x="1" y="6349867"/>
            <a:ext cx="805329" cy="508133"/>
            <a:chOff x="0" y="4762400"/>
            <a:chExt cx="603997" cy="381100"/>
          </a:xfrm>
        </p:grpSpPr>
        <p:sp>
          <p:nvSpPr>
            <p:cNvPr id="89" name="Google Shape;89;p8"/>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 name="Google Shape;90;p8"/>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91" name="Google Shape;91;p8"/>
          <p:cNvGrpSpPr/>
          <p:nvPr/>
        </p:nvGrpSpPr>
        <p:grpSpPr>
          <a:xfrm>
            <a:off x="508001" y="0"/>
            <a:ext cx="11684148" cy="1747891"/>
            <a:chOff x="381000" y="0"/>
            <a:chExt cx="8763111" cy="1310918"/>
          </a:xfrm>
        </p:grpSpPr>
        <p:grpSp>
          <p:nvGrpSpPr>
            <p:cNvPr id="92" name="Google Shape;92;p8"/>
            <p:cNvGrpSpPr/>
            <p:nvPr/>
          </p:nvGrpSpPr>
          <p:grpSpPr>
            <a:xfrm>
              <a:off x="381000" y="0"/>
              <a:ext cx="8763111" cy="1310300"/>
              <a:chOff x="381000" y="0"/>
              <a:chExt cx="8763111" cy="1310300"/>
            </a:xfrm>
          </p:grpSpPr>
          <p:sp>
            <p:nvSpPr>
              <p:cNvPr id="93" name="Google Shape;93;p8"/>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94" name="Google Shape;94;p8"/>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5" name="Google Shape;95;p8"/>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96" name="Google Shape;96;p8"/>
            <p:cNvGrpSpPr/>
            <p:nvPr/>
          </p:nvGrpSpPr>
          <p:grpSpPr>
            <a:xfrm>
              <a:off x="381000" y="967217"/>
              <a:ext cx="8763100" cy="343701"/>
              <a:chOff x="381000" y="862358"/>
              <a:chExt cx="8763100" cy="576872"/>
            </a:xfrm>
          </p:grpSpPr>
          <p:sp>
            <p:nvSpPr>
              <p:cNvPr id="97" name="Google Shape;97;p8"/>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98" name="Google Shape;98;p8"/>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9" name="Google Shape;99;p8"/>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100" name="Google Shape;100;p8"/>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1" name="Google Shape;101;p8"/>
          <p:cNvSpPr txBox="1">
            <a:spLocks noGrp="1"/>
          </p:cNvSpPr>
          <p:nvPr>
            <p:ph type="body" idx="1"/>
          </p:nvPr>
        </p:nvSpPr>
        <p:spPr>
          <a:xfrm>
            <a:off x="819967" y="2273567"/>
            <a:ext cx="2784800" cy="36208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102" name="Google Shape;102;p8"/>
          <p:cNvSpPr txBox="1">
            <a:spLocks noGrp="1"/>
          </p:cNvSpPr>
          <p:nvPr>
            <p:ph type="body" idx="2"/>
          </p:nvPr>
        </p:nvSpPr>
        <p:spPr>
          <a:xfrm>
            <a:off x="3932760" y="2273567"/>
            <a:ext cx="2784800" cy="36208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103" name="Google Shape;103;p8"/>
          <p:cNvSpPr txBox="1">
            <a:spLocks noGrp="1"/>
          </p:cNvSpPr>
          <p:nvPr>
            <p:ph type="body" idx="3"/>
          </p:nvPr>
        </p:nvSpPr>
        <p:spPr>
          <a:xfrm>
            <a:off x="7045553" y="2273567"/>
            <a:ext cx="2784800" cy="36208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104" name="Google Shape;104;p8"/>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6464"/>
                </a:solidFill>
              </a:rPr>
              <a:pPr/>
              <a:t>‹Nº›</a:t>
            </a:fld>
            <a:endParaRPr>
              <a:solidFill>
                <a:srgbClr val="696464"/>
              </a:solidFill>
            </a:endParaRPr>
          </a:p>
        </p:txBody>
      </p:sp>
    </p:spTree>
    <p:extLst>
      <p:ext uri="{BB962C8B-B14F-4D97-AF65-F5344CB8AC3E}">
        <p14:creationId xmlns:p14="http://schemas.microsoft.com/office/powerpoint/2010/main" val="3049308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5"/>
        <p:cNvGrpSpPr/>
        <p:nvPr/>
      </p:nvGrpSpPr>
      <p:grpSpPr>
        <a:xfrm>
          <a:off x="0" y="0"/>
          <a:ext cx="0" cy="0"/>
          <a:chOff x="0" y="0"/>
          <a:chExt cx="0" cy="0"/>
        </a:xfrm>
      </p:grpSpPr>
      <p:grpSp>
        <p:nvGrpSpPr>
          <p:cNvPr id="106" name="Google Shape;106;p9"/>
          <p:cNvGrpSpPr/>
          <p:nvPr/>
        </p:nvGrpSpPr>
        <p:grpSpPr>
          <a:xfrm>
            <a:off x="1" y="6349867"/>
            <a:ext cx="805329" cy="508133"/>
            <a:chOff x="0" y="4762400"/>
            <a:chExt cx="603997" cy="381100"/>
          </a:xfrm>
        </p:grpSpPr>
        <p:sp>
          <p:nvSpPr>
            <p:cNvPr id="107" name="Google Shape;107;p9"/>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9"/>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09" name="Google Shape;109;p9"/>
          <p:cNvGrpSpPr/>
          <p:nvPr/>
        </p:nvGrpSpPr>
        <p:grpSpPr>
          <a:xfrm>
            <a:off x="508001" y="0"/>
            <a:ext cx="11684148" cy="1747891"/>
            <a:chOff x="381000" y="0"/>
            <a:chExt cx="8763111" cy="1310918"/>
          </a:xfrm>
        </p:grpSpPr>
        <p:grpSp>
          <p:nvGrpSpPr>
            <p:cNvPr id="110" name="Google Shape;110;p9"/>
            <p:cNvGrpSpPr/>
            <p:nvPr/>
          </p:nvGrpSpPr>
          <p:grpSpPr>
            <a:xfrm>
              <a:off x="381000" y="0"/>
              <a:ext cx="8763111" cy="1310300"/>
              <a:chOff x="381000" y="0"/>
              <a:chExt cx="8763111" cy="1310300"/>
            </a:xfrm>
          </p:grpSpPr>
          <p:sp>
            <p:nvSpPr>
              <p:cNvPr id="111" name="Google Shape;111;p9"/>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112" name="Google Shape;112;p9"/>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9"/>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14" name="Google Shape;114;p9"/>
            <p:cNvGrpSpPr/>
            <p:nvPr/>
          </p:nvGrpSpPr>
          <p:grpSpPr>
            <a:xfrm>
              <a:off x="381000" y="967217"/>
              <a:ext cx="8763100" cy="343701"/>
              <a:chOff x="381000" y="862358"/>
              <a:chExt cx="8763100" cy="576872"/>
            </a:xfrm>
          </p:grpSpPr>
          <p:sp>
            <p:nvSpPr>
              <p:cNvPr id="115" name="Google Shape;115;p9"/>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116" name="Google Shape;116;p9"/>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 name="Google Shape;117;p9"/>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118" name="Google Shape;118;p9"/>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9" name="Google Shape;119;p9"/>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6464"/>
                </a:solidFill>
              </a:rPr>
              <a:pPr/>
              <a:t>‹Nº›</a:t>
            </a:fld>
            <a:endParaRPr>
              <a:solidFill>
                <a:srgbClr val="696464"/>
              </a:solidFill>
            </a:endParaRPr>
          </a:p>
        </p:txBody>
      </p:sp>
    </p:spTree>
    <p:extLst>
      <p:ext uri="{BB962C8B-B14F-4D97-AF65-F5344CB8AC3E}">
        <p14:creationId xmlns:p14="http://schemas.microsoft.com/office/powerpoint/2010/main" val="103323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43"/>
        <p:cNvGrpSpPr/>
        <p:nvPr/>
      </p:nvGrpSpPr>
      <p:grpSpPr>
        <a:xfrm>
          <a:off x="0" y="0"/>
          <a:ext cx="0" cy="0"/>
          <a:chOff x="0" y="0"/>
          <a:chExt cx="0" cy="0"/>
        </a:xfrm>
      </p:grpSpPr>
      <p:grpSp>
        <p:nvGrpSpPr>
          <p:cNvPr id="44" name="Google Shape;44;p5"/>
          <p:cNvGrpSpPr/>
          <p:nvPr/>
        </p:nvGrpSpPr>
        <p:grpSpPr>
          <a:xfrm>
            <a:off x="1" y="6349867"/>
            <a:ext cx="805329" cy="508133"/>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7" name="Google Shape;47;p5"/>
          <p:cNvGrpSpPr/>
          <p:nvPr/>
        </p:nvGrpSpPr>
        <p:grpSpPr>
          <a:xfrm>
            <a:off x="508001" y="0"/>
            <a:ext cx="11684148" cy="1747891"/>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56" name="Google Shape;56;p5"/>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819967" y="2273567"/>
            <a:ext cx="9010400" cy="37688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6464"/>
                </a:solidFill>
              </a:rPr>
              <a:pPr/>
              <a:t>‹Nº›</a:t>
            </a:fld>
            <a:endParaRPr>
              <a:solidFill>
                <a:srgbClr val="696464"/>
              </a:solidFill>
            </a:endParaRPr>
          </a:p>
        </p:txBody>
      </p:sp>
    </p:spTree>
    <p:extLst>
      <p:ext uri="{BB962C8B-B14F-4D97-AF65-F5344CB8AC3E}">
        <p14:creationId xmlns:p14="http://schemas.microsoft.com/office/powerpoint/2010/main" val="642746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59"/>
        <p:cNvGrpSpPr/>
        <p:nvPr/>
      </p:nvGrpSpPr>
      <p:grpSpPr>
        <a:xfrm>
          <a:off x="0" y="0"/>
          <a:ext cx="0" cy="0"/>
          <a:chOff x="0" y="0"/>
          <a:chExt cx="0" cy="0"/>
        </a:xfrm>
      </p:grpSpPr>
      <p:sp>
        <p:nvSpPr>
          <p:cNvPr id="63" name="Google Shape;63;p6"/>
          <p:cNvSpPr txBox="1">
            <a:spLocks noGrp="1"/>
          </p:cNvSpPr>
          <p:nvPr>
            <p:ph type="title"/>
          </p:nvPr>
        </p:nvSpPr>
        <p:spPr>
          <a:xfrm>
            <a:off x="819967" y="521800"/>
            <a:ext cx="4817600" cy="12260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819967" y="1968767"/>
            <a:ext cx="4817600" cy="37688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grpSp>
        <p:nvGrpSpPr>
          <p:cNvPr id="66" name="Google Shape;66;p6"/>
          <p:cNvGrpSpPr/>
          <p:nvPr/>
        </p:nvGrpSpPr>
        <p:grpSpPr>
          <a:xfrm rot="10800000">
            <a:off x="6096000" y="-63"/>
            <a:ext cx="6096000" cy="6876696"/>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257523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70"/>
        <p:cNvGrpSpPr/>
        <p:nvPr/>
      </p:nvGrpSpPr>
      <p:grpSpPr>
        <a:xfrm>
          <a:off x="0" y="0"/>
          <a:ext cx="0" cy="0"/>
          <a:chOff x="0" y="0"/>
          <a:chExt cx="0" cy="0"/>
        </a:xfrm>
      </p:grpSpPr>
      <p:grpSp>
        <p:nvGrpSpPr>
          <p:cNvPr id="71" name="Google Shape;71;p7"/>
          <p:cNvGrpSpPr/>
          <p:nvPr/>
        </p:nvGrpSpPr>
        <p:grpSpPr>
          <a:xfrm>
            <a:off x="1" y="6349867"/>
            <a:ext cx="805329" cy="508133"/>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 name="Google Shape;74;p7"/>
          <p:cNvGrpSpPr/>
          <p:nvPr/>
        </p:nvGrpSpPr>
        <p:grpSpPr>
          <a:xfrm>
            <a:off x="508001" y="0"/>
            <a:ext cx="11684148" cy="1747891"/>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83" name="Google Shape;83;p7"/>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805333" y="2273567"/>
            <a:ext cx="4247200" cy="3620800"/>
          </a:xfrm>
          <a:prstGeom prst="rect">
            <a:avLst/>
          </a:prstGeom>
        </p:spPr>
        <p:txBody>
          <a:bodyPr spcFirstLastPara="1" wrap="square" lIns="0" tIns="0" rIns="0" bIns="0" anchor="t" anchorCtr="0">
            <a:noAutofit/>
          </a:bodyPr>
          <a:lstStyle>
            <a:lvl1pPr marL="609585" lvl="0" indent="-491054" rtl="0">
              <a:spcBef>
                <a:spcPts val="800"/>
              </a:spcBef>
              <a:spcAft>
                <a:spcPts val="0"/>
              </a:spcAft>
              <a:buSzPts val="2200"/>
              <a:buChar char="▸"/>
              <a:defRPr sz="2933"/>
            </a:lvl1pPr>
            <a:lvl2pPr marL="1219170" lvl="1" indent="-491054" rtl="0">
              <a:spcBef>
                <a:spcPts val="0"/>
              </a:spcBef>
              <a:spcAft>
                <a:spcPts val="0"/>
              </a:spcAft>
              <a:buSzPts val="2200"/>
              <a:buChar char="▹"/>
              <a:defRPr sz="2933"/>
            </a:lvl2pPr>
            <a:lvl3pPr marL="1828754" lvl="2" indent="-491054" rtl="0">
              <a:spcBef>
                <a:spcPts val="0"/>
              </a:spcBef>
              <a:spcAft>
                <a:spcPts val="0"/>
              </a:spcAft>
              <a:buSzPts val="2200"/>
              <a:buChar char="■"/>
              <a:defRPr sz="2933"/>
            </a:lvl3pPr>
            <a:lvl4pPr marL="2438339" lvl="3" indent="-491054" rtl="0">
              <a:spcBef>
                <a:spcPts val="0"/>
              </a:spcBef>
              <a:spcAft>
                <a:spcPts val="0"/>
              </a:spcAft>
              <a:buSzPts val="2200"/>
              <a:buChar char="●"/>
              <a:defRPr sz="2933"/>
            </a:lvl4pPr>
            <a:lvl5pPr marL="3047924" lvl="4" indent="-491054" rtl="0">
              <a:spcBef>
                <a:spcPts val="0"/>
              </a:spcBef>
              <a:spcAft>
                <a:spcPts val="0"/>
              </a:spcAft>
              <a:buSzPts val="2200"/>
              <a:buChar char="○"/>
              <a:defRPr sz="2933"/>
            </a:lvl5pPr>
            <a:lvl6pPr marL="3657509" lvl="5" indent="-491054" rtl="0">
              <a:spcBef>
                <a:spcPts val="0"/>
              </a:spcBef>
              <a:spcAft>
                <a:spcPts val="0"/>
              </a:spcAft>
              <a:buSzPts val="2200"/>
              <a:buChar char="■"/>
              <a:defRPr sz="2933"/>
            </a:lvl6pPr>
            <a:lvl7pPr marL="4267093" lvl="6" indent="-491054" rtl="0">
              <a:spcBef>
                <a:spcPts val="0"/>
              </a:spcBef>
              <a:spcAft>
                <a:spcPts val="0"/>
              </a:spcAft>
              <a:buSzPts val="2200"/>
              <a:buChar char="●"/>
              <a:defRPr sz="2933"/>
            </a:lvl7pPr>
            <a:lvl8pPr marL="4876678" lvl="7" indent="-491054" rtl="0">
              <a:spcBef>
                <a:spcPts val="0"/>
              </a:spcBef>
              <a:spcAft>
                <a:spcPts val="0"/>
              </a:spcAft>
              <a:buSzPts val="2200"/>
              <a:buChar char="○"/>
              <a:defRPr sz="2933"/>
            </a:lvl8pPr>
            <a:lvl9pPr marL="5486263" lvl="8" indent="-491054" rtl="0">
              <a:spcBef>
                <a:spcPts val="0"/>
              </a:spcBef>
              <a:spcAft>
                <a:spcPts val="0"/>
              </a:spcAft>
              <a:buSzPts val="2200"/>
              <a:buChar char="■"/>
              <a:defRPr sz="2933"/>
            </a:lvl9pPr>
          </a:lstStyle>
          <a:p>
            <a:endParaRPr/>
          </a:p>
        </p:txBody>
      </p:sp>
      <p:sp>
        <p:nvSpPr>
          <p:cNvPr id="85" name="Google Shape;85;p7"/>
          <p:cNvSpPr txBox="1">
            <a:spLocks noGrp="1"/>
          </p:cNvSpPr>
          <p:nvPr>
            <p:ph type="body" idx="2"/>
          </p:nvPr>
        </p:nvSpPr>
        <p:spPr>
          <a:xfrm>
            <a:off x="5583171" y="2273567"/>
            <a:ext cx="4247200" cy="3620800"/>
          </a:xfrm>
          <a:prstGeom prst="rect">
            <a:avLst/>
          </a:prstGeom>
        </p:spPr>
        <p:txBody>
          <a:bodyPr spcFirstLastPara="1" wrap="square" lIns="0" tIns="0" rIns="0" bIns="0" anchor="t" anchorCtr="0">
            <a:noAutofit/>
          </a:bodyPr>
          <a:lstStyle>
            <a:lvl1pPr marL="609585" lvl="0" indent="-491054" rtl="0">
              <a:spcBef>
                <a:spcPts val="800"/>
              </a:spcBef>
              <a:spcAft>
                <a:spcPts val="0"/>
              </a:spcAft>
              <a:buSzPts val="2200"/>
              <a:buChar char="▸"/>
              <a:defRPr sz="2933"/>
            </a:lvl1pPr>
            <a:lvl2pPr marL="1219170" lvl="1" indent="-491054" rtl="0">
              <a:spcBef>
                <a:spcPts val="0"/>
              </a:spcBef>
              <a:spcAft>
                <a:spcPts val="0"/>
              </a:spcAft>
              <a:buSzPts val="2200"/>
              <a:buChar char="▹"/>
              <a:defRPr sz="2933"/>
            </a:lvl2pPr>
            <a:lvl3pPr marL="1828754" lvl="2" indent="-491054" rtl="0">
              <a:spcBef>
                <a:spcPts val="0"/>
              </a:spcBef>
              <a:spcAft>
                <a:spcPts val="0"/>
              </a:spcAft>
              <a:buSzPts val="2200"/>
              <a:buChar char="■"/>
              <a:defRPr sz="2933"/>
            </a:lvl3pPr>
            <a:lvl4pPr marL="2438339" lvl="3" indent="-491054" rtl="0">
              <a:spcBef>
                <a:spcPts val="0"/>
              </a:spcBef>
              <a:spcAft>
                <a:spcPts val="0"/>
              </a:spcAft>
              <a:buSzPts val="2200"/>
              <a:buChar char="●"/>
              <a:defRPr sz="2933"/>
            </a:lvl4pPr>
            <a:lvl5pPr marL="3047924" lvl="4" indent="-491054" rtl="0">
              <a:spcBef>
                <a:spcPts val="0"/>
              </a:spcBef>
              <a:spcAft>
                <a:spcPts val="0"/>
              </a:spcAft>
              <a:buSzPts val="2200"/>
              <a:buChar char="○"/>
              <a:defRPr sz="2933"/>
            </a:lvl5pPr>
            <a:lvl6pPr marL="3657509" lvl="5" indent="-491054" rtl="0">
              <a:spcBef>
                <a:spcPts val="0"/>
              </a:spcBef>
              <a:spcAft>
                <a:spcPts val="0"/>
              </a:spcAft>
              <a:buSzPts val="2200"/>
              <a:buChar char="■"/>
              <a:defRPr sz="2933"/>
            </a:lvl6pPr>
            <a:lvl7pPr marL="4267093" lvl="6" indent="-491054" rtl="0">
              <a:spcBef>
                <a:spcPts val="0"/>
              </a:spcBef>
              <a:spcAft>
                <a:spcPts val="0"/>
              </a:spcAft>
              <a:buSzPts val="2200"/>
              <a:buChar char="●"/>
              <a:defRPr sz="2933"/>
            </a:lvl7pPr>
            <a:lvl8pPr marL="4876678" lvl="7" indent="-491054" rtl="0">
              <a:spcBef>
                <a:spcPts val="0"/>
              </a:spcBef>
              <a:spcAft>
                <a:spcPts val="0"/>
              </a:spcAft>
              <a:buSzPts val="2200"/>
              <a:buChar char="○"/>
              <a:defRPr sz="2933"/>
            </a:lvl8pPr>
            <a:lvl9pPr marL="5486263" lvl="8" indent="-491054" rtl="0">
              <a:spcBef>
                <a:spcPts val="0"/>
              </a:spcBef>
              <a:spcAft>
                <a:spcPts val="0"/>
              </a:spcAft>
              <a:buSzPts val="2200"/>
              <a:buChar char="■"/>
              <a:defRPr sz="2933"/>
            </a:lvl9pPr>
          </a:lstStyle>
          <a:p>
            <a:endParaRPr/>
          </a:p>
        </p:txBody>
      </p:sp>
      <p:sp>
        <p:nvSpPr>
          <p:cNvPr id="86" name="Google Shape;86;p7"/>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6464"/>
                </a:solidFill>
              </a:rPr>
              <a:pPr/>
              <a:t>‹Nº›</a:t>
            </a:fld>
            <a:endParaRPr>
              <a:solidFill>
                <a:srgbClr val="696464"/>
              </a:solidFill>
            </a:endParaRPr>
          </a:p>
        </p:txBody>
      </p:sp>
    </p:spTree>
    <p:extLst>
      <p:ext uri="{BB962C8B-B14F-4D97-AF65-F5344CB8AC3E}">
        <p14:creationId xmlns:p14="http://schemas.microsoft.com/office/powerpoint/2010/main" val="4277278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87"/>
        <p:cNvGrpSpPr/>
        <p:nvPr/>
      </p:nvGrpSpPr>
      <p:grpSpPr>
        <a:xfrm>
          <a:off x="0" y="0"/>
          <a:ext cx="0" cy="0"/>
          <a:chOff x="0" y="0"/>
          <a:chExt cx="0" cy="0"/>
        </a:xfrm>
      </p:grpSpPr>
      <p:grpSp>
        <p:nvGrpSpPr>
          <p:cNvPr id="88" name="Google Shape;88;p8"/>
          <p:cNvGrpSpPr/>
          <p:nvPr/>
        </p:nvGrpSpPr>
        <p:grpSpPr>
          <a:xfrm>
            <a:off x="1" y="6349867"/>
            <a:ext cx="805329" cy="508133"/>
            <a:chOff x="0" y="4762400"/>
            <a:chExt cx="603997" cy="381100"/>
          </a:xfrm>
        </p:grpSpPr>
        <p:sp>
          <p:nvSpPr>
            <p:cNvPr id="89" name="Google Shape;89;p8"/>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 name="Google Shape;90;p8"/>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91" name="Google Shape;91;p8"/>
          <p:cNvGrpSpPr/>
          <p:nvPr/>
        </p:nvGrpSpPr>
        <p:grpSpPr>
          <a:xfrm>
            <a:off x="508001" y="0"/>
            <a:ext cx="11684148" cy="1747891"/>
            <a:chOff x="381000" y="0"/>
            <a:chExt cx="8763111" cy="1310918"/>
          </a:xfrm>
        </p:grpSpPr>
        <p:grpSp>
          <p:nvGrpSpPr>
            <p:cNvPr id="92" name="Google Shape;92;p8"/>
            <p:cNvGrpSpPr/>
            <p:nvPr/>
          </p:nvGrpSpPr>
          <p:grpSpPr>
            <a:xfrm>
              <a:off x="381000" y="0"/>
              <a:ext cx="8763111" cy="1310300"/>
              <a:chOff x="381000" y="0"/>
              <a:chExt cx="8763111" cy="1310300"/>
            </a:xfrm>
          </p:grpSpPr>
          <p:sp>
            <p:nvSpPr>
              <p:cNvPr id="93" name="Google Shape;93;p8"/>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94" name="Google Shape;94;p8"/>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5" name="Google Shape;95;p8"/>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96" name="Google Shape;96;p8"/>
            <p:cNvGrpSpPr/>
            <p:nvPr/>
          </p:nvGrpSpPr>
          <p:grpSpPr>
            <a:xfrm>
              <a:off x="381000" y="967217"/>
              <a:ext cx="8763100" cy="343701"/>
              <a:chOff x="381000" y="862358"/>
              <a:chExt cx="8763100" cy="576872"/>
            </a:xfrm>
          </p:grpSpPr>
          <p:sp>
            <p:nvSpPr>
              <p:cNvPr id="97" name="Google Shape;97;p8"/>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98" name="Google Shape;98;p8"/>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9" name="Google Shape;99;p8"/>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100" name="Google Shape;100;p8"/>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1" name="Google Shape;101;p8"/>
          <p:cNvSpPr txBox="1">
            <a:spLocks noGrp="1"/>
          </p:cNvSpPr>
          <p:nvPr>
            <p:ph type="body" idx="1"/>
          </p:nvPr>
        </p:nvSpPr>
        <p:spPr>
          <a:xfrm>
            <a:off x="819967" y="2273567"/>
            <a:ext cx="2784800" cy="36208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102" name="Google Shape;102;p8"/>
          <p:cNvSpPr txBox="1">
            <a:spLocks noGrp="1"/>
          </p:cNvSpPr>
          <p:nvPr>
            <p:ph type="body" idx="2"/>
          </p:nvPr>
        </p:nvSpPr>
        <p:spPr>
          <a:xfrm>
            <a:off x="3932760" y="2273567"/>
            <a:ext cx="2784800" cy="36208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103" name="Google Shape;103;p8"/>
          <p:cNvSpPr txBox="1">
            <a:spLocks noGrp="1"/>
          </p:cNvSpPr>
          <p:nvPr>
            <p:ph type="body" idx="3"/>
          </p:nvPr>
        </p:nvSpPr>
        <p:spPr>
          <a:xfrm>
            <a:off x="7045553" y="2273567"/>
            <a:ext cx="2784800" cy="3620800"/>
          </a:xfrm>
          <a:prstGeom prst="rect">
            <a:avLst/>
          </a:prstGeom>
        </p:spPr>
        <p:txBody>
          <a:bodyPr spcFirstLastPara="1" wrap="square" lIns="0" tIns="0" rIns="0" bIns="0"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104" name="Google Shape;104;p8"/>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6464"/>
                </a:solidFill>
              </a:rPr>
              <a:pPr/>
              <a:t>‹Nº›</a:t>
            </a:fld>
            <a:endParaRPr>
              <a:solidFill>
                <a:srgbClr val="696464"/>
              </a:solidFill>
            </a:endParaRPr>
          </a:p>
        </p:txBody>
      </p:sp>
    </p:spTree>
    <p:extLst>
      <p:ext uri="{BB962C8B-B14F-4D97-AF65-F5344CB8AC3E}">
        <p14:creationId xmlns:p14="http://schemas.microsoft.com/office/powerpoint/2010/main" val="2712789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5"/>
        <p:cNvGrpSpPr/>
        <p:nvPr/>
      </p:nvGrpSpPr>
      <p:grpSpPr>
        <a:xfrm>
          <a:off x="0" y="0"/>
          <a:ext cx="0" cy="0"/>
          <a:chOff x="0" y="0"/>
          <a:chExt cx="0" cy="0"/>
        </a:xfrm>
      </p:grpSpPr>
      <p:grpSp>
        <p:nvGrpSpPr>
          <p:cNvPr id="106" name="Google Shape;106;p9"/>
          <p:cNvGrpSpPr/>
          <p:nvPr/>
        </p:nvGrpSpPr>
        <p:grpSpPr>
          <a:xfrm>
            <a:off x="1" y="6349867"/>
            <a:ext cx="805329" cy="508133"/>
            <a:chOff x="0" y="4762400"/>
            <a:chExt cx="603997" cy="381100"/>
          </a:xfrm>
        </p:grpSpPr>
        <p:sp>
          <p:nvSpPr>
            <p:cNvPr id="107" name="Google Shape;107;p9"/>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9"/>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09" name="Google Shape;109;p9"/>
          <p:cNvGrpSpPr/>
          <p:nvPr/>
        </p:nvGrpSpPr>
        <p:grpSpPr>
          <a:xfrm>
            <a:off x="508001" y="0"/>
            <a:ext cx="11684148" cy="1747891"/>
            <a:chOff x="381000" y="0"/>
            <a:chExt cx="8763111" cy="1310918"/>
          </a:xfrm>
        </p:grpSpPr>
        <p:grpSp>
          <p:nvGrpSpPr>
            <p:cNvPr id="110" name="Google Shape;110;p9"/>
            <p:cNvGrpSpPr/>
            <p:nvPr/>
          </p:nvGrpSpPr>
          <p:grpSpPr>
            <a:xfrm>
              <a:off x="381000" y="0"/>
              <a:ext cx="8763111" cy="1310300"/>
              <a:chOff x="381000" y="0"/>
              <a:chExt cx="8763111" cy="1310300"/>
            </a:xfrm>
          </p:grpSpPr>
          <p:sp>
            <p:nvSpPr>
              <p:cNvPr id="111" name="Google Shape;111;p9"/>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112" name="Google Shape;112;p9"/>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9"/>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14" name="Google Shape;114;p9"/>
            <p:cNvGrpSpPr/>
            <p:nvPr/>
          </p:nvGrpSpPr>
          <p:grpSpPr>
            <a:xfrm>
              <a:off x="381000" y="967217"/>
              <a:ext cx="8763100" cy="343701"/>
              <a:chOff x="381000" y="862358"/>
              <a:chExt cx="8763100" cy="576872"/>
            </a:xfrm>
          </p:grpSpPr>
          <p:sp>
            <p:nvSpPr>
              <p:cNvPr id="115" name="Google Shape;115;p9"/>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116" name="Google Shape;116;p9"/>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 name="Google Shape;117;p9"/>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118" name="Google Shape;118;p9"/>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9" name="Google Shape;119;p9"/>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6464"/>
                </a:solidFill>
              </a:rPr>
              <a:pPr/>
              <a:t>‹Nº›</a:t>
            </a:fld>
            <a:endParaRPr>
              <a:solidFill>
                <a:srgbClr val="696464"/>
              </a:solidFill>
            </a:endParaRPr>
          </a:p>
        </p:txBody>
      </p:sp>
    </p:spTree>
    <p:extLst>
      <p:ext uri="{BB962C8B-B14F-4D97-AF65-F5344CB8AC3E}">
        <p14:creationId xmlns:p14="http://schemas.microsoft.com/office/powerpoint/2010/main" val="1581625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accent2">
            <a:lumMod val="75000"/>
          </a:schemeClr>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508001" y="1002785"/>
            <a:ext cx="11683879" cy="4141017"/>
            <a:chOff x="381000" y="752088"/>
            <a:chExt cx="8762909" cy="3105763"/>
          </a:xfrm>
        </p:grpSpPr>
        <p:sp>
          <p:nvSpPr>
            <p:cNvPr id="21" name="Google Shape;21;p3"/>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22" name="Google Shape;22;p3"/>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 name="Google Shape;23;p3"/>
            <p:cNvSpPr/>
            <p:nvPr/>
          </p:nvSpPr>
          <p:spPr>
            <a:xfrm>
              <a:off x="381000" y="1285650"/>
              <a:ext cx="54525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 name="Google Shape;24;p3"/>
            <p:cNvSpPr/>
            <p:nvPr/>
          </p:nvSpPr>
          <p:spPr>
            <a:xfrm>
              <a:off x="5833500" y="3112325"/>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001F46">
                <a:alpha val="20110"/>
              </a:srgbClr>
            </a:solidFill>
            <a:ln>
              <a:noFill/>
            </a:ln>
          </p:spPr>
        </p:sp>
        <p:sp>
          <p:nvSpPr>
            <p:cNvPr id="25" name="Google Shape;25;p3"/>
            <p:cNvSpPr/>
            <p:nvPr/>
          </p:nvSpPr>
          <p:spPr>
            <a:xfrm>
              <a:off x="6572284" y="3112333"/>
              <a:ext cx="2571600" cy="211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 name="Google Shape;26;p3"/>
            <p:cNvSpPr/>
            <p:nvPr/>
          </p:nvSpPr>
          <p:spPr>
            <a:xfrm>
              <a:off x="381000" y="3645900"/>
              <a:ext cx="5452500" cy="211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7" name="Google Shape;27;p3"/>
          <p:cNvSpPr txBox="1">
            <a:spLocks noGrp="1"/>
          </p:cNvSpPr>
          <p:nvPr>
            <p:ph type="ctrTitle"/>
          </p:nvPr>
        </p:nvSpPr>
        <p:spPr>
          <a:xfrm>
            <a:off x="819967" y="2702200"/>
            <a:ext cx="6626000" cy="7516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48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28" name="Google Shape;28;p3"/>
          <p:cNvSpPr txBox="1">
            <a:spLocks noGrp="1"/>
          </p:cNvSpPr>
          <p:nvPr>
            <p:ph type="subTitle" idx="1"/>
          </p:nvPr>
        </p:nvSpPr>
        <p:spPr>
          <a:xfrm>
            <a:off x="819967" y="3481433"/>
            <a:ext cx="6626000" cy="3696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800"/>
              <a:buNone/>
              <a:defRPr sz="2400"/>
            </a:lvl1pPr>
            <a:lvl2pPr lvl="1" rtl="0">
              <a:spcBef>
                <a:spcPts val="0"/>
              </a:spcBef>
              <a:spcAft>
                <a:spcPts val="0"/>
              </a:spcAft>
              <a:buClr>
                <a:schemeClr val="dk1"/>
              </a:buClr>
              <a:buSzPts val="1800"/>
              <a:buNone/>
              <a:defRPr sz="2400"/>
            </a:lvl2pPr>
            <a:lvl3pPr lvl="2" rtl="0">
              <a:spcBef>
                <a:spcPts val="0"/>
              </a:spcBef>
              <a:spcAft>
                <a:spcPts val="0"/>
              </a:spcAft>
              <a:buClr>
                <a:schemeClr val="dk1"/>
              </a:buClr>
              <a:buSzPts val="1800"/>
              <a:buNone/>
              <a:defRPr sz="2400"/>
            </a:lvl3pPr>
            <a:lvl4pPr lvl="3" rtl="0">
              <a:spcBef>
                <a:spcPts val="0"/>
              </a:spcBef>
              <a:spcAft>
                <a:spcPts val="0"/>
              </a:spcAft>
              <a:buClr>
                <a:schemeClr val="dk1"/>
              </a:buClr>
              <a:buSzPts val="1800"/>
              <a:buNone/>
              <a:defRPr sz="2400"/>
            </a:lvl4pPr>
            <a:lvl5pPr lvl="4" rtl="0">
              <a:spcBef>
                <a:spcPts val="0"/>
              </a:spcBef>
              <a:spcAft>
                <a:spcPts val="0"/>
              </a:spcAft>
              <a:buClr>
                <a:schemeClr val="dk1"/>
              </a:buClr>
              <a:buSzPts val="1800"/>
              <a:buNone/>
              <a:defRPr sz="2400"/>
            </a:lvl5pPr>
            <a:lvl6pPr lvl="5" rtl="0">
              <a:spcBef>
                <a:spcPts val="0"/>
              </a:spcBef>
              <a:spcAft>
                <a:spcPts val="0"/>
              </a:spcAft>
              <a:buClr>
                <a:schemeClr val="dk1"/>
              </a:buClr>
              <a:buSzPts val="1800"/>
              <a:buNone/>
              <a:defRPr sz="2400"/>
            </a:lvl6pPr>
            <a:lvl7pPr lvl="6" rtl="0">
              <a:spcBef>
                <a:spcPts val="0"/>
              </a:spcBef>
              <a:spcAft>
                <a:spcPts val="0"/>
              </a:spcAft>
              <a:buClr>
                <a:schemeClr val="dk1"/>
              </a:buClr>
              <a:buSzPts val="1800"/>
              <a:buNone/>
              <a:defRPr sz="2400"/>
            </a:lvl7pPr>
            <a:lvl8pPr lvl="7" rtl="0">
              <a:spcBef>
                <a:spcPts val="0"/>
              </a:spcBef>
              <a:spcAft>
                <a:spcPts val="0"/>
              </a:spcAft>
              <a:buClr>
                <a:schemeClr val="dk1"/>
              </a:buClr>
              <a:buSzPts val="1800"/>
              <a:buNone/>
              <a:defRPr sz="2400"/>
            </a:lvl8pPr>
            <a:lvl9pPr lvl="8" rtl="0">
              <a:spcBef>
                <a:spcPts val="0"/>
              </a:spcBef>
              <a:spcAft>
                <a:spcPts val="0"/>
              </a:spcAft>
              <a:buClr>
                <a:schemeClr val="dk1"/>
              </a:buClr>
              <a:buSzPts val="1800"/>
              <a:buNone/>
              <a:defRPr sz="2400"/>
            </a:lvl9pPr>
          </a:lstStyle>
          <a:p>
            <a:endParaRPr/>
          </a:p>
        </p:txBody>
      </p:sp>
    </p:spTree>
    <p:extLst>
      <p:ext uri="{BB962C8B-B14F-4D97-AF65-F5344CB8AC3E}">
        <p14:creationId xmlns:p14="http://schemas.microsoft.com/office/powerpoint/2010/main" val="385994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43"/>
        <p:cNvGrpSpPr/>
        <p:nvPr/>
      </p:nvGrpSpPr>
      <p:grpSpPr>
        <a:xfrm>
          <a:off x="0" y="0"/>
          <a:ext cx="0" cy="0"/>
          <a:chOff x="0" y="0"/>
          <a:chExt cx="0" cy="0"/>
        </a:xfrm>
      </p:grpSpPr>
      <p:grpSp>
        <p:nvGrpSpPr>
          <p:cNvPr id="44" name="Google Shape;44;p5"/>
          <p:cNvGrpSpPr/>
          <p:nvPr/>
        </p:nvGrpSpPr>
        <p:grpSpPr>
          <a:xfrm>
            <a:off x="1" y="6349867"/>
            <a:ext cx="805329" cy="508133"/>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7" name="Google Shape;47;p5"/>
          <p:cNvGrpSpPr/>
          <p:nvPr/>
        </p:nvGrpSpPr>
        <p:grpSpPr>
          <a:xfrm>
            <a:off x="508001" y="0"/>
            <a:ext cx="11684148" cy="1747891"/>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56" name="Google Shape;56;p5"/>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819967" y="2273567"/>
            <a:ext cx="9010400" cy="37688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6464"/>
                </a:solidFill>
              </a:rPr>
              <a:pPr/>
              <a:t>‹Nº›</a:t>
            </a:fld>
            <a:endParaRPr>
              <a:solidFill>
                <a:srgbClr val="696464"/>
              </a:solidFill>
            </a:endParaRPr>
          </a:p>
        </p:txBody>
      </p:sp>
    </p:spTree>
    <p:extLst>
      <p:ext uri="{BB962C8B-B14F-4D97-AF65-F5344CB8AC3E}">
        <p14:creationId xmlns:p14="http://schemas.microsoft.com/office/powerpoint/2010/main" val="562285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59"/>
        <p:cNvGrpSpPr/>
        <p:nvPr/>
      </p:nvGrpSpPr>
      <p:grpSpPr>
        <a:xfrm>
          <a:off x="0" y="0"/>
          <a:ext cx="0" cy="0"/>
          <a:chOff x="0" y="0"/>
          <a:chExt cx="0" cy="0"/>
        </a:xfrm>
      </p:grpSpPr>
      <p:grpSp>
        <p:nvGrpSpPr>
          <p:cNvPr id="60" name="Google Shape;60;p6"/>
          <p:cNvGrpSpPr/>
          <p:nvPr/>
        </p:nvGrpSpPr>
        <p:grpSpPr>
          <a:xfrm>
            <a:off x="1" y="6349867"/>
            <a:ext cx="805329" cy="508133"/>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3" name="Google Shape;63;p6"/>
          <p:cNvSpPr txBox="1">
            <a:spLocks noGrp="1"/>
          </p:cNvSpPr>
          <p:nvPr>
            <p:ph type="title"/>
          </p:nvPr>
        </p:nvSpPr>
        <p:spPr>
          <a:xfrm>
            <a:off x="819967" y="521800"/>
            <a:ext cx="4817600" cy="12260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819967" y="1968767"/>
            <a:ext cx="4817600" cy="37688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696464"/>
                </a:solidFill>
              </a:rPr>
              <a:pPr/>
              <a:t>‹Nº›</a:t>
            </a:fld>
            <a:endParaRPr>
              <a:solidFill>
                <a:srgbClr val="696464"/>
              </a:solidFill>
            </a:endParaRPr>
          </a:p>
        </p:txBody>
      </p:sp>
      <p:grpSp>
        <p:nvGrpSpPr>
          <p:cNvPr id="66" name="Google Shape;66;p6"/>
          <p:cNvGrpSpPr/>
          <p:nvPr/>
        </p:nvGrpSpPr>
        <p:grpSpPr>
          <a:xfrm rot="10800000">
            <a:off x="6096000" y="-63"/>
            <a:ext cx="6096000" cy="6876696"/>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654136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6349867"/>
            <a:ext cx="508000" cy="515200"/>
          </a:xfrm>
          <a:prstGeom prst="rect">
            <a:avLst/>
          </a:prstGeom>
          <a:noFill/>
          <a:ln>
            <a:noFill/>
          </a:ln>
        </p:spPr>
        <p:txBody>
          <a:bodyPr spcFirstLastPara="1" wrap="square" lIns="0" tIns="0" rIns="0" bIns="0" anchor="ctr" anchorCtr="0">
            <a:noAutofit/>
          </a:bodyPr>
          <a:lstStyle>
            <a:lvl1pPr lvl="0" algn="ctr" rtl="0">
              <a:buNone/>
              <a:defRPr sz="1467">
                <a:solidFill>
                  <a:schemeClr val="dk2"/>
                </a:solidFill>
                <a:latin typeface="Barlow SemiBold"/>
                <a:ea typeface="Barlow SemiBold"/>
                <a:cs typeface="Barlow SemiBold"/>
                <a:sym typeface="Barlow SemiBold"/>
              </a:defRPr>
            </a:lvl1pPr>
            <a:lvl2pPr lvl="1" algn="ctr" rtl="0">
              <a:buNone/>
              <a:defRPr sz="1467">
                <a:solidFill>
                  <a:schemeClr val="dk2"/>
                </a:solidFill>
                <a:latin typeface="Barlow SemiBold"/>
                <a:ea typeface="Barlow SemiBold"/>
                <a:cs typeface="Barlow SemiBold"/>
                <a:sym typeface="Barlow SemiBold"/>
              </a:defRPr>
            </a:lvl2pPr>
            <a:lvl3pPr lvl="2" algn="ctr" rtl="0">
              <a:buNone/>
              <a:defRPr sz="1467">
                <a:solidFill>
                  <a:schemeClr val="dk2"/>
                </a:solidFill>
                <a:latin typeface="Barlow SemiBold"/>
                <a:ea typeface="Barlow SemiBold"/>
                <a:cs typeface="Barlow SemiBold"/>
                <a:sym typeface="Barlow SemiBold"/>
              </a:defRPr>
            </a:lvl3pPr>
            <a:lvl4pPr lvl="3" algn="ctr" rtl="0">
              <a:buNone/>
              <a:defRPr sz="1467">
                <a:solidFill>
                  <a:schemeClr val="dk2"/>
                </a:solidFill>
                <a:latin typeface="Barlow SemiBold"/>
                <a:ea typeface="Barlow SemiBold"/>
                <a:cs typeface="Barlow SemiBold"/>
                <a:sym typeface="Barlow SemiBold"/>
              </a:defRPr>
            </a:lvl4pPr>
            <a:lvl5pPr lvl="4" algn="ctr" rtl="0">
              <a:buNone/>
              <a:defRPr sz="1467">
                <a:solidFill>
                  <a:schemeClr val="dk2"/>
                </a:solidFill>
                <a:latin typeface="Barlow SemiBold"/>
                <a:ea typeface="Barlow SemiBold"/>
                <a:cs typeface="Barlow SemiBold"/>
                <a:sym typeface="Barlow SemiBold"/>
              </a:defRPr>
            </a:lvl5pPr>
            <a:lvl6pPr lvl="5" algn="ctr" rtl="0">
              <a:buNone/>
              <a:defRPr sz="1467">
                <a:solidFill>
                  <a:schemeClr val="dk2"/>
                </a:solidFill>
                <a:latin typeface="Barlow SemiBold"/>
                <a:ea typeface="Barlow SemiBold"/>
                <a:cs typeface="Barlow SemiBold"/>
                <a:sym typeface="Barlow SemiBold"/>
              </a:defRPr>
            </a:lvl6pPr>
            <a:lvl7pPr lvl="6" algn="ctr" rtl="0">
              <a:buNone/>
              <a:defRPr sz="1467">
                <a:solidFill>
                  <a:schemeClr val="dk2"/>
                </a:solidFill>
                <a:latin typeface="Barlow SemiBold"/>
                <a:ea typeface="Barlow SemiBold"/>
                <a:cs typeface="Barlow SemiBold"/>
                <a:sym typeface="Barlow SemiBold"/>
              </a:defRPr>
            </a:lvl7pPr>
            <a:lvl8pPr lvl="7" algn="ctr" rtl="0">
              <a:buNone/>
              <a:defRPr sz="1467">
                <a:solidFill>
                  <a:schemeClr val="dk2"/>
                </a:solidFill>
                <a:latin typeface="Barlow SemiBold"/>
                <a:ea typeface="Barlow SemiBold"/>
                <a:cs typeface="Barlow SemiBold"/>
                <a:sym typeface="Barlow SemiBold"/>
              </a:defRPr>
            </a:lvl8pPr>
            <a:lvl9pPr lvl="8" algn="ctr" rtl="0">
              <a:buNone/>
              <a:defRPr sz="1467">
                <a:solidFill>
                  <a:schemeClr val="dk2"/>
                </a:solidFill>
                <a:latin typeface="Barlow SemiBold"/>
                <a:ea typeface="Barlow SemiBold"/>
                <a:cs typeface="Barlow SemiBold"/>
                <a:sym typeface="Barlow SemiBold"/>
              </a:defRPr>
            </a:lvl9pPr>
          </a:lstStyle>
          <a:p>
            <a:pPr>
              <a:buClr>
                <a:srgbClr val="000000"/>
              </a:buClr>
              <a:buFont typeface="Arial"/>
              <a:buNone/>
            </a:pPr>
            <a:fld id="{00000000-1234-1234-1234-123412341234}" type="slidenum">
              <a:rPr lang="en" kern="0">
                <a:solidFill>
                  <a:srgbClr val="696464"/>
                </a:solidFill>
              </a:rPr>
              <a:pPr>
                <a:buClr>
                  <a:srgbClr val="000000"/>
                </a:buClr>
                <a:buFont typeface="Arial"/>
                <a:buNone/>
              </a:pPr>
              <a:t>‹Nº›</a:t>
            </a:fld>
            <a:endParaRPr kern="0">
              <a:solidFill>
                <a:srgbClr val="696464"/>
              </a:solidFill>
            </a:endParaRPr>
          </a:p>
        </p:txBody>
      </p:sp>
      <p:sp>
        <p:nvSpPr>
          <p:cNvPr id="7" name="Google Shape;7;p1"/>
          <p:cNvSpPr txBox="1">
            <a:spLocks noGrp="1"/>
          </p:cNvSpPr>
          <p:nvPr>
            <p:ph type="title"/>
          </p:nvPr>
        </p:nvSpPr>
        <p:spPr>
          <a:xfrm>
            <a:off x="819967" y="521800"/>
            <a:ext cx="9010400" cy="1226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819967" y="2273567"/>
            <a:ext cx="9010400" cy="37688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extLst>
      <p:ext uri="{BB962C8B-B14F-4D97-AF65-F5344CB8AC3E}">
        <p14:creationId xmlns:p14="http://schemas.microsoft.com/office/powerpoint/2010/main" val="2114674090"/>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6349867"/>
            <a:ext cx="508000" cy="515200"/>
          </a:xfrm>
          <a:prstGeom prst="rect">
            <a:avLst/>
          </a:prstGeom>
          <a:noFill/>
          <a:ln>
            <a:noFill/>
          </a:ln>
        </p:spPr>
        <p:txBody>
          <a:bodyPr spcFirstLastPara="1" wrap="square" lIns="0" tIns="0" rIns="0" bIns="0" anchor="ctr" anchorCtr="0">
            <a:noAutofit/>
          </a:bodyPr>
          <a:lstStyle>
            <a:lvl1pPr lvl="0" algn="ctr" rtl="0">
              <a:buNone/>
              <a:defRPr sz="1467">
                <a:solidFill>
                  <a:schemeClr val="dk2"/>
                </a:solidFill>
                <a:latin typeface="Barlow SemiBold"/>
                <a:ea typeface="Barlow SemiBold"/>
                <a:cs typeface="Barlow SemiBold"/>
                <a:sym typeface="Barlow SemiBold"/>
              </a:defRPr>
            </a:lvl1pPr>
            <a:lvl2pPr lvl="1" algn="ctr" rtl="0">
              <a:buNone/>
              <a:defRPr sz="1467">
                <a:solidFill>
                  <a:schemeClr val="dk2"/>
                </a:solidFill>
                <a:latin typeface="Barlow SemiBold"/>
                <a:ea typeface="Barlow SemiBold"/>
                <a:cs typeface="Barlow SemiBold"/>
                <a:sym typeface="Barlow SemiBold"/>
              </a:defRPr>
            </a:lvl2pPr>
            <a:lvl3pPr lvl="2" algn="ctr" rtl="0">
              <a:buNone/>
              <a:defRPr sz="1467">
                <a:solidFill>
                  <a:schemeClr val="dk2"/>
                </a:solidFill>
                <a:latin typeface="Barlow SemiBold"/>
                <a:ea typeface="Barlow SemiBold"/>
                <a:cs typeface="Barlow SemiBold"/>
                <a:sym typeface="Barlow SemiBold"/>
              </a:defRPr>
            </a:lvl3pPr>
            <a:lvl4pPr lvl="3" algn="ctr" rtl="0">
              <a:buNone/>
              <a:defRPr sz="1467">
                <a:solidFill>
                  <a:schemeClr val="dk2"/>
                </a:solidFill>
                <a:latin typeface="Barlow SemiBold"/>
                <a:ea typeface="Barlow SemiBold"/>
                <a:cs typeface="Barlow SemiBold"/>
                <a:sym typeface="Barlow SemiBold"/>
              </a:defRPr>
            </a:lvl4pPr>
            <a:lvl5pPr lvl="4" algn="ctr" rtl="0">
              <a:buNone/>
              <a:defRPr sz="1467">
                <a:solidFill>
                  <a:schemeClr val="dk2"/>
                </a:solidFill>
                <a:latin typeface="Barlow SemiBold"/>
                <a:ea typeface="Barlow SemiBold"/>
                <a:cs typeface="Barlow SemiBold"/>
                <a:sym typeface="Barlow SemiBold"/>
              </a:defRPr>
            </a:lvl5pPr>
            <a:lvl6pPr lvl="5" algn="ctr" rtl="0">
              <a:buNone/>
              <a:defRPr sz="1467">
                <a:solidFill>
                  <a:schemeClr val="dk2"/>
                </a:solidFill>
                <a:latin typeface="Barlow SemiBold"/>
                <a:ea typeface="Barlow SemiBold"/>
                <a:cs typeface="Barlow SemiBold"/>
                <a:sym typeface="Barlow SemiBold"/>
              </a:defRPr>
            </a:lvl6pPr>
            <a:lvl7pPr lvl="6" algn="ctr" rtl="0">
              <a:buNone/>
              <a:defRPr sz="1467">
                <a:solidFill>
                  <a:schemeClr val="dk2"/>
                </a:solidFill>
                <a:latin typeface="Barlow SemiBold"/>
                <a:ea typeface="Barlow SemiBold"/>
                <a:cs typeface="Barlow SemiBold"/>
                <a:sym typeface="Barlow SemiBold"/>
              </a:defRPr>
            </a:lvl7pPr>
            <a:lvl8pPr lvl="7" algn="ctr" rtl="0">
              <a:buNone/>
              <a:defRPr sz="1467">
                <a:solidFill>
                  <a:schemeClr val="dk2"/>
                </a:solidFill>
                <a:latin typeface="Barlow SemiBold"/>
                <a:ea typeface="Barlow SemiBold"/>
                <a:cs typeface="Barlow SemiBold"/>
                <a:sym typeface="Barlow SemiBold"/>
              </a:defRPr>
            </a:lvl8pPr>
            <a:lvl9pPr lvl="8" algn="ctr" rtl="0">
              <a:buNone/>
              <a:defRPr sz="1467">
                <a:solidFill>
                  <a:schemeClr val="dk2"/>
                </a:solidFill>
                <a:latin typeface="Barlow SemiBold"/>
                <a:ea typeface="Barlow SemiBold"/>
                <a:cs typeface="Barlow SemiBold"/>
                <a:sym typeface="Barlow SemiBold"/>
              </a:defRPr>
            </a:lvl9pPr>
          </a:lstStyle>
          <a:p>
            <a:pPr>
              <a:buClr>
                <a:srgbClr val="000000"/>
              </a:buClr>
              <a:buFont typeface="Arial"/>
              <a:buNone/>
            </a:pPr>
            <a:fld id="{00000000-1234-1234-1234-123412341234}" type="slidenum">
              <a:rPr lang="en" kern="0">
                <a:solidFill>
                  <a:srgbClr val="696464"/>
                </a:solidFill>
              </a:rPr>
              <a:pPr>
                <a:buClr>
                  <a:srgbClr val="000000"/>
                </a:buClr>
                <a:buFont typeface="Arial"/>
                <a:buNone/>
              </a:pPr>
              <a:t>‹Nº›</a:t>
            </a:fld>
            <a:endParaRPr kern="0">
              <a:solidFill>
                <a:srgbClr val="696464"/>
              </a:solidFill>
            </a:endParaRPr>
          </a:p>
        </p:txBody>
      </p:sp>
      <p:sp>
        <p:nvSpPr>
          <p:cNvPr id="7" name="Google Shape;7;p1"/>
          <p:cNvSpPr txBox="1">
            <a:spLocks noGrp="1"/>
          </p:cNvSpPr>
          <p:nvPr>
            <p:ph type="title"/>
          </p:nvPr>
        </p:nvSpPr>
        <p:spPr>
          <a:xfrm>
            <a:off x="819967" y="521800"/>
            <a:ext cx="9010400" cy="1226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819967" y="2273567"/>
            <a:ext cx="9010400" cy="37688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extLst>
      <p:ext uri="{BB962C8B-B14F-4D97-AF65-F5344CB8AC3E}">
        <p14:creationId xmlns:p14="http://schemas.microsoft.com/office/powerpoint/2010/main" val="2073589306"/>
      </p:ext>
    </p:extLst>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6349867"/>
            <a:ext cx="508000" cy="515200"/>
          </a:xfrm>
          <a:prstGeom prst="rect">
            <a:avLst/>
          </a:prstGeom>
          <a:noFill/>
          <a:ln>
            <a:noFill/>
          </a:ln>
        </p:spPr>
        <p:txBody>
          <a:bodyPr spcFirstLastPara="1" wrap="square" lIns="0" tIns="0" rIns="0" bIns="0" anchor="ctr" anchorCtr="0">
            <a:noAutofit/>
          </a:bodyPr>
          <a:lstStyle>
            <a:lvl1pPr lvl="0" algn="ctr" rtl="0">
              <a:buNone/>
              <a:defRPr sz="1467">
                <a:solidFill>
                  <a:schemeClr val="dk2"/>
                </a:solidFill>
                <a:latin typeface="Barlow SemiBold"/>
                <a:ea typeface="Barlow SemiBold"/>
                <a:cs typeface="Barlow SemiBold"/>
                <a:sym typeface="Barlow SemiBold"/>
              </a:defRPr>
            </a:lvl1pPr>
            <a:lvl2pPr lvl="1" algn="ctr" rtl="0">
              <a:buNone/>
              <a:defRPr sz="1467">
                <a:solidFill>
                  <a:schemeClr val="dk2"/>
                </a:solidFill>
                <a:latin typeface="Barlow SemiBold"/>
                <a:ea typeface="Barlow SemiBold"/>
                <a:cs typeface="Barlow SemiBold"/>
                <a:sym typeface="Barlow SemiBold"/>
              </a:defRPr>
            </a:lvl2pPr>
            <a:lvl3pPr lvl="2" algn="ctr" rtl="0">
              <a:buNone/>
              <a:defRPr sz="1467">
                <a:solidFill>
                  <a:schemeClr val="dk2"/>
                </a:solidFill>
                <a:latin typeface="Barlow SemiBold"/>
                <a:ea typeface="Barlow SemiBold"/>
                <a:cs typeface="Barlow SemiBold"/>
                <a:sym typeface="Barlow SemiBold"/>
              </a:defRPr>
            </a:lvl3pPr>
            <a:lvl4pPr lvl="3" algn="ctr" rtl="0">
              <a:buNone/>
              <a:defRPr sz="1467">
                <a:solidFill>
                  <a:schemeClr val="dk2"/>
                </a:solidFill>
                <a:latin typeface="Barlow SemiBold"/>
                <a:ea typeface="Barlow SemiBold"/>
                <a:cs typeface="Barlow SemiBold"/>
                <a:sym typeface="Barlow SemiBold"/>
              </a:defRPr>
            </a:lvl4pPr>
            <a:lvl5pPr lvl="4" algn="ctr" rtl="0">
              <a:buNone/>
              <a:defRPr sz="1467">
                <a:solidFill>
                  <a:schemeClr val="dk2"/>
                </a:solidFill>
                <a:latin typeface="Barlow SemiBold"/>
                <a:ea typeface="Barlow SemiBold"/>
                <a:cs typeface="Barlow SemiBold"/>
                <a:sym typeface="Barlow SemiBold"/>
              </a:defRPr>
            </a:lvl5pPr>
            <a:lvl6pPr lvl="5" algn="ctr" rtl="0">
              <a:buNone/>
              <a:defRPr sz="1467">
                <a:solidFill>
                  <a:schemeClr val="dk2"/>
                </a:solidFill>
                <a:latin typeface="Barlow SemiBold"/>
                <a:ea typeface="Barlow SemiBold"/>
                <a:cs typeface="Barlow SemiBold"/>
                <a:sym typeface="Barlow SemiBold"/>
              </a:defRPr>
            </a:lvl6pPr>
            <a:lvl7pPr lvl="6" algn="ctr" rtl="0">
              <a:buNone/>
              <a:defRPr sz="1467">
                <a:solidFill>
                  <a:schemeClr val="dk2"/>
                </a:solidFill>
                <a:latin typeface="Barlow SemiBold"/>
                <a:ea typeface="Barlow SemiBold"/>
                <a:cs typeface="Barlow SemiBold"/>
                <a:sym typeface="Barlow SemiBold"/>
              </a:defRPr>
            </a:lvl7pPr>
            <a:lvl8pPr lvl="7" algn="ctr" rtl="0">
              <a:buNone/>
              <a:defRPr sz="1467">
                <a:solidFill>
                  <a:schemeClr val="dk2"/>
                </a:solidFill>
                <a:latin typeface="Barlow SemiBold"/>
                <a:ea typeface="Barlow SemiBold"/>
                <a:cs typeface="Barlow SemiBold"/>
                <a:sym typeface="Barlow SemiBold"/>
              </a:defRPr>
            </a:lvl8pPr>
            <a:lvl9pPr lvl="8" algn="ctr" rtl="0">
              <a:buNone/>
              <a:defRPr sz="1467">
                <a:solidFill>
                  <a:schemeClr val="dk2"/>
                </a:solidFill>
                <a:latin typeface="Barlow SemiBold"/>
                <a:ea typeface="Barlow SemiBold"/>
                <a:cs typeface="Barlow SemiBold"/>
                <a:sym typeface="Barlow SemiBold"/>
              </a:defRPr>
            </a:lvl9pPr>
          </a:lstStyle>
          <a:p>
            <a:pPr>
              <a:buClr>
                <a:srgbClr val="000000"/>
              </a:buClr>
              <a:buFont typeface="Arial"/>
              <a:buNone/>
            </a:pPr>
            <a:fld id="{00000000-1234-1234-1234-123412341234}" type="slidenum">
              <a:rPr lang="en" kern="0">
                <a:solidFill>
                  <a:srgbClr val="696464"/>
                </a:solidFill>
              </a:rPr>
              <a:pPr>
                <a:buClr>
                  <a:srgbClr val="000000"/>
                </a:buClr>
                <a:buFont typeface="Arial"/>
                <a:buNone/>
              </a:pPr>
              <a:t>‹Nº›</a:t>
            </a:fld>
            <a:endParaRPr kern="0">
              <a:solidFill>
                <a:srgbClr val="696464"/>
              </a:solidFill>
            </a:endParaRPr>
          </a:p>
        </p:txBody>
      </p:sp>
      <p:sp>
        <p:nvSpPr>
          <p:cNvPr id="7" name="Google Shape;7;p1"/>
          <p:cNvSpPr txBox="1">
            <a:spLocks noGrp="1"/>
          </p:cNvSpPr>
          <p:nvPr>
            <p:ph type="title"/>
          </p:nvPr>
        </p:nvSpPr>
        <p:spPr>
          <a:xfrm>
            <a:off x="819967" y="521800"/>
            <a:ext cx="9010400" cy="1226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819967" y="2273567"/>
            <a:ext cx="9010400" cy="37688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extLst>
      <p:ext uri="{BB962C8B-B14F-4D97-AF65-F5344CB8AC3E}">
        <p14:creationId xmlns:p14="http://schemas.microsoft.com/office/powerpoint/2010/main" val="1897306205"/>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jpg"/><Relationship Id="rId2" Type="http://schemas.openxmlformats.org/officeDocument/2006/relationships/diagramData" Target="../diagrams/data6.xml"/><Relationship Id="rId1" Type="http://schemas.openxmlformats.org/officeDocument/2006/relationships/slideLayout" Target="../slideLayouts/slideLayout1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jpg"/><Relationship Id="rId2" Type="http://schemas.openxmlformats.org/officeDocument/2006/relationships/diagramData" Target="../diagrams/data7.xml"/><Relationship Id="rId1" Type="http://schemas.openxmlformats.org/officeDocument/2006/relationships/slideLayout" Target="../slideLayouts/slideLayout1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jpg"/><Relationship Id="rId2" Type="http://schemas.openxmlformats.org/officeDocument/2006/relationships/diagramData" Target="../diagrams/data8.xml"/><Relationship Id="rId1" Type="http://schemas.openxmlformats.org/officeDocument/2006/relationships/slideLayout" Target="../slideLayouts/slideLayout1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6.xml"/><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jpg"/><Relationship Id="rId2" Type="http://schemas.openxmlformats.org/officeDocument/2006/relationships/diagramData" Target="../diagrams/data9.xml"/><Relationship Id="rId1" Type="http://schemas.openxmlformats.org/officeDocument/2006/relationships/slideLayout" Target="../slideLayouts/slideLayout1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jpg"/><Relationship Id="rId2" Type="http://schemas.openxmlformats.org/officeDocument/2006/relationships/diagramData" Target="../diagrams/data10.xml"/><Relationship Id="rId1" Type="http://schemas.openxmlformats.org/officeDocument/2006/relationships/slideLayout" Target="../slideLayouts/slideLayout1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jpg"/><Relationship Id="rId2" Type="http://schemas.openxmlformats.org/officeDocument/2006/relationships/diagramData" Target="../diagrams/data11.xml"/><Relationship Id="rId1" Type="http://schemas.openxmlformats.org/officeDocument/2006/relationships/slideLayout" Target="../slideLayouts/slideLayout1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jpeg"/><Relationship Id="rId1" Type="http://schemas.openxmlformats.org/officeDocument/2006/relationships/slideLayout" Target="../slideLayouts/slideLayout16.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g"/><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jpg"/><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jpg"/><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jpg"/><Relationship Id="rId2" Type="http://schemas.openxmlformats.org/officeDocument/2006/relationships/diagramData" Target="../diagrams/data5.xml"/><Relationship Id="rId1" Type="http://schemas.openxmlformats.org/officeDocument/2006/relationships/slideLayout" Target="../slideLayouts/slideLayout1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pic>
        <p:nvPicPr>
          <p:cNvPr id="5" name="Imagen 4" descr="Imagen que contiene dibujo&#10;&#10;Descripción generada automáticamente">
            <a:extLst>
              <a:ext uri="{FF2B5EF4-FFF2-40B4-BE49-F238E27FC236}">
                <a16:creationId xmlns="" xmlns:a16="http://schemas.microsoft.com/office/drawing/2014/main" id="{9645BA5E-ECC8-46EA-87A8-83429280A1AC}"/>
              </a:ext>
            </a:extLst>
          </p:cNvPr>
          <p:cNvPicPr>
            <a:picLocks noChangeAspect="1"/>
          </p:cNvPicPr>
          <p:nvPr/>
        </p:nvPicPr>
        <p:blipFill>
          <a:blip r:embed="rId3">
            <a:clrChange>
              <a:clrFrom>
                <a:srgbClr val="FFFEFD"/>
              </a:clrFrom>
              <a:clrTo>
                <a:srgbClr val="FFFEFD">
                  <a:alpha val="0"/>
                </a:srgbClr>
              </a:clrTo>
            </a:clrChange>
          </a:blip>
          <a:stretch>
            <a:fillRect/>
          </a:stretch>
        </p:blipFill>
        <p:spPr>
          <a:xfrm>
            <a:off x="451050" y="498765"/>
            <a:ext cx="1220733" cy="583783"/>
          </a:xfrm>
          <a:prstGeom prst="rect">
            <a:avLst/>
          </a:prstGeom>
        </p:spPr>
      </p:pic>
      <p:pic>
        <p:nvPicPr>
          <p:cNvPr id="2050" name="Picture 2" descr="CERV Realidad Virtual">
            <a:extLst>
              <a:ext uri="{FF2B5EF4-FFF2-40B4-BE49-F238E27FC236}">
                <a16:creationId xmlns="" xmlns:a16="http://schemas.microsoft.com/office/drawing/2014/main" id="{37E50BA2-32D3-4A15-814F-51A073D81BE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607" t="23437" r="14241" b="21166"/>
          <a:stretch/>
        </p:blipFill>
        <p:spPr bwMode="auto">
          <a:xfrm>
            <a:off x="3491345" y="10685"/>
            <a:ext cx="1821633" cy="1379488"/>
          </a:xfrm>
          <a:prstGeom prst="rect">
            <a:avLst/>
          </a:prstGeom>
          <a:noFill/>
          <a:extLst>
            <a:ext uri="{909E8E84-426E-40DD-AFC4-6F175D3DCCD1}">
              <a14:hiddenFill xmlns:a14="http://schemas.microsoft.com/office/drawing/2010/main">
                <a:solidFill>
                  <a:srgbClr val="FFFFFF"/>
                </a:solidFill>
              </a14:hiddenFill>
            </a:ext>
          </a:extLst>
        </p:spPr>
      </p:pic>
      <p:sp>
        <p:nvSpPr>
          <p:cNvPr id="7" name="Marcador de contenido 2"/>
          <p:cNvSpPr txBox="1">
            <a:spLocks/>
          </p:cNvSpPr>
          <p:nvPr/>
        </p:nvSpPr>
        <p:spPr>
          <a:xfrm>
            <a:off x="598094" y="1328965"/>
            <a:ext cx="4999404" cy="7318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MX" sz="1600" b="1" dirty="0">
                <a:solidFill>
                  <a:srgbClr val="002060"/>
                </a:solidFill>
                <a:latin typeface="Bahnschrift SemiBold SemiConden" panose="020B0502040204020203" pitchFamily="34" charset="0"/>
                <a:ea typeface="Barlow SemiBold"/>
                <a:cs typeface="Barlow SemiBold"/>
                <a:sym typeface="Barlow SemiBold"/>
              </a:rPr>
              <a:t>CAPACITACIÓN EN BIOSEGURIDAD ANTE COVID 19 A</a:t>
            </a:r>
            <a:br>
              <a:rPr lang="es-MX" sz="1600" b="1" dirty="0">
                <a:solidFill>
                  <a:srgbClr val="002060"/>
                </a:solidFill>
                <a:latin typeface="Bahnschrift SemiBold SemiConden" panose="020B0502040204020203" pitchFamily="34" charset="0"/>
                <a:ea typeface="Barlow SemiBold"/>
                <a:cs typeface="Barlow SemiBold"/>
                <a:sym typeface="Barlow SemiBold"/>
              </a:rPr>
            </a:br>
            <a:r>
              <a:rPr lang="es-MX" sz="1600" b="1" dirty="0">
                <a:solidFill>
                  <a:srgbClr val="002060"/>
                </a:solidFill>
                <a:latin typeface="Bahnschrift SemiBold SemiConden" panose="020B0502040204020203" pitchFamily="34" charset="0"/>
                <a:ea typeface="Barlow SemiBold"/>
                <a:cs typeface="Barlow SemiBold"/>
                <a:sym typeface="Barlow SemiBold"/>
              </a:rPr>
              <a:t>EMPRESAS LOCALES Y COMUNALES DE HUANCUIRE</a:t>
            </a:r>
            <a:endParaRPr lang="en-US" sz="1600" b="1" dirty="0">
              <a:solidFill>
                <a:srgbClr val="002060"/>
              </a:solidFill>
              <a:latin typeface="Bahnschrift SemiBold SemiConden" panose="020B0502040204020203" pitchFamily="34" charset="0"/>
              <a:ea typeface="Barlow SemiBold"/>
              <a:cs typeface="Barlow SemiBold"/>
              <a:sym typeface="Barlow SemiBold"/>
            </a:endParaRPr>
          </a:p>
        </p:txBody>
      </p:sp>
      <p:sp>
        <p:nvSpPr>
          <p:cNvPr id="11" name="Google Shape;176;p15"/>
          <p:cNvSpPr txBox="1">
            <a:spLocks noGrp="1"/>
          </p:cNvSpPr>
          <p:nvPr>
            <p:ph type="title"/>
          </p:nvPr>
        </p:nvSpPr>
        <p:spPr>
          <a:xfrm>
            <a:off x="1061416" y="2264196"/>
            <a:ext cx="3977807" cy="4113744"/>
          </a:xfrm>
          <a:prstGeom prst="rect">
            <a:avLst/>
          </a:prstGeom>
        </p:spPr>
        <p:txBody>
          <a:bodyPr spcFirstLastPara="1" wrap="square" lIns="0" tIns="0" rIns="0" bIns="0" anchor="t" anchorCtr="0">
            <a:noAutofit/>
          </a:bodyPr>
          <a:lstStyle/>
          <a:p>
            <a:pPr lvl="0" algn="ctr"/>
            <a:r>
              <a:rPr lang="es-MX" sz="3600" dirty="0">
                <a:solidFill>
                  <a:srgbClr val="C00000"/>
                </a:solidFill>
                <a:latin typeface="Bahnschrift SemiBold SemiConden" panose="020B0502040204020203" pitchFamily="34" charset="0"/>
              </a:rPr>
              <a:t>SESIÓN 2: </a:t>
            </a:r>
            <a:br>
              <a:rPr lang="es-MX" sz="3600" dirty="0">
                <a:solidFill>
                  <a:srgbClr val="C00000"/>
                </a:solidFill>
                <a:latin typeface="Bahnschrift SemiBold SemiConden" panose="020B0502040204020203" pitchFamily="34" charset="0"/>
              </a:rPr>
            </a:br>
            <a:r>
              <a:rPr lang="es-MX" sz="3600" dirty="0">
                <a:solidFill>
                  <a:srgbClr val="C00000"/>
                </a:solidFill>
                <a:latin typeface="Bahnschrift SemiBold SemiConden" panose="020B0502040204020203" pitchFamily="34" charset="0"/>
              </a:rPr>
              <a:t/>
            </a:r>
            <a:br>
              <a:rPr lang="es-MX" sz="3600" dirty="0">
                <a:solidFill>
                  <a:srgbClr val="C00000"/>
                </a:solidFill>
                <a:latin typeface="Bahnschrift SemiBold SemiConden" panose="020B0502040204020203" pitchFamily="34" charset="0"/>
              </a:rPr>
            </a:br>
            <a:r>
              <a:rPr lang="es-MX" sz="3600" dirty="0">
                <a:solidFill>
                  <a:srgbClr val="C00000"/>
                </a:solidFill>
                <a:latin typeface="Bahnschrift SemiBold SemiConden" panose="020B0502040204020203" pitchFamily="34" charset="0"/>
              </a:rPr>
              <a:t>PLAN DE VIGILANCIA, PREVENCIÓN Y CONTROL DEL COVID 19 PARA LAS EMPRESAS </a:t>
            </a:r>
          </a:p>
        </p:txBody>
      </p:sp>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1754" y="1694888"/>
            <a:ext cx="4679653" cy="3517028"/>
          </a:xfrm>
          <a:prstGeom prst="rect">
            <a:avLst/>
          </a:prstGeom>
        </p:spPr>
      </p:pic>
    </p:spTree>
    <p:extLst>
      <p:ext uri="{BB962C8B-B14F-4D97-AF65-F5344CB8AC3E}">
        <p14:creationId xmlns:p14="http://schemas.microsoft.com/office/powerpoint/2010/main" val="4095104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9967" y="398970"/>
            <a:ext cx="9010400" cy="1226000"/>
          </a:xfrm>
        </p:spPr>
        <p:txBody>
          <a:bodyPr/>
          <a:lstStyle/>
          <a:p>
            <a:r>
              <a:rPr lang="es-MX" dirty="0"/>
              <a:t>R.M N° </a:t>
            </a:r>
            <a:r>
              <a:rPr lang="es-MX" dirty="0" smtClean="0"/>
              <a:t>972</a:t>
            </a:r>
            <a:r>
              <a:rPr lang="es-MX" dirty="0" smtClean="0"/>
              <a:t> </a:t>
            </a:r>
            <a:r>
              <a:rPr lang="es-MX" dirty="0"/>
              <a:t>– 2020: Definiciones importantes</a:t>
            </a:r>
            <a:endParaRPr lang="es-PE" dirty="0"/>
          </a:p>
        </p:txBody>
      </p:sp>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10</a:t>
            </a:fld>
            <a:endParaRPr lang="es-PE">
              <a:solidFill>
                <a:srgbClr val="696464"/>
              </a:solidFill>
            </a:endParaRPr>
          </a:p>
        </p:txBody>
      </p:sp>
      <p:graphicFrame>
        <p:nvGraphicFramePr>
          <p:cNvPr id="6" name="Diagrama 5"/>
          <p:cNvGraphicFramePr/>
          <p:nvPr>
            <p:extLst>
              <p:ext uri="{D42A27DB-BD31-4B8C-83A1-F6EECF244321}">
                <p14:modId xmlns:p14="http://schemas.microsoft.com/office/powerpoint/2010/main" val="1662924805"/>
              </p:ext>
            </p:extLst>
          </p:nvPr>
        </p:nvGraphicFramePr>
        <p:xfrm>
          <a:off x="508000" y="1815152"/>
          <a:ext cx="10014424" cy="5049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descr="Imagen que contiene dibujo&#10;&#10;Descripción generada automáticamente">
            <a:extLst>
              <a:ext uri="{FF2B5EF4-FFF2-40B4-BE49-F238E27FC236}">
                <a16:creationId xmlns="" xmlns:a16="http://schemas.microsoft.com/office/drawing/2014/main" id="{F98D1BD0-AE14-4405-AFB5-091C4F43661E}"/>
              </a:ext>
            </a:extLst>
          </p:cNvPr>
          <p:cNvPicPr>
            <a:picLocks noChangeAspect="1"/>
          </p:cNvPicPr>
          <p:nvPr/>
        </p:nvPicPr>
        <p:blipFill>
          <a:blip r:embed="rId7">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spTree>
    <p:extLst>
      <p:ext uri="{BB962C8B-B14F-4D97-AF65-F5344CB8AC3E}">
        <p14:creationId xmlns:p14="http://schemas.microsoft.com/office/powerpoint/2010/main" val="3611952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Pruebas de laboratorio COVID 19</a:t>
            </a:r>
            <a:endParaRPr lang="es-PE" dirty="0"/>
          </a:p>
        </p:txBody>
      </p:sp>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11</a:t>
            </a:fld>
            <a:endParaRPr lang="es-PE">
              <a:solidFill>
                <a:srgbClr val="696464"/>
              </a:solidFill>
            </a:endParaRPr>
          </a:p>
        </p:txBody>
      </p:sp>
      <p:pic>
        <p:nvPicPr>
          <p:cNvPr id="6" name="Imagen 5"/>
          <p:cNvPicPr>
            <a:picLocks noChangeAspect="1"/>
          </p:cNvPicPr>
          <p:nvPr/>
        </p:nvPicPr>
        <p:blipFill rotWithShape="1">
          <a:blip r:embed="rId2"/>
          <a:srcRect l="17833" t="21408" r="16294" b="8442"/>
          <a:stretch/>
        </p:blipFill>
        <p:spPr>
          <a:xfrm>
            <a:off x="1624085" y="1726442"/>
            <a:ext cx="8570794" cy="5131558"/>
          </a:xfrm>
          <a:prstGeom prst="rect">
            <a:avLst/>
          </a:prstGeom>
        </p:spPr>
      </p:pic>
      <p:pic>
        <p:nvPicPr>
          <p:cNvPr id="7" name="Imagen 6" descr="Imagen que contiene dibujo&#10;&#10;Descripción generada automáticamente">
            <a:extLst>
              <a:ext uri="{FF2B5EF4-FFF2-40B4-BE49-F238E27FC236}">
                <a16:creationId xmlns="" xmlns:a16="http://schemas.microsoft.com/office/drawing/2014/main" id="{F98D1BD0-AE14-4405-AFB5-091C4F43661E}"/>
              </a:ext>
            </a:extLst>
          </p:cNvPr>
          <p:cNvPicPr>
            <a:picLocks noChangeAspect="1"/>
          </p:cNvPicPr>
          <p:nvPr/>
        </p:nvPicPr>
        <p:blipFill>
          <a:blip r:embed="rId3">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spTree>
    <p:extLst>
      <p:ext uri="{BB962C8B-B14F-4D97-AF65-F5344CB8AC3E}">
        <p14:creationId xmlns:p14="http://schemas.microsoft.com/office/powerpoint/2010/main" val="456520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Pruebas de laboratorio COVID 19</a:t>
            </a:r>
            <a:endParaRPr lang="es-PE" dirty="0"/>
          </a:p>
        </p:txBody>
      </p:sp>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12</a:t>
            </a:fld>
            <a:endParaRPr lang="es-PE">
              <a:solidFill>
                <a:srgbClr val="696464"/>
              </a:solidFill>
            </a:endParaRPr>
          </a:p>
        </p:txBody>
      </p:sp>
      <p:pic>
        <p:nvPicPr>
          <p:cNvPr id="3" name="Imagen 2"/>
          <p:cNvPicPr>
            <a:picLocks noChangeAspect="1"/>
          </p:cNvPicPr>
          <p:nvPr/>
        </p:nvPicPr>
        <p:blipFill rotWithShape="1">
          <a:blip r:embed="rId2"/>
          <a:srcRect l="16890" t="16185" r="16084" b="8255"/>
          <a:stretch/>
        </p:blipFill>
        <p:spPr>
          <a:xfrm>
            <a:off x="1682653" y="1747800"/>
            <a:ext cx="8147714" cy="4973863"/>
          </a:xfrm>
          <a:prstGeom prst="rect">
            <a:avLst/>
          </a:prstGeom>
        </p:spPr>
      </p:pic>
      <p:pic>
        <p:nvPicPr>
          <p:cNvPr id="6" name="Imagen 5" descr="Imagen que contiene dibujo&#10;&#10;Descripción generada automáticamente">
            <a:extLst>
              <a:ext uri="{FF2B5EF4-FFF2-40B4-BE49-F238E27FC236}">
                <a16:creationId xmlns="" xmlns:a16="http://schemas.microsoft.com/office/drawing/2014/main" id="{F98D1BD0-AE14-4405-AFB5-091C4F43661E}"/>
              </a:ext>
            </a:extLst>
          </p:cNvPr>
          <p:cNvPicPr>
            <a:picLocks noChangeAspect="1"/>
          </p:cNvPicPr>
          <p:nvPr/>
        </p:nvPicPr>
        <p:blipFill>
          <a:blip r:embed="rId3">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spTree>
    <p:extLst>
      <p:ext uri="{BB962C8B-B14F-4D97-AF65-F5344CB8AC3E}">
        <p14:creationId xmlns:p14="http://schemas.microsoft.com/office/powerpoint/2010/main" val="1909711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NIVELES DE RIESGO</a:t>
            </a:r>
            <a:endParaRPr lang="es-PE" dirty="0"/>
          </a:p>
        </p:txBody>
      </p:sp>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13</a:t>
            </a:fld>
            <a:endParaRPr lang="es-PE">
              <a:solidFill>
                <a:srgbClr val="696464"/>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348519414"/>
              </p:ext>
            </p:extLst>
          </p:nvPr>
        </p:nvGraphicFramePr>
        <p:xfrm>
          <a:off x="233452" y="1747800"/>
          <a:ext cx="11681458" cy="5070945"/>
        </p:xfrm>
        <a:graphic>
          <a:graphicData uri="http://schemas.openxmlformats.org/drawingml/2006/table">
            <a:tbl>
              <a:tblPr firstRow="1" bandRow="1">
                <a:tableStyleId>{5940675A-B579-460E-94D1-54222C63F5DA}</a:tableStyleId>
              </a:tblPr>
              <a:tblGrid>
                <a:gridCol w="1945827">
                  <a:extLst>
                    <a:ext uri="{9D8B030D-6E8A-4147-A177-3AD203B41FA5}">
                      <a16:colId xmlns="" xmlns:a16="http://schemas.microsoft.com/office/drawing/2014/main" val="20000"/>
                    </a:ext>
                  </a:extLst>
                </a:gridCol>
                <a:gridCol w="3260229">
                  <a:extLst>
                    <a:ext uri="{9D8B030D-6E8A-4147-A177-3AD203B41FA5}">
                      <a16:colId xmlns="" xmlns:a16="http://schemas.microsoft.com/office/drawing/2014/main" val="20001"/>
                    </a:ext>
                  </a:extLst>
                </a:gridCol>
                <a:gridCol w="2537619">
                  <a:extLst>
                    <a:ext uri="{9D8B030D-6E8A-4147-A177-3AD203B41FA5}">
                      <a16:colId xmlns="" xmlns:a16="http://schemas.microsoft.com/office/drawing/2014/main" val="20002"/>
                    </a:ext>
                  </a:extLst>
                </a:gridCol>
                <a:gridCol w="2110154">
                  <a:extLst>
                    <a:ext uri="{9D8B030D-6E8A-4147-A177-3AD203B41FA5}">
                      <a16:colId xmlns="" xmlns:a16="http://schemas.microsoft.com/office/drawing/2014/main" val="20003"/>
                    </a:ext>
                  </a:extLst>
                </a:gridCol>
                <a:gridCol w="1827629">
                  <a:extLst>
                    <a:ext uri="{9D8B030D-6E8A-4147-A177-3AD203B41FA5}">
                      <a16:colId xmlns="" xmlns:a16="http://schemas.microsoft.com/office/drawing/2014/main" val="20004"/>
                    </a:ext>
                  </a:extLst>
                </a:gridCol>
              </a:tblGrid>
              <a:tr h="427813">
                <a:tc>
                  <a:txBody>
                    <a:bodyPr/>
                    <a:lstStyle/>
                    <a:p>
                      <a:pPr algn="ctr"/>
                      <a:r>
                        <a:rPr lang="es-MX" sz="2000" b="1" dirty="0"/>
                        <a:t>NIVEL DE RIESGO</a:t>
                      </a:r>
                      <a:endParaRPr lang="es-PE" sz="2000" b="1" dirty="0"/>
                    </a:p>
                  </a:txBody>
                  <a:tcPr anchor="ctr">
                    <a:solidFill>
                      <a:schemeClr val="accent4">
                        <a:lumMod val="60000"/>
                        <a:lumOff val="40000"/>
                      </a:schemeClr>
                    </a:solidFill>
                  </a:tcPr>
                </a:tc>
                <a:tc>
                  <a:txBody>
                    <a:bodyPr/>
                    <a:lstStyle/>
                    <a:p>
                      <a:pPr algn="ctr"/>
                      <a:r>
                        <a:rPr lang="es-MX" sz="2000" b="1" dirty="0"/>
                        <a:t>RIESGO BAJO</a:t>
                      </a:r>
                      <a:endParaRPr lang="es-PE" sz="2000" b="1" dirty="0"/>
                    </a:p>
                  </a:txBody>
                  <a:tcPr anchor="ctr">
                    <a:solidFill>
                      <a:srgbClr val="92D050"/>
                    </a:solidFill>
                  </a:tcPr>
                </a:tc>
                <a:tc>
                  <a:txBody>
                    <a:bodyPr/>
                    <a:lstStyle/>
                    <a:p>
                      <a:pPr algn="ctr"/>
                      <a:r>
                        <a:rPr lang="es-MX" sz="2000" b="1" dirty="0"/>
                        <a:t>RIESGO MEDIO</a:t>
                      </a:r>
                      <a:endParaRPr lang="es-PE" sz="2000" b="1" dirty="0"/>
                    </a:p>
                  </a:txBody>
                  <a:tcPr anchor="ctr">
                    <a:solidFill>
                      <a:srgbClr val="FFFF00"/>
                    </a:solidFill>
                  </a:tcPr>
                </a:tc>
                <a:tc>
                  <a:txBody>
                    <a:bodyPr/>
                    <a:lstStyle/>
                    <a:p>
                      <a:pPr algn="ctr"/>
                      <a:r>
                        <a:rPr lang="es-MX" sz="2000" b="1" dirty="0"/>
                        <a:t>RIESGO ALTO</a:t>
                      </a:r>
                      <a:endParaRPr lang="es-PE" sz="2000" b="1" dirty="0"/>
                    </a:p>
                  </a:txBody>
                  <a:tcPr anchor="ctr">
                    <a:solidFill>
                      <a:srgbClr val="CC6600"/>
                    </a:solidFill>
                  </a:tcPr>
                </a:tc>
                <a:tc>
                  <a:txBody>
                    <a:bodyPr/>
                    <a:lstStyle/>
                    <a:p>
                      <a:pPr algn="ctr"/>
                      <a:r>
                        <a:rPr lang="es-MX" sz="2000" b="1" dirty="0"/>
                        <a:t>RIESGO MUY ALTO</a:t>
                      </a:r>
                      <a:endParaRPr lang="es-PE" sz="2000" b="1" dirty="0"/>
                    </a:p>
                  </a:txBody>
                  <a:tcPr anchor="ctr">
                    <a:solidFill>
                      <a:srgbClr val="FF0000"/>
                    </a:solidFill>
                  </a:tcPr>
                </a:tc>
                <a:extLst>
                  <a:ext uri="{0D108BD9-81ED-4DB2-BD59-A6C34878D82A}">
                    <a16:rowId xmlns="" xmlns:a16="http://schemas.microsoft.com/office/drawing/2014/main" val="10000"/>
                  </a:ext>
                </a:extLst>
              </a:tr>
              <a:tr h="1626705">
                <a:tc>
                  <a:txBody>
                    <a:bodyPr/>
                    <a:lstStyle/>
                    <a:p>
                      <a:r>
                        <a:rPr lang="es-MX" sz="1400" b="1" dirty="0"/>
                        <a:t>CARACTERÍSTICAS</a:t>
                      </a:r>
                      <a:endParaRPr lang="es-PE" sz="1400" b="1" dirty="0"/>
                    </a:p>
                  </a:txBody>
                  <a:tcPr anchor="ctr">
                    <a:solidFill>
                      <a:schemeClr val="accent4">
                        <a:lumMod val="60000"/>
                        <a:lumOff val="40000"/>
                      </a:schemeClr>
                    </a:solidFill>
                  </a:tcPr>
                </a:tc>
                <a:tc>
                  <a:txBody>
                    <a:bodyPr/>
                    <a:lstStyle/>
                    <a:p>
                      <a:r>
                        <a:rPr lang="es-MX" sz="1600" dirty="0"/>
                        <a:t>No </a:t>
                      </a:r>
                      <a:r>
                        <a:rPr lang="es-MX" sz="1600" dirty="0" smtClean="0"/>
                        <a:t>requieren</a:t>
                      </a:r>
                      <a:r>
                        <a:rPr lang="es-MX" sz="1600" baseline="0" dirty="0" smtClean="0"/>
                        <a:t> contacto con personas que se conozcan o se sospeche que están infectados con </a:t>
                      </a:r>
                      <a:r>
                        <a:rPr lang="es-MX" sz="1600" baseline="0" dirty="0" smtClean="0"/>
                        <a:t>SARS-COV2, no tienen contacto frecuente a menos de 1.5 metros de distancia.</a:t>
                      </a:r>
                      <a:endParaRPr lang="es-PE" sz="1600" dirty="0"/>
                    </a:p>
                  </a:txBody>
                  <a:tcPr>
                    <a:solidFill>
                      <a:srgbClr val="92D050"/>
                    </a:solidFill>
                  </a:tcPr>
                </a:tc>
                <a:tc>
                  <a:txBody>
                    <a:bodyPr/>
                    <a:lstStyle/>
                    <a:p>
                      <a:r>
                        <a:rPr lang="es-MX" sz="1600" dirty="0" smtClean="0"/>
                        <a:t>Requieren contacto cercano y frecuente</a:t>
                      </a:r>
                      <a:r>
                        <a:rPr lang="es-MX" sz="1600" baseline="0" dirty="0" smtClean="0"/>
                        <a:t> a</a:t>
                      </a:r>
                      <a:r>
                        <a:rPr lang="es-MX" sz="1600" dirty="0" smtClean="0"/>
                        <a:t> </a:t>
                      </a:r>
                      <a:r>
                        <a:rPr lang="es-MX" sz="1600" dirty="0"/>
                        <a:t>menos </a:t>
                      </a:r>
                      <a:r>
                        <a:rPr lang="es-MX" sz="1600" dirty="0" smtClean="0"/>
                        <a:t>de </a:t>
                      </a:r>
                      <a:r>
                        <a:rPr lang="es-MX" sz="1600" dirty="0" smtClean="0"/>
                        <a:t>1.5mts con </a:t>
                      </a:r>
                      <a:r>
                        <a:rPr lang="es-MX" sz="1600" dirty="0" smtClean="0"/>
                        <a:t>el público en</a:t>
                      </a:r>
                      <a:r>
                        <a:rPr lang="es-MX" sz="1600" baseline="0" dirty="0" smtClean="0"/>
                        <a:t> general</a:t>
                      </a:r>
                      <a:endParaRPr lang="es-PE" sz="1600" dirty="0"/>
                    </a:p>
                  </a:txBody>
                  <a:tcPr>
                    <a:solidFill>
                      <a:srgbClr val="FFFF00"/>
                    </a:solidFill>
                  </a:tcPr>
                </a:tc>
                <a:tc>
                  <a:txBody>
                    <a:bodyPr/>
                    <a:lstStyle/>
                    <a:p>
                      <a:r>
                        <a:rPr lang="es-MX" sz="1600" dirty="0" smtClean="0"/>
                        <a:t>Trabajo</a:t>
                      </a:r>
                      <a:r>
                        <a:rPr lang="es-MX" sz="1600" baseline="0" dirty="0" smtClean="0"/>
                        <a:t> con riesgo potencial de exposición a casos sospechosos </a:t>
                      </a:r>
                      <a:r>
                        <a:rPr lang="es-MX" sz="1600" baseline="0" dirty="0"/>
                        <a:t>o confirmado de COVID </a:t>
                      </a:r>
                      <a:r>
                        <a:rPr lang="es-MX" sz="1600" baseline="0" dirty="0" smtClean="0"/>
                        <a:t>19 </a:t>
                      </a:r>
                      <a:endParaRPr lang="es-PE" sz="1600" dirty="0"/>
                    </a:p>
                  </a:txBody>
                  <a:tcPr>
                    <a:solidFill>
                      <a:srgbClr val="CC6600"/>
                    </a:solidFill>
                  </a:tcPr>
                </a:tc>
                <a:tc>
                  <a:txBody>
                    <a:bodyPr/>
                    <a:lstStyle/>
                    <a:p>
                      <a:r>
                        <a:rPr lang="es-MX" sz="1600" dirty="0" smtClean="0"/>
                        <a:t>Trabajos</a:t>
                      </a:r>
                      <a:r>
                        <a:rPr lang="es-MX" sz="1600" baseline="0" dirty="0" smtClean="0"/>
                        <a:t> con contacto con casos</a:t>
                      </a:r>
                      <a:r>
                        <a:rPr lang="es-MX" sz="1600" dirty="0" smtClean="0"/>
                        <a:t> sospechosos </a:t>
                      </a:r>
                      <a:r>
                        <a:rPr lang="es-MX" sz="1600" dirty="0"/>
                        <a:t>o confirmado de COVID 19</a:t>
                      </a:r>
                      <a:endParaRPr lang="es-PE" sz="1600" dirty="0"/>
                    </a:p>
                  </a:txBody>
                  <a:tcPr>
                    <a:solidFill>
                      <a:srgbClr val="FF0000"/>
                    </a:solidFill>
                  </a:tcPr>
                </a:tc>
                <a:extLst>
                  <a:ext uri="{0D108BD9-81ED-4DB2-BD59-A6C34878D82A}">
                    <a16:rowId xmlns="" xmlns:a16="http://schemas.microsoft.com/office/drawing/2014/main" val="10001"/>
                  </a:ext>
                </a:extLst>
              </a:tr>
              <a:tr h="2101289">
                <a:tc>
                  <a:txBody>
                    <a:bodyPr/>
                    <a:lstStyle/>
                    <a:p>
                      <a:r>
                        <a:rPr lang="es-MX" sz="1400" b="1" baseline="0" dirty="0" smtClean="0"/>
                        <a:t>CONSORCIO HOPE</a:t>
                      </a:r>
                      <a:endParaRPr lang="es-PE" sz="1400" b="1" dirty="0"/>
                    </a:p>
                  </a:txBody>
                  <a:tcPr anchor="ctr">
                    <a:solidFill>
                      <a:schemeClr val="accent4">
                        <a:lumMod val="60000"/>
                        <a:lumOff val="40000"/>
                      </a:schemeClr>
                    </a:solidFill>
                  </a:tcPr>
                </a:tc>
                <a:tc>
                  <a:txBody>
                    <a:bodyPr/>
                    <a:lstStyle/>
                    <a:p>
                      <a:r>
                        <a:rPr lang="es-MX" sz="1600" dirty="0"/>
                        <a:t>Trabajadores</a:t>
                      </a:r>
                      <a:r>
                        <a:rPr lang="es-MX" sz="1600" baseline="0" dirty="0"/>
                        <a:t> que </a:t>
                      </a:r>
                      <a:r>
                        <a:rPr lang="es-MX" sz="1600" baseline="0" dirty="0" smtClean="0"/>
                        <a:t>tienen los siguientes cargos: </a:t>
                      </a:r>
                      <a:endParaRPr lang="es-MX" sz="1600" baseline="0" dirty="0"/>
                    </a:p>
                    <a:p>
                      <a:pPr marL="342900" indent="-342900">
                        <a:buFontTx/>
                        <a:buChar char="-"/>
                      </a:pPr>
                      <a:r>
                        <a:rPr lang="es-MX" sz="1600" baseline="0" dirty="0" smtClean="0"/>
                        <a:t>Capataz</a:t>
                      </a:r>
                    </a:p>
                    <a:p>
                      <a:pPr marL="342900" indent="-342900">
                        <a:buFontTx/>
                        <a:buChar char="-"/>
                      </a:pPr>
                      <a:r>
                        <a:rPr lang="es-MX" sz="1600" baseline="0" dirty="0" smtClean="0"/>
                        <a:t>Residente</a:t>
                      </a:r>
                    </a:p>
                    <a:p>
                      <a:pPr marL="342900" indent="-342900">
                        <a:buFontTx/>
                        <a:buChar char="-"/>
                      </a:pPr>
                      <a:r>
                        <a:rPr lang="es-MX" sz="1600" baseline="0" dirty="0" smtClean="0"/>
                        <a:t>Conductor</a:t>
                      </a:r>
                    </a:p>
                    <a:p>
                      <a:pPr marL="342900" indent="-342900">
                        <a:buFontTx/>
                        <a:buChar char="-"/>
                      </a:pPr>
                      <a:r>
                        <a:rPr lang="es-MX" sz="1600" baseline="0" dirty="0" smtClean="0"/>
                        <a:t>Administrador</a:t>
                      </a:r>
                    </a:p>
                    <a:p>
                      <a:pPr marL="342900" indent="-342900">
                        <a:buFontTx/>
                        <a:buChar char="-"/>
                      </a:pPr>
                      <a:r>
                        <a:rPr lang="es-MX" sz="1600" baseline="0" dirty="0" smtClean="0"/>
                        <a:t>Ayudantes</a:t>
                      </a:r>
                    </a:p>
                    <a:p>
                      <a:pPr marL="342900" indent="-342900">
                        <a:buFontTx/>
                        <a:buChar char="-"/>
                      </a:pPr>
                      <a:r>
                        <a:rPr lang="es-MX" sz="1600" baseline="0" dirty="0" smtClean="0"/>
                        <a:t>Seguridad</a:t>
                      </a:r>
                    </a:p>
                    <a:p>
                      <a:pPr marL="342900" indent="-342900">
                        <a:buFontTx/>
                        <a:buChar char="-"/>
                      </a:pPr>
                      <a:r>
                        <a:rPr lang="es-MX" sz="1600" baseline="0" dirty="0" smtClean="0"/>
                        <a:t>Supervisor</a:t>
                      </a:r>
                    </a:p>
                    <a:p>
                      <a:pPr marL="342900" indent="-342900">
                        <a:buFontTx/>
                        <a:buChar char="-"/>
                      </a:pPr>
                      <a:r>
                        <a:rPr lang="es-MX" sz="1600" baseline="0" dirty="0" smtClean="0"/>
                        <a:t>Oficial</a:t>
                      </a:r>
                    </a:p>
                    <a:p>
                      <a:pPr marL="342900" indent="-342900">
                        <a:buFontTx/>
                        <a:buChar char="-"/>
                      </a:pPr>
                      <a:endParaRPr lang="es-MX" sz="1400" baseline="0" dirty="0"/>
                    </a:p>
                  </a:txBody>
                  <a:tcPr>
                    <a:solidFill>
                      <a:srgbClr val="92D050"/>
                    </a:solidFill>
                  </a:tcPr>
                </a:tc>
                <a:tc>
                  <a:txBody>
                    <a:bodyPr/>
                    <a:lstStyle/>
                    <a:p>
                      <a:pPr marL="342900" indent="-342900">
                        <a:buFontTx/>
                        <a:buChar char="-"/>
                      </a:pPr>
                      <a:endParaRPr lang="es-PE" sz="1400" dirty="0"/>
                    </a:p>
                  </a:txBody>
                  <a:tcPr>
                    <a:solidFill>
                      <a:srgbClr val="FFFF00"/>
                    </a:solidFill>
                  </a:tcPr>
                </a:tc>
                <a:tc>
                  <a:txBody>
                    <a:bodyPr/>
                    <a:lstStyle/>
                    <a:p>
                      <a:endParaRPr lang="es-PE" sz="1400" dirty="0"/>
                    </a:p>
                  </a:txBody>
                  <a:tcPr>
                    <a:solidFill>
                      <a:srgbClr val="CC6600"/>
                    </a:solidFill>
                  </a:tcPr>
                </a:tc>
                <a:tc>
                  <a:txBody>
                    <a:bodyPr/>
                    <a:lstStyle/>
                    <a:p>
                      <a:endParaRPr lang="es-PE" sz="1400" dirty="0"/>
                    </a:p>
                  </a:txBody>
                  <a:tcPr>
                    <a:solidFill>
                      <a:srgbClr val="FF0000"/>
                    </a:solidFill>
                  </a:tcPr>
                </a:tc>
                <a:extLst>
                  <a:ext uri="{0D108BD9-81ED-4DB2-BD59-A6C34878D82A}">
                    <a16:rowId xmlns="" xmlns:a16="http://schemas.microsoft.com/office/drawing/2014/main" val="10002"/>
                  </a:ext>
                </a:extLst>
              </a:tr>
            </a:tbl>
          </a:graphicData>
        </a:graphic>
      </p:graphicFrame>
      <p:pic>
        <p:nvPicPr>
          <p:cNvPr id="7" name="Imagen 6" descr="Imagen que contiene dibujo&#10;&#10;Descripción generada automáticamente">
            <a:extLst>
              <a:ext uri="{FF2B5EF4-FFF2-40B4-BE49-F238E27FC236}">
                <a16:creationId xmlns="" xmlns:a16="http://schemas.microsoft.com/office/drawing/2014/main" id="{F98D1BD0-AE14-4405-AFB5-091C4F43661E}"/>
              </a:ext>
            </a:extLst>
          </p:cNvPr>
          <p:cNvPicPr>
            <a:picLocks noChangeAspect="1"/>
          </p:cNvPicPr>
          <p:nvPr/>
        </p:nvPicPr>
        <p:blipFill>
          <a:blip r:embed="rId2">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spTree>
    <p:extLst>
      <p:ext uri="{BB962C8B-B14F-4D97-AF65-F5344CB8AC3E}">
        <p14:creationId xmlns:p14="http://schemas.microsoft.com/office/powerpoint/2010/main" val="2376128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6"/>
          <p:cNvSpPr txBox="1">
            <a:spLocks noGrp="1"/>
          </p:cNvSpPr>
          <p:nvPr>
            <p:ph type="ctrTitle"/>
          </p:nvPr>
        </p:nvSpPr>
        <p:spPr>
          <a:xfrm>
            <a:off x="800917" y="2873650"/>
            <a:ext cx="6626000" cy="751600"/>
          </a:xfrm>
          <a:prstGeom prst="rect">
            <a:avLst/>
          </a:prstGeom>
        </p:spPr>
        <p:txBody>
          <a:bodyPr spcFirstLastPara="1" wrap="square" lIns="0" tIns="0" rIns="0" bIns="0" anchor="b" anchorCtr="0">
            <a:noAutofit/>
          </a:bodyPr>
          <a:lstStyle/>
          <a:p>
            <a:r>
              <a:rPr lang="en" b="1" dirty="0"/>
              <a:t>LINEAMIENTOS</a:t>
            </a:r>
            <a:endParaRPr b="1" dirty="0"/>
          </a:p>
        </p:txBody>
      </p:sp>
      <p:sp>
        <p:nvSpPr>
          <p:cNvPr id="186" name="Google Shape;186;p16"/>
          <p:cNvSpPr txBox="1"/>
          <p:nvPr/>
        </p:nvSpPr>
        <p:spPr>
          <a:xfrm>
            <a:off x="8786533" y="1013267"/>
            <a:ext cx="3405600" cy="3415600"/>
          </a:xfrm>
          <a:prstGeom prst="rect">
            <a:avLst/>
          </a:prstGeom>
          <a:noFill/>
          <a:ln>
            <a:noFill/>
          </a:ln>
        </p:spPr>
        <p:txBody>
          <a:bodyPr spcFirstLastPara="1" wrap="square" lIns="121900" tIns="121900" rIns="121900" bIns="121900" anchor="ctr" anchorCtr="0">
            <a:noAutofit/>
          </a:bodyPr>
          <a:lstStyle/>
          <a:p>
            <a:pPr algn="ctr"/>
            <a:endParaRPr sz="12800" dirty="0">
              <a:solidFill>
                <a:schemeClr val="lt1"/>
              </a:solidFill>
              <a:latin typeface="Barlow SemiBold"/>
              <a:ea typeface="Barlow SemiBold"/>
              <a:cs typeface="Barlow SemiBold"/>
              <a:sym typeface="Barlow SemiBold"/>
            </a:endParaRPr>
          </a:p>
        </p:txBody>
      </p:sp>
    </p:spTree>
    <p:extLst>
      <p:ext uri="{BB962C8B-B14F-4D97-AF65-F5344CB8AC3E}">
        <p14:creationId xmlns:p14="http://schemas.microsoft.com/office/powerpoint/2010/main" val="175569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LINEAMIENTOS PRELIMINARES</a:t>
            </a:r>
            <a:endParaRPr lang="es-PE" dirty="0"/>
          </a:p>
        </p:txBody>
      </p:sp>
      <p:sp>
        <p:nvSpPr>
          <p:cNvPr id="3" name="Marcador de texto 2"/>
          <p:cNvSpPr>
            <a:spLocks noGrp="1"/>
          </p:cNvSpPr>
          <p:nvPr>
            <p:ph type="body" idx="1"/>
          </p:nvPr>
        </p:nvSpPr>
        <p:spPr>
          <a:xfrm>
            <a:off x="417280" y="1747800"/>
            <a:ext cx="10281200" cy="5117267"/>
          </a:xfrm>
        </p:spPr>
        <p:txBody>
          <a:bodyPr/>
          <a:lstStyle/>
          <a:p>
            <a:r>
              <a:rPr lang="es-MX" sz="2400" dirty="0"/>
              <a:t>Empleador comprometido con la seguridad y salud ocupacional.</a:t>
            </a:r>
          </a:p>
          <a:p>
            <a:r>
              <a:rPr lang="es-MX" sz="2400" dirty="0"/>
              <a:t>Elaborar plan para vigilancia, prevención y control de COVID 19 -&gt; aprobado por CSST en 48 horas</a:t>
            </a:r>
          </a:p>
          <a:p>
            <a:r>
              <a:rPr lang="es-MX" sz="2400" dirty="0"/>
              <a:t>Plan debe considerar:</a:t>
            </a:r>
          </a:p>
          <a:p>
            <a:pPr marL="118531" indent="0">
              <a:buNone/>
            </a:pPr>
            <a:r>
              <a:rPr lang="es-MX" sz="2400" dirty="0"/>
              <a:t>	- Lineamientos específicos			- Plan según Anexo 5</a:t>
            </a:r>
          </a:p>
          <a:p>
            <a:pPr marL="118531" indent="0">
              <a:buNone/>
            </a:pPr>
            <a:r>
              <a:rPr lang="es-MX" sz="2400" dirty="0"/>
              <a:t>	- Número de trabajadores			- Contener los 7 	</a:t>
            </a:r>
          </a:p>
          <a:p>
            <a:pPr marL="118531" indent="0">
              <a:buNone/>
            </a:pPr>
            <a:r>
              <a:rPr lang="es-MX" sz="2400" dirty="0"/>
              <a:t>	-  Niveles de riesgo				   lineamiento</a:t>
            </a:r>
          </a:p>
          <a:p>
            <a:pPr marL="118531" indent="0">
              <a:buNone/>
            </a:pPr>
            <a:r>
              <a:rPr lang="es-MX" sz="2400" dirty="0"/>
              <a:t>	- Vigilancia, prevención y control</a:t>
            </a:r>
          </a:p>
          <a:p>
            <a:pPr marL="118531" indent="0">
              <a:buNone/>
            </a:pPr>
            <a:r>
              <a:rPr lang="es-MX" sz="2400" dirty="0"/>
              <a:t>	- Registra el Plan en el MINSA</a:t>
            </a:r>
          </a:p>
          <a:p>
            <a:pPr marL="118531" indent="0">
              <a:buNone/>
            </a:pPr>
            <a:r>
              <a:rPr lang="es-MX" sz="2400" dirty="0"/>
              <a:t>	- Verificación por las instancias públicas</a:t>
            </a:r>
          </a:p>
          <a:p>
            <a:pPr marL="118531" indent="0">
              <a:buNone/>
            </a:pPr>
            <a:r>
              <a:rPr lang="es-MX" sz="2400" dirty="0"/>
              <a:t>	- Formato simple de chequeo (Anexo 6)</a:t>
            </a:r>
            <a:endParaRPr lang="es-PE" sz="2400" dirty="0"/>
          </a:p>
        </p:txBody>
      </p:sp>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15</a:t>
            </a:fld>
            <a:endParaRPr lang="es-PE">
              <a:solidFill>
                <a:srgbClr val="696464"/>
              </a:solidFill>
            </a:endParaRPr>
          </a:p>
        </p:txBody>
      </p:sp>
      <p:pic>
        <p:nvPicPr>
          <p:cNvPr id="6" name="Imagen 5" descr="Imagen que contiene dibujo&#10;&#10;Descripción generada automáticamente">
            <a:extLst>
              <a:ext uri="{FF2B5EF4-FFF2-40B4-BE49-F238E27FC236}">
                <a16:creationId xmlns="" xmlns:a16="http://schemas.microsoft.com/office/drawing/2014/main" id="{F98D1BD0-AE14-4405-AFB5-091C4F43661E}"/>
              </a:ext>
            </a:extLst>
          </p:cNvPr>
          <p:cNvPicPr>
            <a:picLocks noChangeAspect="1"/>
          </p:cNvPicPr>
          <p:nvPr/>
        </p:nvPicPr>
        <p:blipFill>
          <a:blip r:embed="rId2">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spTree>
    <p:extLst>
      <p:ext uri="{BB962C8B-B14F-4D97-AF65-F5344CB8AC3E}">
        <p14:creationId xmlns:p14="http://schemas.microsoft.com/office/powerpoint/2010/main" val="675193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LINEAMIENTOS PARA LA VIGILANCIA, PREVENCIÓN Y CONTROL DE COVID 19</a:t>
            </a:r>
            <a:endParaRPr lang="es-PE" dirty="0"/>
          </a:p>
        </p:txBody>
      </p:sp>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16</a:t>
            </a:fld>
            <a:endParaRPr lang="es-PE">
              <a:solidFill>
                <a:srgbClr val="696464"/>
              </a:solidFill>
            </a:endParaRPr>
          </a:p>
        </p:txBody>
      </p:sp>
      <p:graphicFrame>
        <p:nvGraphicFramePr>
          <p:cNvPr id="6" name="Diagrama 5"/>
          <p:cNvGraphicFramePr/>
          <p:nvPr>
            <p:extLst>
              <p:ext uri="{D42A27DB-BD31-4B8C-83A1-F6EECF244321}">
                <p14:modId xmlns:p14="http://schemas.microsoft.com/office/powerpoint/2010/main" val="3687301443"/>
              </p:ext>
            </p:extLst>
          </p:nvPr>
        </p:nvGraphicFramePr>
        <p:xfrm>
          <a:off x="1702367" y="1747800"/>
          <a:ext cx="8128000" cy="5117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2530631" y="4776211"/>
            <a:ext cx="404197" cy="461665"/>
          </a:xfrm>
          <a:prstGeom prst="rect">
            <a:avLst/>
          </a:prstGeom>
          <a:noFill/>
        </p:spPr>
        <p:txBody>
          <a:bodyPr wrap="square" rtlCol="0">
            <a:spAutoFit/>
          </a:bodyPr>
          <a:lstStyle/>
          <a:p>
            <a:r>
              <a:rPr lang="es-MX" sz="2400" b="1" dirty="0">
                <a:solidFill>
                  <a:schemeClr val="accent2">
                    <a:lumMod val="75000"/>
                  </a:schemeClr>
                </a:solidFill>
              </a:rPr>
              <a:t>5</a:t>
            </a:r>
            <a:endParaRPr lang="es-PE" sz="2400" b="1" dirty="0">
              <a:solidFill>
                <a:schemeClr val="accent2">
                  <a:lumMod val="75000"/>
                </a:schemeClr>
              </a:solidFill>
            </a:endParaRPr>
          </a:p>
        </p:txBody>
      </p:sp>
      <p:sp>
        <p:nvSpPr>
          <p:cNvPr id="8" name="CuadroTexto 7"/>
          <p:cNvSpPr txBox="1"/>
          <p:nvPr/>
        </p:nvSpPr>
        <p:spPr>
          <a:xfrm>
            <a:off x="2265529" y="2644423"/>
            <a:ext cx="404197" cy="461665"/>
          </a:xfrm>
          <a:prstGeom prst="rect">
            <a:avLst/>
          </a:prstGeom>
          <a:noFill/>
        </p:spPr>
        <p:txBody>
          <a:bodyPr wrap="square" rtlCol="0">
            <a:spAutoFit/>
          </a:bodyPr>
          <a:lstStyle/>
          <a:p>
            <a:r>
              <a:rPr lang="es-MX" sz="2400" b="1" dirty="0">
                <a:solidFill>
                  <a:schemeClr val="accent2">
                    <a:lumMod val="75000"/>
                  </a:schemeClr>
                </a:solidFill>
              </a:rPr>
              <a:t>2</a:t>
            </a:r>
            <a:endParaRPr lang="es-PE" sz="2400" b="1" dirty="0">
              <a:solidFill>
                <a:schemeClr val="accent2">
                  <a:lumMod val="75000"/>
                </a:schemeClr>
              </a:solidFill>
            </a:endParaRPr>
          </a:p>
        </p:txBody>
      </p:sp>
      <p:sp>
        <p:nvSpPr>
          <p:cNvPr id="9" name="CuadroTexto 8"/>
          <p:cNvSpPr txBox="1"/>
          <p:nvPr/>
        </p:nvSpPr>
        <p:spPr>
          <a:xfrm>
            <a:off x="2609900" y="3323567"/>
            <a:ext cx="404197" cy="461665"/>
          </a:xfrm>
          <a:prstGeom prst="rect">
            <a:avLst/>
          </a:prstGeom>
          <a:noFill/>
        </p:spPr>
        <p:txBody>
          <a:bodyPr wrap="square" rtlCol="0">
            <a:spAutoFit/>
          </a:bodyPr>
          <a:lstStyle/>
          <a:p>
            <a:r>
              <a:rPr lang="es-MX" sz="2400" b="1" dirty="0">
                <a:solidFill>
                  <a:schemeClr val="accent2">
                    <a:lumMod val="75000"/>
                  </a:schemeClr>
                </a:solidFill>
              </a:rPr>
              <a:t>3</a:t>
            </a:r>
            <a:endParaRPr lang="es-PE" sz="2400" b="1" dirty="0">
              <a:solidFill>
                <a:schemeClr val="accent2">
                  <a:lumMod val="75000"/>
                </a:schemeClr>
              </a:solidFill>
            </a:endParaRPr>
          </a:p>
        </p:txBody>
      </p:sp>
      <p:sp>
        <p:nvSpPr>
          <p:cNvPr id="10" name="CuadroTexto 9"/>
          <p:cNvSpPr txBox="1"/>
          <p:nvPr/>
        </p:nvSpPr>
        <p:spPr>
          <a:xfrm>
            <a:off x="2596253" y="4097067"/>
            <a:ext cx="404197" cy="461665"/>
          </a:xfrm>
          <a:prstGeom prst="rect">
            <a:avLst/>
          </a:prstGeom>
          <a:noFill/>
        </p:spPr>
        <p:txBody>
          <a:bodyPr wrap="square" rtlCol="0">
            <a:spAutoFit/>
          </a:bodyPr>
          <a:lstStyle/>
          <a:p>
            <a:r>
              <a:rPr lang="es-MX" sz="2400" b="1" dirty="0">
                <a:solidFill>
                  <a:schemeClr val="accent2">
                    <a:lumMod val="75000"/>
                  </a:schemeClr>
                </a:solidFill>
              </a:rPr>
              <a:t>4</a:t>
            </a:r>
            <a:endParaRPr lang="es-PE" sz="2400" b="1" dirty="0">
              <a:solidFill>
                <a:schemeClr val="accent2">
                  <a:lumMod val="75000"/>
                </a:schemeClr>
              </a:solidFill>
            </a:endParaRPr>
          </a:p>
        </p:txBody>
      </p:sp>
      <p:sp>
        <p:nvSpPr>
          <p:cNvPr id="11" name="CuadroTexto 10"/>
          <p:cNvSpPr txBox="1"/>
          <p:nvPr/>
        </p:nvSpPr>
        <p:spPr>
          <a:xfrm>
            <a:off x="1861332" y="1965279"/>
            <a:ext cx="404197" cy="461665"/>
          </a:xfrm>
          <a:prstGeom prst="rect">
            <a:avLst/>
          </a:prstGeom>
          <a:noFill/>
        </p:spPr>
        <p:txBody>
          <a:bodyPr wrap="square" rtlCol="0">
            <a:spAutoFit/>
          </a:bodyPr>
          <a:lstStyle/>
          <a:p>
            <a:r>
              <a:rPr lang="es-MX" sz="2400" b="1" dirty="0">
                <a:solidFill>
                  <a:schemeClr val="accent2">
                    <a:lumMod val="75000"/>
                  </a:schemeClr>
                </a:solidFill>
              </a:rPr>
              <a:t>1</a:t>
            </a:r>
            <a:endParaRPr lang="es-PE" sz="2400" b="1" dirty="0">
              <a:solidFill>
                <a:schemeClr val="accent2">
                  <a:lumMod val="75000"/>
                </a:schemeClr>
              </a:solidFill>
            </a:endParaRPr>
          </a:p>
        </p:txBody>
      </p:sp>
      <p:sp>
        <p:nvSpPr>
          <p:cNvPr id="12" name="CuadroTexto 11"/>
          <p:cNvSpPr txBox="1"/>
          <p:nvPr/>
        </p:nvSpPr>
        <p:spPr>
          <a:xfrm>
            <a:off x="2287589" y="5474061"/>
            <a:ext cx="404197" cy="461665"/>
          </a:xfrm>
          <a:prstGeom prst="rect">
            <a:avLst/>
          </a:prstGeom>
          <a:noFill/>
        </p:spPr>
        <p:txBody>
          <a:bodyPr wrap="square" rtlCol="0">
            <a:spAutoFit/>
          </a:bodyPr>
          <a:lstStyle/>
          <a:p>
            <a:r>
              <a:rPr lang="es-MX" sz="2400" b="1" dirty="0">
                <a:solidFill>
                  <a:schemeClr val="accent2">
                    <a:lumMod val="75000"/>
                  </a:schemeClr>
                </a:solidFill>
              </a:rPr>
              <a:t>6</a:t>
            </a:r>
            <a:endParaRPr lang="es-PE" sz="2400" b="1" dirty="0">
              <a:solidFill>
                <a:schemeClr val="accent2">
                  <a:lumMod val="75000"/>
                </a:schemeClr>
              </a:solidFill>
            </a:endParaRPr>
          </a:p>
        </p:txBody>
      </p:sp>
      <p:sp>
        <p:nvSpPr>
          <p:cNvPr id="13" name="CuadroTexto 12"/>
          <p:cNvSpPr txBox="1"/>
          <p:nvPr/>
        </p:nvSpPr>
        <p:spPr>
          <a:xfrm>
            <a:off x="1883392" y="6145802"/>
            <a:ext cx="404197" cy="461665"/>
          </a:xfrm>
          <a:prstGeom prst="rect">
            <a:avLst/>
          </a:prstGeom>
          <a:noFill/>
        </p:spPr>
        <p:txBody>
          <a:bodyPr wrap="square" rtlCol="0">
            <a:spAutoFit/>
          </a:bodyPr>
          <a:lstStyle/>
          <a:p>
            <a:r>
              <a:rPr lang="es-MX" sz="2400" b="1" dirty="0">
                <a:solidFill>
                  <a:schemeClr val="accent2">
                    <a:lumMod val="75000"/>
                  </a:schemeClr>
                </a:solidFill>
              </a:rPr>
              <a:t>7</a:t>
            </a:r>
            <a:endParaRPr lang="es-PE" sz="2400" b="1" dirty="0">
              <a:solidFill>
                <a:schemeClr val="accent2">
                  <a:lumMod val="75000"/>
                </a:schemeClr>
              </a:solidFill>
            </a:endParaRPr>
          </a:p>
        </p:txBody>
      </p:sp>
      <p:pic>
        <p:nvPicPr>
          <p:cNvPr id="14" name="Imagen 13" descr="Imagen que contiene dibujo&#10;&#10;Descripción generada automáticamente">
            <a:extLst>
              <a:ext uri="{FF2B5EF4-FFF2-40B4-BE49-F238E27FC236}">
                <a16:creationId xmlns="" xmlns:a16="http://schemas.microsoft.com/office/drawing/2014/main" id="{F98D1BD0-AE14-4405-AFB5-091C4F43661E}"/>
              </a:ext>
            </a:extLst>
          </p:cNvPr>
          <p:cNvPicPr>
            <a:picLocks noChangeAspect="1"/>
          </p:cNvPicPr>
          <p:nvPr/>
        </p:nvPicPr>
        <p:blipFill>
          <a:blip r:embed="rId7">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spTree>
    <p:extLst>
      <p:ext uri="{BB962C8B-B14F-4D97-AF65-F5344CB8AC3E}">
        <p14:creationId xmlns:p14="http://schemas.microsoft.com/office/powerpoint/2010/main" val="4027994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6"/>
          <p:cNvSpPr txBox="1">
            <a:spLocks noGrp="1"/>
          </p:cNvSpPr>
          <p:nvPr>
            <p:ph type="ctrTitle"/>
          </p:nvPr>
        </p:nvSpPr>
        <p:spPr>
          <a:prstGeom prst="rect">
            <a:avLst/>
          </a:prstGeom>
        </p:spPr>
        <p:txBody>
          <a:bodyPr spcFirstLastPara="1" wrap="square" lIns="0" tIns="0" rIns="0" bIns="0" anchor="b" anchorCtr="0">
            <a:noAutofit/>
          </a:bodyPr>
          <a:lstStyle/>
          <a:p>
            <a:r>
              <a:rPr lang="en" dirty="0"/>
              <a:t>LINEAMIENTO</a:t>
            </a:r>
            <a:endParaRPr dirty="0"/>
          </a:p>
        </p:txBody>
      </p:sp>
      <p:sp>
        <p:nvSpPr>
          <p:cNvPr id="185" name="Google Shape;185;p16"/>
          <p:cNvSpPr txBox="1">
            <a:spLocks noGrp="1"/>
          </p:cNvSpPr>
          <p:nvPr>
            <p:ph type="subTitle" idx="1"/>
          </p:nvPr>
        </p:nvSpPr>
        <p:spPr>
          <a:prstGeom prst="rect">
            <a:avLst/>
          </a:prstGeom>
        </p:spPr>
        <p:txBody>
          <a:bodyPr spcFirstLastPara="1" wrap="square" lIns="0" tIns="0" rIns="0" bIns="0" anchor="t" anchorCtr="0">
            <a:noAutofit/>
          </a:bodyPr>
          <a:lstStyle/>
          <a:p>
            <a:pPr marL="0" indent="0"/>
            <a:r>
              <a:rPr lang="es-MX" dirty="0"/>
              <a:t>LIMPIEZA Y DESINFECCIÓN DE CENTROS DE TRABAJO</a:t>
            </a:r>
            <a:endParaRPr b="1" dirty="0"/>
          </a:p>
        </p:txBody>
      </p:sp>
      <p:sp>
        <p:nvSpPr>
          <p:cNvPr id="186" name="Google Shape;186;p16"/>
          <p:cNvSpPr txBox="1"/>
          <p:nvPr/>
        </p:nvSpPr>
        <p:spPr>
          <a:xfrm>
            <a:off x="8786533" y="1013267"/>
            <a:ext cx="3405600" cy="3415600"/>
          </a:xfrm>
          <a:prstGeom prst="rect">
            <a:avLst/>
          </a:prstGeom>
          <a:noFill/>
          <a:ln>
            <a:noFill/>
          </a:ln>
        </p:spPr>
        <p:txBody>
          <a:bodyPr spcFirstLastPara="1" wrap="square" lIns="121900" tIns="121900" rIns="121900" bIns="121900" anchor="ctr" anchorCtr="0">
            <a:noAutofit/>
          </a:bodyPr>
          <a:lstStyle/>
          <a:p>
            <a:pPr algn="ctr"/>
            <a:r>
              <a:rPr lang="en" sz="12800" dirty="0">
                <a:solidFill>
                  <a:schemeClr val="lt1"/>
                </a:solidFill>
                <a:latin typeface="Barlow SemiBold"/>
                <a:ea typeface="Barlow SemiBold"/>
                <a:cs typeface="Barlow SemiBold"/>
                <a:sym typeface="Barlow SemiBold"/>
              </a:rPr>
              <a:t>1</a:t>
            </a:r>
            <a:endParaRPr sz="12800" dirty="0">
              <a:solidFill>
                <a:schemeClr val="lt1"/>
              </a:solidFill>
              <a:latin typeface="Barlow SemiBold"/>
              <a:ea typeface="Barlow SemiBold"/>
              <a:cs typeface="Barlow SemiBold"/>
              <a:sym typeface="Barlow SemiBold"/>
            </a:endParaRPr>
          </a:p>
        </p:txBody>
      </p:sp>
    </p:spTree>
    <p:extLst>
      <p:ext uri="{BB962C8B-B14F-4D97-AF65-F5344CB8AC3E}">
        <p14:creationId xmlns:p14="http://schemas.microsoft.com/office/powerpoint/2010/main" val="1501509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LINEAMIENTO 1</a:t>
            </a:r>
            <a:r>
              <a:rPr lang="es-MX" dirty="0"/>
              <a:t/>
            </a:r>
            <a:br>
              <a:rPr lang="es-MX" dirty="0"/>
            </a:br>
            <a:r>
              <a:rPr lang="es-MX" sz="2400" dirty="0"/>
              <a:t>LIMPIEZA Y DESINFECCIÓN DE CENTROS DE TRABAJO</a:t>
            </a:r>
            <a:endParaRPr lang="es-PE" sz="2400" dirty="0"/>
          </a:p>
        </p:txBody>
      </p:sp>
      <p:sp>
        <p:nvSpPr>
          <p:cNvPr id="3" name="Marcador de texto 2"/>
          <p:cNvSpPr>
            <a:spLocks noGrp="1"/>
          </p:cNvSpPr>
          <p:nvPr>
            <p:ph type="body" idx="1"/>
          </p:nvPr>
        </p:nvSpPr>
        <p:spPr>
          <a:xfrm>
            <a:off x="805332" y="2273567"/>
            <a:ext cx="7127087" cy="4076300"/>
          </a:xfrm>
        </p:spPr>
        <p:txBody>
          <a:bodyPr/>
          <a:lstStyle/>
          <a:p>
            <a:r>
              <a:rPr lang="es-MX" dirty="0"/>
              <a:t>Limpieza de ambientes, equipos, unidades, antes del inicio de labores post cuarentena</a:t>
            </a:r>
          </a:p>
          <a:p>
            <a:endParaRPr lang="es-MX" dirty="0"/>
          </a:p>
          <a:p>
            <a:r>
              <a:rPr lang="es-MX" dirty="0"/>
              <a:t>Limpieza diaria</a:t>
            </a:r>
          </a:p>
          <a:p>
            <a:endParaRPr lang="es-MX" dirty="0"/>
          </a:p>
          <a:p>
            <a:r>
              <a:rPr lang="es-MX" dirty="0"/>
              <a:t>Se establecerá frecuencia de limpieza por el servicio SST</a:t>
            </a:r>
            <a:endParaRPr lang="es-PE" dirty="0"/>
          </a:p>
        </p:txBody>
      </p:sp>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18</a:t>
            </a:fld>
            <a:endParaRPr lang="es-PE">
              <a:solidFill>
                <a:srgbClr val="696464"/>
              </a:solidFill>
            </a:endParaRPr>
          </a:p>
        </p:txBody>
      </p:sp>
      <p:pic>
        <p:nvPicPr>
          <p:cNvPr id="2050" name="Picture 2" descr="Limpieza de empresas: ¿Conoces su importancia para tu negoc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3624" y="2531402"/>
            <a:ext cx="3753485" cy="249779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Imagen que contiene dibujo&#10;&#10;Descripción generada automáticamente">
            <a:extLst>
              <a:ext uri="{FF2B5EF4-FFF2-40B4-BE49-F238E27FC236}">
                <a16:creationId xmlns="" xmlns:a16="http://schemas.microsoft.com/office/drawing/2014/main" id="{F98D1BD0-AE14-4405-AFB5-091C4F43661E}"/>
              </a:ext>
            </a:extLst>
          </p:cNvPr>
          <p:cNvPicPr>
            <a:picLocks noChangeAspect="1"/>
          </p:cNvPicPr>
          <p:nvPr/>
        </p:nvPicPr>
        <p:blipFill>
          <a:blip r:embed="rId3">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spTree>
    <p:extLst>
      <p:ext uri="{BB962C8B-B14F-4D97-AF65-F5344CB8AC3E}">
        <p14:creationId xmlns:p14="http://schemas.microsoft.com/office/powerpoint/2010/main" val="3633629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6"/>
          <p:cNvSpPr txBox="1">
            <a:spLocks noGrp="1"/>
          </p:cNvSpPr>
          <p:nvPr>
            <p:ph type="ctrTitle"/>
          </p:nvPr>
        </p:nvSpPr>
        <p:spPr>
          <a:xfrm>
            <a:off x="819967" y="1969467"/>
            <a:ext cx="6626000" cy="751600"/>
          </a:xfrm>
          <a:prstGeom prst="rect">
            <a:avLst/>
          </a:prstGeom>
        </p:spPr>
        <p:txBody>
          <a:bodyPr spcFirstLastPara="1" wrap="square" lIns="0" tIns="0" rIns="0" bIns="0" anchor="b" anchorCtr="0">
            <a:noAutofit/>
          </a:bodyPr>
          <a:lstStyle/>
          <a:p>
            <a:r>
              <a:rPr lang="en" dirty="0"/>
              <a:t>LINEAMIENTO</a:t>
            </a:r>
            <a:endParaRPr dirty="0"/>
          </a:p>
        </p:txBody>
      </p:sp>
      <p:sp>
        <p:nvSpPr>
          <p:cNvPr id="185" name="Google Shape;185;p16"/>
          <p:cNvSpPr txBox="1">
            <a:spLocks noGrp="1"/>
          </p:cNvSpPr>
          <p:nvPr>
            <p:ph type="subTitle" idx="1"/>
          </p:nvPr>
        </p:nvSpPr>
        <p:spPr>
          <a:xfrm>
            <a:off x="819967" y="3000185"/>
            <a:ext cx="6626000" cy="1428682"/>
          </a:xfrm>
          <a:prstGeom prst="rect">
            <a:avLst/>
          </a:prstGeom>
        </p:spPr>
        <p:txBody>
          <a:bodyPr spcFirstLastPara="1" wrap="square" lIns="0" tIns="0" rIns="0" bIns="0" anchor="t" anchorCtr="0">
            <a:noAutofit/>
          </a:bodyPr>
          <a:lstStyle/>
          <a:p>
            <a:pPr marL="0" indent="0"/>
            <a:r>
              <a:rPr lang="es-MX" sz="2800" dirty="0">
                <a:solidFill>
                  <a:schemeClr val="bg1"/>
                </a:solidFill>
              </a:rPr>
              <a:t>EVALUACIÓN DE LA CONDICIÓN DE SALUD DEL TRABAJADOR PREVIO AL REGRESO O REINCORPORACIÓN AL CENTRO DE TRABAJO</a:t>
            </a:r>
            <a:endParaRPr sz="2800" b="1" dirty="0">
              <a:solidFill>
                <a:schemeClr val="bg1"/>
              </a:solidFill>
            </a:endParaRPr>
          </a:p>
        </p:txBody>
      </p:sp>
      <p:sp>
        <p:nvSpPr>
          <p:cNvPr id="186" name="Google Shape;186;p16"/>
          <p:cNvSpPr txBox="1"/>
          <p:nvPr/>
        </p:nvSpPr>
        <p:spPr>
          <a:xfrm>
            <a:off x="8786533" y="1013267"/>
            <a:ext cx="3405600" cy="3415600"/>
          </a:xfrm>
          <a:prstGeom prst="rect">
            <a:avLst/>
          </a:prstGeom>
          <a:noFill/>
          <a:ln>
            <a:noFill/>
          </a:ln>
        </p:spPr>
        <p:txBody>
          <a:bodyPr spcFirstLastPara="1" wrap="square" lIns="121900" tIns="121900" rIns="121900" bIns="121900" anchor="ctr" anchorCtr="0">
            <a:noAutofit/>
          </a:bodyPr>
          <a:lstStyle/>
          <a:p>
            <a:pPr algn="ctr"/>
            <a:r>
              <a:rPr lang="en" sz="12800" dirty="0">
                <a:solidFill>
                  <a:schemeClr val="lt1"/>
                </a:solidFill>
                <a:latin typeface="Barlow SemiBold"/>
                <a:ea typeface="Barlow SemiBold"/>
                <a:cs typeface="Barlow SemiBold"/>
                <a:sym typeface="Barlow SemiBold"/>
              </a:rPr>
              <a:t>2</a:t>
            </a:r>
            <a:endParaRPr sz="12800" dirty="0">
              <a:solidFill>
                <a:schemeClr val="lt1"/>
              </a:solidFill>
              <a:latin typeface="Barlow SemiBold"/>
              <a:ea typeface="Barlow SemiBold"/>
              <a:cs typeface="Barlow SemiBold"/>
              <a:sym typeface="Barlow SemiBold"/>
            </a:endParaRPr>
          </a:p>
        </p:txBody>
      </p:sp>
    </p:spTree>
    <p:extLst>
      <p:ext uri="{BB962C8B-B14F-4D97-AF65-F5344CB8AC3E}">
        <p14:creationId xmlns:p14="http://schemas.microsoft.com/office/powerpoint/2010/main" val="3388029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R.M N° </a:t>
            </a:r>
            <a:r>
              <a:rPr lang="es-MX" dirty="0" smtClean="0"/>
              <a:t>972 </a:t>
            </a:r>
            <a:r>
              <a:rPr lang="es-MX" dirty="0"/>
              <a:t>- 2020</a:t>
            </a:r>
            <a:endParaRPr lang="es-PE" dirty="0"/>
          </a:p>
        </p:txBody>
      </p:sp>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2</a:t>
            </a:fld>
            <a:endParaRPr lang="es-PE">
              <a:solidFill>
                <a:srgbClr val="696464"/>
              </a:solidFill>
            </a:endParaRPr>
          </a:p>
        </p:txBody>
      </p:sp>
      <p:sp>
        <p:nvSpPr>
          <p:cNvPr id="6" name="AutoShape 4" descr="Cien días de ataúdesy adioses - IDL Reporteros"/>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s-PE" sz="1867" kern="0">
              <a:solidFill>
                <a:srgbClr val="000000"/>
              </a:solidFill>
              <a:cs typeface="Arial"/>
              <a:sym typeface="Arial"/>
            </a:endParaRPr>
          </a:p>
        </p:txBody>
      </p:sp>
      <p:pic>
        <p:nvPicPr>
          <p:cNvPr id="13" name="Imagen 12" descr="Imagen que contiene dibujo&#10;&#10;Descripción generada automáticamente">
            <a:extLst>
              <a:ext uri="{FF2B5EF4-FFF2-40B4-BE49-F238E27FC236}">
                <a16:creationId xmlns="" xmlns:a16="http://schemas.microsoft.com/office/drawing/2014/main" id="{F98D1BD0-AE14-4405-AFB5-091C4F43661E}"/>
              </a:ext>
            </a:extLst>
          </p:cNvPr>
          <p:cNvPicPr>
            <a:picLocks noChangeAspect="1"/>
          </p:cNvPicPr>
          <p:nvPr/>
        </p:nvPicPr>
        <p:blipFill>
          <a:blip r:embed="rId2">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pic>
        <p:nvPicPr>
          <p:cNvPr id="3" name="Picture 2" descr="Aprueban nuevo documento técnico que reemplaza a la R.M. 448-2020-MINSA |  Prevencionar Perú | Prevencionar Per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3586" y="1754867"/>
            <a:ext cx="7315100" cy="51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302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5827" y="595940"/>
            <a:ext cx="9010400" cy="1226000"/>
          </a:xfrm>
        </p:spPr>
        <p:txBody>
          <a:bodyPr/>
          <a:lstStyle/>
          <a:p>
            <a:r>
              <a:rPr lang="es-MX" sz="2400" b="1" dirty="0"/>
              <a:t>LINEAMIENTO 2</a:t>
            </a:r>
            <a:r>
              <a:rPr lang="es-MX" sz="2400" dirty="0"/>
              <a:t/>
            </a:r>
            <a:br>
              <a:rPr lang="es-MX" sz="2400" dirty="0"/>
            </a:br>
            <a:r>
              <a:rPr lang="es-MX" sz="2200" dirty="0"/>
              <a:t>EVALUACIÓN DE LA CONDICIÓN DE SALUD DEL TRABAJADOR PREVIO AL REGRESO O REINCORPORACIÓN AL CENTRO DE TRABAJO</a:t>
            </a:r>
            <a:endParaRPr lang="es-PE" sz="2200" dirty="0"/>
          </a:p>
        </p:txBody>
      </p:sp>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20</a:t>
            </a:fld>
            <a:endParaRPr lang="es-PE">
              <a:solidFill>
                <a:srgbClr val="696464"/>
              </a:solidFill>
            </a:endParaRPr>
          </a:p>
        </p:txBody>
      </p:sp>
      <p:graphicFrame>
        <p:nvGraphicFramePr>
          <p:cNvPr id="6" name="Diagrama 5"/>
          <p:cNvGraphicFramePr/>
          <p:nvPr>
            <p:extLst>
              <p:ext uri="{D42A27DB-BD31-4B8C-83A1-F6EECF244321}">
                <p14:modId xmlns:p14="http://schemas.microsoft.com/office/powerpoint/2010/main" val="1463849241"/>
              </p:ext>
            </p:extLst>
          </p:nvPr>
        </p:nvGraphicFramePr>
        <p:xfrm>
          <a:off x="508001" y="1690255"/>
          <a:ext cx="6927272" cy="5167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777865845"/>
              </p:ext>
            </p:extLst>
          </p:nvPr>
        </p:nvGraphicFramePr>
        <p:xfrm>
          <a:off x="7042985" y="1798320"/>
          <a:ext cx="4761591" cy="5059680"/>
        </p:xfrm>
        <a:graphic>
          <a:graphicData uri="http://schemas.openxmlformats.org/drawingml/2006/table">
            <a:tbl>
              <a:tblPr firstRow="1" bandRow="1">
                <a:tableStyleId>{5940675A-B579-460E-94D1-54222C63F5DA}</a:tableStyleId>
              </a:tblPr>
              <a:tblGrid>
                <a:gridCol w="4761591">
                  <a:extLst>
                    <a:ext uri="{9D8B030D-6E8A-4147-A177-3AD203B41FA5}">
                      <a16:colId xmlns="" xmlns:a16="http://schemas.microsoft.com/office/drawing/2014/main" val="20000"/>
                    </a:ext>
                  </a:extLst>
                </a:gridCol>
              </a:tblGrid>
              <a:tr h="370840">
                <a:tc>
                  <a:txBody>
                    <a:bodyPr/>
                    <a:lstStyle/>
                    <a:p>
                      <a:r>
                        <a:rPr lang="es-MX" sz="2000" b="1" dirty="0"/>
                        <a:t>Sobre las</a:t>
                      </a:r>
                      <a:r>
                        <a:rPr lang="es-MX" sz="2000" b="1" baseline="0" dirty="0"/>
                        <a:t> pruebas:</a:t>
                      </a:r>
                    </a:p>
                    <a:p>
                      <a:endParaRPr lang="es-MX" sz="2000" b="1" baseline="0" dirty="0"/>
                    </a:p>
                    <a:p>
                      <a:pPr marL="342900" indent="-342900">
                        <a:buFontTx/>
                        <a:buChar char="-"/>
                      </a:pPr>
                      <a:r>
                        <a:rPr lang="es-MX" sz="2000" baseline="0" dirty="0"/>
                        <a:t>No son obligatorias para puestos de mediano y bajo riesgo</a:t>
                      </a:r>
                    </a:p>
                    <a:p>
                      <a:pPr marL="342900" indent="-342900">
                        <a:buFontTx/>
                        <a:buChar char="-"/>
                      </a:pPr>
                      <a:r>
                        <a:rPr lang="es-MX" sz="2000" baseline="0" dirty="0"/>
                        <a:t>No se recomiendan para quienes hayan presentado previamente una prueba positiva o tengan alta</a:t>
                      </a:r>
                      <a:endParaRPr lang="es-PE" sz="2000" dirty="0"/>
                    </a:p>
                  </a:txBody>
                  <a:tcPr>
                    <a:solidFill>
                      <a:srgbClr val="99FF99"/>
                    </a:solidFill>
                  </a:tcPr>
                </a:tc>
                <a:extLst>
                  <a:ext uri="{0D108BD9-81ED-4DB2-BD59-A6C34878D82A}">
                    <a16:rowId xmlns="" xmlns:a16="http://schemas.microsoft.com/office/drawing/2014/main" val="10000"/>
                  </a:ext>
                </a:extLst>
              </a:tr>
              <a:tr h="370840">
                <a:tc>
                  <a:txBody>
                    <a:bodyPr/>
                    <a:lstStyle/>
                    <a:p>
                      <a:r>
                        <a:rPr lang="es-MX" sz="2000" b="1" dirty="0"/>
                        <a:t>Sobre </a:t>
                      </a:r>
                      <a:r>
                        <a:rPr lang="es-MX" sz="2000" b="1" dirty="0" smtClean="0"/>
                        <a:t>seguimiento</a:t>
                      </a:r>
                      <a:r>
                        <a:rPr lang="es-MX" sz="2000" b="1" baseline="0" dirty="0" smtClean="0"/>
                        <a:t> clínico de caso sospechoso o contacto de caso</a:t>
                      </a:r>
                      <a:endParaRPr lang="es-MX" sz="2000" b="1" dirty="0"/>
                    </a:p>
                    <a:p>
                      <a:endParaRPr lang="es-MX" sz="2000" b="1" dirty="0"/>
                    </a:p>
                    <a:p>
                      <a:r>
                        <a:rPr lang="es-MX" sz="2000" dirty="0" smtClean="0"/>
                        <a:t>Se recomienda realizar seguimiento clínico a distancia, diario o </a:t>
                      </a:r>
                      <a:r>
                        <a:rPr lang="es-MX" sz="2000" dirty="0" err="1" smtClean="0"/>
                        <a:t>interdiario</a:t>
                      </a:r>
                      <a:r>
                        <a:rPr lang="es-MX" sz="2000" dirty="0" smtClean="0"/>
                        <a:t>, pero el seguimiento clínico debe ser debidamente registrado en la Ficha F300 (ficha de seguimiento) del SISCOVID-19 del MINSA.</a:t>
                      </a:r>
                      <a:endParaRPr lang="es-PE" sz="2000" dirty="0"/>
                    </a:p>
                  </a:txBody>
                  <a:tcPr>
                    <a:solidFill>
                      <a:srgbClr val="FFFF99"/>
                    </a:solidFill>
                  </a:tcPr>
                </a:tc>
                <a:extLst>
                  <a:ext uri="{0D108BD9-81ED-4DB2-BD59-A6C34878D82A}">
                    <a16:rowId xmlns="" xmlns:a16="http://schemas.microsoft.com/office/drawing/2014/main" val="10001"/>
                  </a:ext>
                </a:extLst>
              </a:tr>
            </a:tbl>
          </a:graphicData>
        </a:graphic>
      </p:graphicFrame>
      <p:pic>
        <p:nvPicPr>
          <p:cNvPr id="8" name="Imagen 7" descr="Imagen que contiene dibujo&#10;&#10;Descripción generada automáticamente">
            <a:extLst>
              <a:ext uri="{FF2B5EF4-FFF2-40B4-BE49-F238E27FC236}">
                <a16:creationId xmlns="" xmlns:a16="http://schemas.microsoft.com/office/drawing/2014/main" id="{F98D1BD0-AE14-4405-AFB5-091C4F43661E}"/>
              </a:ext>
            </a:extLst>
          </p:cNvPr>
          <p:cNvPicPr>
            <a:picLocks noChangeAspect="1"/>
          </p:cNvPicPr>
          <p:nvPr/>
        </p:nvPicPr>
        <p:blipFill>
          <a:blip r:embed="rId7">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spTree>
    <p:extLst>
      <p:ext uri="{BB962C8B-B14F-4D97-AF65-F5344CB8AC3E}">
        <p14:creationId xmlns:p14="http://schemas.microsoft.com/office/powerpoint/2010/main" val="3194797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6"/>
          <p:cNvSpPr txBox="1">
            <a:spLocks noGrp="1"/>
          </p:cNvSpPr>
          <p:nvPr>
            <p:ph type="ctrTitle"/>
          </p:nvPr>
        </p:nvSpPr>
        <p:spPr>
          <a:xfrm>
            <a:off x="819967" y="2055655"/>
            <a:ext cx="6626000" cy="751600"/>
          </a:xfrm>
          <a:prstGeom prst="rect">
            <a:avLst/>
          </a:prstGeom>
        </p:spPr>
        <p:txBody>
          <a:bodyPr spcFirstLastPara="1" wrap="square" lIns="0" tIns="0" rIns="0" bIns="0" anchor="b" anchorCtr="0">
            <a:noAutofit/>
          </a:bodyPr>
          <a:lstStyle/>
          <a:p>
            <a:r>
              <a:rPr lang="en" dirty="0"/>
              <a:t>LINEAMIENTO</a:t>
            </a:r>
            <a:endParaRPr dirty="0"/>
          </a:p>
        </p:txBody>
      </p:sp>
      <p:sp>
        <p:nvSpPr>
          <p:cNvPr id="185" name="Google Shape;185;p16"/>
          <p:cNvSpPr txBox="1">
            <a:spLocks noGrp="1"/>
          </p:cNvSpPr>
          <p:nvPr>
            <p:ph type="subTitle" idx="1"/>
          </p:nvPr>
        </p:nvSpPr>
        <p:spPr>
          <a:xfrm>
            <a:off x="819967" y="3024763"/>
            <a:ext cx="6626000" cy="1159309"/>
          </a:xfrm>
          <a:prstGeom prst="rect">
            <a:avLst/>
          </a:prstGeom>
        </p:spPr>
        <p:txBody>
          <a:bodyPr spcFirstLastPara="1" wrap="square" lIns="0" tIns="0" rIns="0" bIns="0" anchor="t" anchorCtr="0">
            <a:noAutofit/>
          </a:bodyPr>
          <a:lstStyle/>
          <a:p>
            <a:pPr marL="0" indent="0"/>
            <a:r>
              <a:rPr lang="es-MX" sz="3200" dirty="0">
                <a:solidFill>
                  <a:schemeClr val="bg1"/>
                </a:solidFill>
              </a:rPr>
              <a:t>LAVADO Y DESINFECCIÓN DE MANOS OBLIGATORIO</a:t>
            </a:r>
            <a:endParaRPr sz="3200" b="1" dirty="0">
              <a:solidFill>
                <a:schemeClr val="bg1"/>
              </a:solidFill>
            </a:endParaRPr>
          </a:p>
        </p:txBody>
      </p:sp>
      <p:sp>
        <p:nvSpPr>
          <p:cNvPr id="186" name="Google Shape;186;p16"/>
          <p:cNvSpPr txBox="1"/>
          <p:nvPr/>
        </p:nvSpPr>
        <p:spPr>
          <a:xfrm>
            <a:off x="8786533" y="1013267"/>
            <a:ext cx="3405600" cy="3415600"/>
          </a:xfrm>
          <a:prstGeom prst="rect">
            <a:avLst/>
          </a:prstGeom>
          <a:noFill/>
          <a:ln>
            <a:noFill/>
          </a:ln>
        </p:spPr>
        <p:txBody>
          <a:bodyPr spcFirstLastPara="1" wrap="square" lIns="121900" tIns="121900" rIns="121900" bIns="121900" anchor="ctr" anchorCtr="0">
            <a:noAutofit/>
          </a:bodyPr>
          <a:lstStyle/>
          <a:p>
            <a:pPr algn="ctr"/>
            <a:r>
              <a:rPr lang="en" sz="12800" dirty="0">
                <a:solidFill>
                  <a:schemeClr val="lt1"/>
                </a:solidFill>
                <a:latin typeface="Barlow SemiBold"/>
                <a:ea typeface="Barlow SemiBold"/>
                <a:cs typeface="Barlow SemiBold"/>
                <a:sym typeface="Barlow SemiBold"/>
              </a:rPr>
              <a:t>3</a:t>
            </a:r>
            <a:endParaRPr sz="12800" dirty="0">
              <a:solidFill>
                <a:schemeClr val="lt1"/>
              </a:solidFill>
              <a:latin typeface="Barlow SemiBold"/>
              <a:ea typeface="Barlow SemiBold"/>
              <a:cs typeface="Barlow SemiBold"/>
              <a:sym typeface="Barlow SemiBold"/>
            </a:endParaRPr>
          </a:p>
        </p:txBody>
      </p:sp>
    </p:spTree>
    <p:extLst>
      <p:ext uri="{BB962C8B-B14F-4D97-AF65-F5344CB8AC3E}">
        <p14:creationId xmlns:p14="http://schemas.microsoft.com/office/powerpoint/2010/main" val="721957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LINEAMIENTO 3</a:t>
            </a:r>
            <a:r>
              <a:rPr lang="es-MX" dirty="0"/>
              <a:t/>
            </a:r>
            <a:br>
              <a:rPr lang="es-MX" dirty="0"/>
            </a:br>
            <a:r>
              <a:rPr lang="es-MX" sz="2400" dirty="0"/>
              <a:t>LAVADO Y DESINFECCIÓN DE MANOS OBLIGATORIO</a:t>
            </a:r>
            <a:endParaRPr lang="es-PE" sz="2400" dirty="0"/>
          </a:p>
        </p:txBody>
      </p:sp>
      <p:sp>
        <p:nvSpPr>
          <p:cNvPr id="3" name="Marcador de texto 2"/>
          <p:cNvSpPr>
            <a:spLocks noGrp="1"/>
          </p:cNvSpPr>
          <p:nvPr>
            <p:ph type="body" idx="1"/>
          </p:nvPr>
        </p:nvSpPr>
        <p:spPr>
          <a:xfrm>
            <a:off x="819967" y="2118503"/>
            <a:ext cx="5237292" cy="2659414"/>
          </a:xfrm>
        </p:spPr>
        <p:txBody>
          <a:bodyPr/>
          <a:lstStyle/>
          <a:p>
            <a:r>
              <a:rPr lang="es-MX" dirty="0"/>
              <a:t>Empleador asegura la cantidad y ubicación de puntos de lavado de manos y puntos de alcohol.</a:t>
            </a:r>
          </a:p>
          <a:p>
            <a:r>
              <a:rPr lang="es-MX" dirty="0"/>
              <a:t>Uno de esos puntos deberá estar ubicado al ingreso del centro de trabajo.</a:t>
            </a:r>
          </a:p>
          <a:p>
            <a:r>
              <a:rPr lang="es-MX" dirty="0"/>
              <a:t>Colocar carteles sobre el correcto lavado de manos </a:t>
            </a:r>
          </a:p>
          <a:p>
            <a:endParaRPr lang="es-PE" dirty="0"/>
          </a:p>
        </p:txBody>
      </p:sp>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22</a:t>
            </a:fld>
            <a:endParaRPr lang="es-PE">
              <a:solidFill>
                <a:srgbClr val="696464"/>
              </a:solidFill>
            </a:endParaRPr>
          </a:p>
        </p:txBody>
      </p:sp>
      <p:pic>
        <p:nvPicPr>
          <p:cNvPr id="2052" name="Picture 4" descr="El lavado de manos, el gesto más sencillo y eficaz para evitar contagios  del coronavirus | restauracioncolectiva.com"/>
          <p:cNvPicPr>
            <a:picLocks noChangeAspect="1" noChangeArrowheads="1"/>
          </p:cNvPicPr>
          <p:nvPr/>
        </p:nvPicPr>
        <p:blipFill rotWithShape="1">
          <a:blip r:embed="rId2">
            <a:extLst>
              <a:ext uri="{28A0092B-C50C-407E-A947-70E740481C1C}">
                <a14:useLocalDpi xmlns:a14="http://schemas.microsoft.com/office/drawing/2010/main" val="0"/>
              </a:ext>
            </a:extLst>
          </a:blip>
          <a:srcRect l="42169"/>
          <a:stretch/>
        </p:blipFill>
        <p:spPr bwMode="auto">
          <a:xfrm>
            <a:off x="6993925" y="4193288"/>
            <a:ext cx="3645787" cy="266471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l lavado de manos - Bayer And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3925" y="1869072"/>
            <a:ext cx="3645787" cy="241687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descr="Imagen que contiene dibujo&#10;&#10;Descripción generada automáticamente">
            <a:extLst>
              <a:ext uri="{FF2B5EF4-FFF2-40B4-BE49-F238E27FC236}">
                <a16:creationId xmlns="" xmlns:a16="http://schemas.microsoft.com/office/drawing/2014/main" id="{F98D1BD0-AE14-4405-AFB5-091C4F43661E}"/>
              </a:ext>
            </a:extLst>
          </p:cNvPr>
          <p:cNvPicPr>
            <a:picLocks noChangeAspect="1"/>
          </p:cNvPicPr>
          <p:nvPr/>
        </p:nvPicPr>
        <p:blipFill>
          <a:blip r:embed="rId4">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spTree>
    <p:extLst>
      <p:ext uri="{BB962C8B-B14F-4D97-AF65-F5344CB8AC3E}">
        <p14:creationId xmlns:p14="http://schemas.microsoft.com/office/powerpoint/2010/main" val="3161198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6"/>
          <p:cNvSpPr txBox="1">
            <a:spLocks noGrp="1"/>
          </p:cNvSpPr>
          <p:nvPr>
            <p:ph type="ctrTitle"/>
          </p:nvPr>
        </p:nvSpPr>
        <p:spPr>
          <a:xfrm>
            <a:off x="819967" y="2212672"/>
            <a:ext cx="6626000" cy="751600"/>
          </a:xfrm>
          <a:prstGeom prst="rect">
            <a:avLst/>
          </a:prstGeom>
        </p:spPr>
        <p:txBody>
          <a:bodyPr spcFirstLastPara="1" wrap="square" lIns="0" tIns="0" rIns="0" bIns="0" anchor="b" anchorCtr="0">
            <a:noAutofit/>
          </a:bodyPr>
          <a:lstStyle/>
          <a:p>
            <a:r>
              <a:rPr lang="en" dirty="0"/>
              <a:t>LINEAMIENTO</a:t>
            </a:r>
            <a:endParaRPr dirty="0"/>
          </a:p>
        </p:txBody>
      </p:sp>
      <p:sp>
        <p:nvSpPr>
          <p:cNvPr id="185" name="Google Shape;185;p16"/>
          <p:cNvSpPr txBox="1">
            <a:spLocks noGrp="1"/>
          </p:cNvSpPr>
          <p:nvPr>
            <p:ph type="subTitle" idx="1"/>
          </p:nvPr>
        </p:nvSpPr>
        <p:spPr>
          <a:xfrm>
            <a:off x="819967" y="3268997"/>
            <a:ext cx="6626000" cy="947434"/>
          </a:xfrm>
          <a:prstGeom prst="rect">
            <a:avLst/>
          </a:prstGeom>
        </p:spPr>
        <p:txBody>
          <a:bodyPr spcFirstLastPara="1" wrap="square" lIns="0" tIns="0" rIns="0" bIns="0" anchor="t" anchorCtr="0">
            <a:noAutofit/>
          </a:bodyPr>
          <a:lstStyle/>
          <a:p>
            <a:pPr marL="0" indent="0"/>
            <a:r>
              <a:rPr lang="es-MX" sz="2800" dirty="0">
                <a:solidFill>
                  <a:schemeClr val="bg1"/>
                </a:solidFill>
              </a:rPr>
              <a:t>SENSIBILIZACIÓN DE LA PREVENCIÓN DEL CONTAGIO EN EL CENTRO DE TRABAJO</a:t>
            </a:r>
            <a:endParaRPr sz="2800" b="1" dirty="0">
              <a:solidFill>
                <a:schemeClr val="bg1"/>
              </a:solidFill>
            </a:endParaRPr>
          </a:p>
        </p:txBody>
      </p:sp>
      <p:sp>
        <p:nvSpPr>
          <p:cNvPr id="186" name="Google Shape;186;p16"/>
          <p:cNvSpPr txBox="1"/>
          <p:nvPr/>
        </p:nvSpPr>
        <p:spPr>
          <a:xfrm>
            <a:off x="8786533" y="1013267"/>
            <a:ext cx="3405600" cy="3415600"/>
          </a:xfrm>
          <a:prstGeom prst="rect">
            <a:avLst/>
          </a:prstGeom>
          <a:noFill/>
          <a:ln>
            <a:noFill/>
          </a:ln>
        </p:spPr>
        <p:txBody>
          <a:bodyPr spcFirstLastPara="1" wrap="square" lIns="121900" tIns="121900" rIns="121900" bIns="121900" anchor="ctr" anchorCtr="0">
            <a:noAutofit/>
          </a:bodyPr>
          <a:lstStyle/>
          <a:p>
            <a:pPr algn="ctr"/>
            <a:r>
              <a:rPr lang="en" sz="12800" dirty="0">
                <a:solidFill>
                  <a:schemeClr val="lt1"/>
                </a:solidFill>
                <a:latin typeface="Barlow SemiBold"/>
                <a:ea typeface="Barlow SemiBold"/>
                <a:cs typeface="Barlow SemiBold"/>
                <a:sym typeface="Barlow SemiBold"/>
              </a:rPr>
              <a:t>4</a:t>
            </a:r>
            <a:endParaRPr sz="12800" dirty="0">
              <a:solidFill>
                <a:schemeClr val="lt1"/>
              </a:solidFill>
              <a:latin typeface="Barlow SemiBold"/>
              <a:ea typeface="Barlow SemiBold"/>
              <a:cs typeface="Barlow SemiBold"/>
              <a:sym typeface="Barlow SemiBold"/>
            </a:endParaRPr>
          </a:p>
        </p:txBody>
      </p:sp>
    </p:spTree>
    <p:extLst>
      <p:ext uri="{BB962C8B-B14F-4D97-AF65-F5344CB8AC3E}">
        <p14:creationId xmlns:p14="http://schemas.microsoft.com/office/powerpoint/2010/main" val="968245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5253" y="472373"/>
            <a:ext cx="9010400" cy="1226000"/>
          </a:xfrm>
        </p:spPr>
        <p:txBody>
          <a:bodyPr/>
          <a:lstStyle/>
          <a:p>
            <a:r>
              <a:rPr lang="es-MX" b="1" dirty="0"/>
              <a:t>LINEAMIENTO 4</a:t>
            </a:r>
            <a:r>
              <a:rPr lang="es-MX" dirty="0"/>
              <a:t/>
            </a:r>
            <a:br>
              <a:rPr lang="es-MX" dirty="0"/>
            </a:br>
            <a:r>
              <a:rPr lang="es-MX" sz="2400" dirty="0"/>
              <a:t>SENSIBILIZACIÓN DE LA PREVENCIÓN DEL CONTAGIO EN EL CENTRO DE TRABAJO</a:t>
            </a:r>
            <a:endParaRPr lang="es-PE" sz="2400" dirty="0"/>
          </a:p>
        </p:txBody>
      </p:sp>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24</a:t>
            </a:fld>
            <a:endParaRPr lang="es-PE">
              <a:solidFill>
                <a:srgbClr val="696464"/>
              </a:solidFill>
            </a:endParaRPr>
          </a:p>
        </p:txBody>
      </p:sp>
      <p:graphicFrame>
        <p:nvGraphicFramePr>
          <p:cNvPr id="6" name="Diagrama 5"/>
          <p:cNvGraphicFramePr/>
          <p:nvPr>
            <p:extLst>
              <p:ext uri="{D42A27DB-BD31-4B8C-83A1-F6EECF244321}">
                <p14:modId xmlns:p14="http://schemas.microsoft.com/office/powerpoint/2010/main" val="574285042"/>
              </p:ext>
            </p:extLst>
          </p:nvPr>
        </p:nvGraphicFramePr>
        <p:xfrm>
          <a:off x="795253" y="1744403"/>
          <a:ext cx="7773653" cy="4905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9391136" y="2866767"/>
            <a:ext cx="2199502" cy="1754326"/>
          </a:xfrm>
          <a:prstGeom prst="rect">
            <a:avLst/>
          </a:prstGeom>
          <a:solidFill>
            <a:schemeClr val="accent2">
              <a:lumMod val="20000"/>
              <a:lumOff val="80000"/>
            </a:schemeClr>
          </a:solidFill>
        </p:spPr>
        <p:txBody>
          <a:bodyPr wrap="square" rtlCol="0">
            <a:spAutoFit/>
          </a:bodyPr>
          <a:lstStyle/>
          <a:p>
            <a:r>
              <a:rPr lang="es-MX" b="1" dirty="0"/>
              <a:t>USO DE MASCARILLA ES OBLIGATORIO DURANTE TODA LA JORNADA LABORAL</a:t>
            </a:r>
            <a:endParaRPr lang="es-PE" b="1" dirty="0"/>
          </a:p>
        </p:txBody>
      </p:sp>
      <p:pic>
        <p:nvPicPr>
          <p:cNvPr id="8" name="Imagen 7" descr="Imagen que contiene dibujo&#10;&#10;Descripción generada automáticamente">
            <a:extLst>
              <a:ext uri="{FF2B5EF4-FFF2-40B4-BE49-F238E27FC236}">
                <a16:creationId xmlns="" xmlns:a16="http://schemas.microsoft.com/office/drawing/2014/main" id="{F98D1BD0-AE14-4405-AFB5-091C4F43661E}"/>
              </a:ext>
            </a:extLst>
          </p:cNvPr>
          <p:cNvPicPr>
            <a:picLocks noChangeAspect="1"/>
          </p:cNvPicPr>
          <p:nvPr/>
        </p:nvPicPr>
        <p:blipFill>
          <a:blip r:embed="rId7">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spTree>
    <p:extLst>
      <p:ext uri="{BB962C8B-B14F-4D97-AF65-F5344CB8AC3E}">
        <p14:creationId xmlns:p14="http://schemas.microsoft.com/office/powerpoint/2010/main" val="4141552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6"/>
          <p:cNvSpPr txBox="1">
            <a:spLocks noGrp="1"/>
          </p:cNvSpPr>
          <p:nvPr>
            <p:ph type="ctrTitle"/>
          </p:nvPr>
        </p:nvSpPr>
        <p:spPr>
          <a:xfrm>
            <a:off x="819967" y="2345267"/>
            <a:ext cx="6626000" cy="751600"/>
          </a:xfrm>
          <a:prstGeom prst="rect">
            <a:avLst/>
          </a:prstGeom>
        </p:spPr>
        <p:txBody>
          <a:bodyPr spcFirstLastPara="1" wrap="square" lIns="0" tIns="0" rIns="0" bIns="0" anchor="b" anchorCtr="0">
            <a:noAutofit/>
          </a:bodyPr>
          <a:lstStyle/>
          <a:p>
            <a:r>
              <a:rPr lang="en" dirty="0"/>
              <a:t>LINEAMIENTO</a:t>
            </a:r>
            <a:endParaRPr dirty="0"/>
          </a:p>
        </p:txBody>
      </p:sp>
      <p:sp>
        <p:nvSpPr>
          <p:cNvPr id="185" name="Google Shape;185;p16"/>
          <p:cNvSpPr txBox="1">
            <a:spLocks noGrp="1"/>
          </p:cNvSpPr>
          <p:nvPr>
            <p:ph type="subTitle" idx="1"/>
          </p:nvPr>
        </p:nvSpPr>
        <p:spPr>
          <a:xfrm>
            <a:off x="819967" y="3481432"/>
            <a:ext cx="6626000" cy="1081331"/>
          </a:xfrm>
          <a:prstGeom prst="rect">
            <a:avLst/>
          </a:prstGeom>
        </p:spPr>
        <p:txBody>
          <a:bodyPr spcFirstLastPara="1" wrap="square" lIns="0" tIns="0" rIns="0" bIns="0" anchor="t" anchorCtr="0">
            <a:noAutofit/>
          </a:bodyPr>
          <a:lstStyle/>
          <a:p>
            <a:pPr marL="0" indent="0"/>
            <a:r>
              <a:rPr lang="es-MX" sz="2800" dirty="0">
                <a:solidFill>
                  <a:schemeClr val="bg1"/>
                </a:solidFill>
              </a:rPr>
              <a:t>MEDIDAS PREVENTIVAS DE APLICACIÓN COLECTIVA</a:t>
            </a:r>
            <a:endParaRPr sz="2800" b="1" dirty="0">
              <a:solidFill>
                <a:schemeClr val="bg1"/>
              </a:solidFill>
            </a:endParaRPr>
          </a:p>
        </p:txBody>
      </p:sp>
      <p:sp>
        <p:nvSpPr>
          <p:cNvPr id="186" name="Google Shape;186;p16"/>
          <p:cNvSpPr txBox="1"/>
          <p:nvPr/>
        </p:nvSpPr>
        <p:spPr>
          <a:xfrm>
            <a:off x="8786533" y="1013267"/>
            <a:ext cx="3405600" cy="3415600"/>
          </a:xfrm>
          <a:prstGeom prst="rect">
            <a:avLst/>
          </a:prstGeom>
          <a:noFill/>
          <a:ln>
            <a:noFill/>
          </a:ln>
        </p:spPr>
        <p:txBody>
          <a:bodyPr spcFirstLastPara="1" wrap="square" lIns="121900" tIns="121900" rIns="121900" bIns="121900" anchor="ctr" anchorCtr="0">
            <a:noAutofit/>
          </a:bodyPr>
          <a:lstStyle/>
          <a:p>
            <a:pPr algn="ctr"/>
            <a:r>
              <a:rPr lang="en" sz="12800" dirty="0">
                <a:solidFill>
                  <a:schemeClr val="lt1"/>
                </a:solidFill>
                <a:latin typeface="Barlow SemiBold"/>
                <a:ea typeface="Barlow SemiBold"/>
                <a:cs typeface="Barlow SemiBold"/>
                <a:sym typeface="Barlow SemiBold"/>
              </a:rPr>
              <a:t>5</a:t>
            </a:r>
            <a:endParaRPr sz="12800" dirty="0">
              <a:solidFill>
                <a:schemeClr val="lt1"/>
              </a:solidFill>
              <a:latin typeface="Barlow SemiBold"/>
              <a:ea typeface="Barlow SemiBold"/>
              <a:cs typeface="Barlow SemiBold"/>
              <a:sym typeface="Barlow SemiBold"/>
            </a:endParaRPr>
          </a:p>
        </p:txBody>
      </p:sp>
    </p:spTree>
    <p:extLst>
      <p:ext uri="{BB962C8B-B14F-4D97-AF65-F5344CB8AC3E}">
        <p14:creationId xmlns:p14="http://schemas.microsoft.com/office/powerpoint/2010/main" val="3766660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2800" b="1" dirty="0"/>
              <a:t>LINEAMIENTO 5</a:t>
            </a:r>
            <a:r>
              <a:rPr lang="es-MX" dirty="0"/>
              <a:t/>
            </a:r>
            <a:br>
              <a:rPr lang="es-MX" dirty="0"/>
            </a:br>
            <a:r>
              <a:rPr lang="es-MX" sz="2400" dirty="0"/>
              <a:t>MEDIDAS PREVENTIVAS DE APLICACIÓN COLECTIVA</a:t>
            </a:r>
            <a:endParaRPr lang="es-PE" sz="2400" dirty="0"/>
          </a:p>
        </p:txBody>
      </p:sp>
      <p:sp>
        <p:nvSpPr>
          <p:cNvPr id="3" name="Marcador de texto 2"/>
          <p:cNvSpPr>
            <a:spLocks noGrp="1"/>
          </p:cNvSpPr>
          <p:nvPr>
            <p:ph type="body" idx="1"/>
          </p:nvPr>
        </p:nvSpPr>
        <p:spPr>
          <a:xfrm>
            <a:off x="819967" y="1953527"/>
            <a:ext cx="5344007" cy="3094723"/>
          </a:xfrm>
        </p:spPr>
        <p:txBody>
          <a:bodyPr/>
          <a:lstStyle/>
          <a:p>
            <a:r>
              <a:rPr lang="es-MX" sz="2000" dirty="0"/>
              <a:t>Uso de mascarillas de manera adecuada</a:t>
            </a:r>
          </a:p>
          <a:p>
            <a:r>
              <a:rPr lang="es-MX" sz="2000" dirty="0"/>
              <a:t>Capacitación a trabajadores</a:t>
            </a:r>
          </a:p>
          <a:p>
            <a:r>
              <a:rPr lang="es-MX" sz="2000" dirty="0"/>
              <a:t>Ambientes ventilados</a:t>
            </a:r>
          </a:p>
          <a:p>
            <a:r>
              <a:rPr lang="es-MX" sz="2000" dirty="0"/>
              <a:t>Distanciamiento social de al menos </a:t>
            </a:r>
            <a:r>
              <a:rPr lang="es-MX" sz="2000" dirty="0" smtClean="0"/>
              <a:t>1.5 </a:t>
            </a:r>
            <a:r>
              <a:rPr lang="es-MX" sz="2000" dirty="0" err="1" smtClean="0"/>
              <a:t>mts</a:t>
            </a:r>
            <a:r>
              <a:rPr lang="es-MX" sz="2000" dirty="0" smtClean="0"/>
              <a:t> </a:t>
            </a:r>
            <a:r>
              <a:rPr lang="es-MX" sz="2000" dirty="0"/>
              <a:t>entre trabajadores</a:t>
            </a:r>
          </a:p>
          <a:p>
            <a:r>
              <a:rPr lang="es-MX" sz="2000" dirty="0"/>
              <a:t>Distanciamiento en: ascensores, vestidores, comedores, medios de transporte</a:t>
            </a:r>
            <a:r>
              <a:rPr lang="es-MX" sz="2000" dirty="0" smtClean="0"/>
              <a:t>.</a:t>
            </a:r>
            <a:endParaRPr lang="es-MX" sz="2000" dirty="0"/>
          </a:p>
        </p:txBody>
      </p:sp>
      <p:sp>
        <p:nvSpPr>
          <p:cNvPr id="4" name="Marcador de texto 3"/>
          <p:cNvSpPr>
            <a:spLocks noGrp="1"/>
          </p:cNvSpPr>
          <p:nvPr>
            <p:ph type="body" idx="2"/>
          </p:nvPr>
        </p:nvSpPr>
        <p:spPr>
          <a:xfrm>
            <a:off x="6817610" y="1953527"/>
            <a:ext cx="4886709" cy="3620800"/>
          </a:xfrm>
        </p:spPr>
        <p:txBody>
          <a:bodyPr/>
          <a:lstStyle/>
          <a:p>
            <a:r>
              <a:rPr lang="es-MX" sz="2000" dirty="0"/>
              <a:t>Reuniones de trabajo de preferencia virtual, si es presencial, respetando el distanciamiento</a:t>
            </a:r>
            <a:endParaRPr lang="es-PE" sz="2000" dirty="0"/>
          </a:p>
          <a:p>
            <a:r>
              <a:rPr lang="es-MX" sz="2000" dirty="0"/>
              <a:t>Evitar aglomeraciones al ingreso y salida del turno laboral</a:t>
            </a:r>
          </a:p>
          <a:p>
            <a:r>
              <a:rPr lang="es-MX" sz="2000" dirty="0"/>
              <a:t>Establecer puntos estratégicos para el acopio de </a:t>
            </a:r>
            <a:r>
              <a:rPr lang="es-MX" sz="2000" dirty="0" err="1"/>
              <a:t>EPPs</a:t>
            </a:r>
            <a:r>
              <a:rPr lang="es-MX" sz="2000" dirty="0"/>
              <a:t> usados</a:t>
            </a:r>
          </a:p>
          <a:p>
            <a:r>
              <a:rPr lang="es-MX" sz="2000" dirty="0"/>
              <a:t>No está permitido el uso de cabinas o equipos para rociar al </a:t>
            </a:r>
            <a:r>
              <a:rPr lang="es-MX" sz="2000" dirty="0" smtClean="0"/>
              <a:t>trabajador</a:t>
            </a:r>
          </a:p>
          <a:p>
            <a:r>
              <a:rPr lang="es-MX" sz="2000" dirty="0"/>
              <a:t>No se debe postergar el uso de descanso pre y post natal correspondiente.</a:t>
            </a:r>
            <a:endParaRPr lang="es-PE" sz="2000" dirty="0"/>
          </a:p>
        </p:txBody>
      </p:sp>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26</a:t>
            </a:fld>
            <a:endParaRPr lang="es-PE">
              <a:solidFill>
                <a:srgbClr val="696464"/>
              </a:solidFill>
            </a:endParaRPr>
          </a:p>
        </p:txBody>
      </p:sp>
      <p:pic>
        <p:nvPicPr>
          <p:cNvPr id="6" name="Imagen 5" descr="Imagen que contiene dibujo&#10;&#10;Descripción generada automáticamente">
            <a:extLst>
              <a:ext uri="{FF2B5EF4-FFF2-40B4-BE49-F238E27FC236}">
                <a16:creationId xmlns="" xmlns:a16="http://schemas.microsoft.com/office/drawing/2014/main" id="{F98D1BD0-AE14-4405-AFB5-091C4F43661E}"/>
              </a:ext>
            </a:extLst>
          </p:cNvPr>
          <p:cNvPicPr>
            <a:picLocks noChangeAspect="1"/>
          </p:cNvPicPr>
          <p:nvPr/>
        </p:nvPicPr>
        <p:blipFill>
          <a:blip r:embed="rId2">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sp>
        <p:nvSpPr>
          <p:cNvPr id="7" name="CuadroTexto 6"/>
          <p:cNvSpPr txBox="1"/>
          <p:nvPr/>
        </p:nvSpPr>
        <p:spPr>
          <a:xfrm>
            <a:off x="1244070" y="5149538"/>
            <a:ext cx="4775730" cy="923330"/>
          </a:xfrm>
          <a:prstGeom prst="rect">
            <a:avLst/>
          </a:prstGeom>
          <a:solidFill>
            <a:schemeClr val="accent1">
              <a:lumMod val="60000"/>
              <a:lumOff val="40000"/>
            </a:schemeClr>
          </a:solidFill>
        </p:spPr>
        <p:txBody>
          <a:bodyPr wrap="square" rtlCol="0">
            <a:spAutoFit/>
          </a:bodyPr>
          <a:lstStyle/>
          <a:p>
            <a:r>
              <a:rPr lang="es-MX" dirty="0"/>
              <a:t>* En los comedores la distancia es de </a:t>
            </a:r>
            <a:r>
              <a:rPr lang="es-MX" b="1" dirty="0"/>
              <a:t>2mst</a:t>
            </a:r>
          </a:p>
          <a:p>
            <a:r>
              <a:rPr lang="es-MX" dirty="0"/>
              <a:t>* En campamentos el distanciamiento entre las camas es de </a:t>
            </a:r>
            <a:r>
              <a:rPr lang="es-MX" b="1" dirty="0"/>
              <a:t>2</a:t>
            </a:r>
            <a:r>
              <a:rPr lang="es-MX" b="1" dirty="0" smtClean="0"/>
              <a:t>mts</a:t>
            </a:r>
            <a:endParaRPr lang="es-MX" b="1" dirty="0"/>
          </a:p>
        </p:txBody>
      </p:sp>
    </p:spTree>
    <p:extLst>
      <p:ext uri="{BB962C8B-B14F-4D97-AF65-F5344CB8AC3E}">
        <p14:creationId xmlns:p14="http://schemas.microsoft.com/office/powerpoint/2010/main" val="231483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6"/>
          <p:cNvSpPr txBox="1">
            <a:spLocks noGrp="1"/>
          </p:cNvSpPr>
          <p:nvPr>
            <p:ph type="ctrTitle"/>
          </p:nvPr>
        </p:nvSpPr>
        <p:spPr>
          <a:xfrm>
            <a:off x="718367" y="2212673"/>
            <a:ext cx="6626000" cy="751600"/>
          </a:xfrm>
          <a:prstGeom prst="rect">
            <a:avLst/>
          </a:prstGeom>
        </p:spPr>
        <p:txBody>
          <a:bodyPr spcFirstLastPara="1" wrap="square" lIns="0" tIns="0" rIns="0" bIns="0" anchor="b" anchorCtr="0">
            <a:noAutofit/>
          </a:bodyPr>
          <a:lstStyle/>
          <a:p>
            <a:r>
              <a:rPr lang="en" dirty="0"/>
              <a:t>LINEAMIENTO</a:t>
            </a:r>
            <a:endParaRPr dirty="0"/>
          </a:p>
        </p:txBody>
      </p:sp>
      <p:sp>
        <p:nvSpPr>
          <p:cNvPr id="185" name="Google Shape;185;p16"/>
          <p:cNvSpPr txBox="1">
            <a:spLocks noGrp="1"/>
          </p:cNvSpPr>
          <p:nvPr>
            <p:ph type="subTitle" idx="1"/>
          </p:nvPr>
        </p:nvSpPr>
        <p:spPr>
          <a:prstGeom prst="rect">
            <a:avLst/>
          </a:prstGeom>
        </p:spPr>
        <p:txBody>
          <a:bodyPr spcFirstLastPara="1" wrap="square" lIns="0" tIns="0" rIns="0" bIns="0" anchor="t" anchorCtr="0">
            <a:noAutofit/>
          </a:bodyPr>
          <a:lstStyle/>
          <a:p>
            <a:pPr marL="0" indent="0"/>
            <a:r>
              <a:rPr lang="es-MX" sz="3200" b="1" dirty="0">
                <a:solidFill>
                  <a:schemeClr val="bg1"/>
                </a:solidFill>
              </a:rPr>
              <a:t>MEDIDAS DE PROTECCIÓN PERSONAL</a:t>
            </a:r>
            <a:endParaRPr sz="3200" b="1" dirty="0">
              <a:solidFill>
                <a:schemeClr val="bg1"/>
              </a:solidFill>
            </a:endParaRPr>
          </a:p>
        </p:txBody>
      </p:sp>
      <p:sp>
        <p:nvSpPr>
          <p:cNvPr id="186" name="Google Shape;186;p16"/>
          <p:cNvSpPr txBox="1"/>
          <p:nvPr/>
        </p:nvSpPr>
        <p:spPr>
          <a:xfrm>
            <a:off x="8786533" y="1013267"/>
            <a:ext cx="3405600" cy="3415600"/>
          </a:xfrm>
          <a:prstGeom prst="rect">
            <a:avLst/>
          </a:prstGeom>
          <a:noFill/>
          <a:ln>
            <a:noFill/>
          </a:ln>
        </p:spPr>
        <p:txBody>
          <a:bodyPr spcFirstLastPara="1" wrap="square" lIns="121900" tIns="121900" rIns="121900" bIns="121900" anchor="ctr" anchorCtr="0">
            <a:noAutofit/>
          </a:bodyPr>
          <a:lstStyle/>
          <a:p>
            <a:pPr algn="ctr"/>
            <a:r>
              <a:rPr lang="en" sz="12800" dirty="0">
                <a:solidFill>
                  <a:schemeClr val="lt1"/>
                </a:solidFill>
                <a:latin typeface="Barlow SemiBold"/>
                <a:ea typeface="Barlow SemiBold"/>
                <a:cs typeface="Barlow SemiBold"/>
                <a:sym typeface="Barlow SemiBold"/>
              </a:rPr>
              <a:t>6</a:t>
            </a:r>
            <a:endParaRPr sz="12800" dirty="0">
              <a:solidFill>
                <a:schemeClr val="lt1"/>
              </a:solidFill>
              <a:latin typeface="Barlow SemiBold"/>
              <a:ea typeface="Barlow SemiBold"/>
              <a:cs typeface="Barlow SemiBold"/>
              <a:sym typeface="Barlow SemiBold"/>
            </a:endParaRPr>
          </a:p>
        </p:txBody>
      </p:sp>
    </p:spTree>
    <p:extLst>
      <p:ext uri="{BB962C8B-B14F-4D97-AF65-F5344CB8AC3E}">
        <p14:creationId xmlns:p14="http://schemas.microsoft.com/office/powerpoint/2010/main" val="907152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LINEAMIENTO 6</a:t>
            </a:r>
            <a:r>
              <a:rPr lang="es-MX" dirty="0"/>
              <a:t/>
            </a:r>
            <a:br>
              <a:rPr lang="es-MX" dirty="0"/>
            </a:br>
            <a:r>
              <a:rPr lang="es-MX" sz="2800" dirty="0"/>
              <a:t>MEDIDAS DE PROTECCIÓN PERSONAL</a:t>
            </a:r>
            <a:endParaRPr lang="es-PE" dirty="0"/>
          </a:p>
        </p:txBody>
      </p:sp>
      <p:sp>
        <p:nvSpPr>
          <p:cNvPr id="3" name="Marcador de texto 2"/>
          <p:cNvSpPr>
            <a:spLocks noGrp="1"/>
          </p:cNvSpPr>
          <p:nvPr>
            <p:ph type="body" idx="1"/>
          </p:nvPr>
        </p:nvSpPr>
        <p:spPr>
          <a:xfrm>
            <a:off x="254000" y="2044967"/>
            <a:ext cx="3515207" cy="2344153"/>
          </a:xfrm>
        </p:spPr>
        <p:txBody>
          <a:bodyPr/>
          <a:lstStyle/>
          <a:p>
            <a:r>
              <a:rPr lang="es-MX" dirty="0"/>
              <a:t>El empleador asegura la disponibilidad de </a:t>
            </a:r>
            <a:r>
              <a:rPr lang="es-MX" dirty="0" err="1"/>
              <a:t>EPPs</a:t>
            </a:r>
            <a:r>
              <a:rPr lang="es-MX" dirty="0"/>
              <a:t> e implementa medidas para su uso correcto y obligatorio</a:t>
            </a:r>
            <a:endParaRPr lang="es-PE" dirty="0"/>
          </a:p>
        </p:txBody>
      </p:sp>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28</a:t>
            </a:fld>
            <a:endParaRPr lang="es-PE">
              <a:solidFill>
                <a:srgbClr val="696464"/>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2764752502"/>
              </p:ext>
            </p:extLst>
          </p:nvPr>
        </p:nvGraphicFramePr>
        <p:xfrm>
          <a:off x="4318000" y="2548466"/>
          <a:ext cx="7157721" cy="2621280"/>
        </p:xfrm>
        <a:graphic>
          <a:graphicData uri="http://schemas.openxmlformats.org/drawingml/2006/table">
            <a:tbl>
              <a:tblPr firstRow="1" bandRow="1">
                <a:tableStyleId>{5940675A-B579-460E-94D1-54222C63F5DA}</a:tableStyleId>
              </a:tblPr>
              <a:tblGrid>
                <a:gridCol w="2385907">
                  <a:extLst>
                    <a:ext uri="{9D8B030D-6E8A-4147-A177-3AD203B41FA5}">
                      <a16:colId xmlns="" xmlns:a16="http://schemas.microsoft.com/office/drawing/2014/main" val="20000"/>
                    </a:ext>
                  </a:extLst>
                </a:gridCol>
                <a:gridCol w="2385907">
                  <a:extLst>
                    <a:ext uri="{9D8B030D-6E8A-4147-A177-3AD203B41FA5}">
                      <a16:colId xmlns="" xmlns:a16="http://schemas.microsoft.com/office/drawing/2014/main" val="20001"/>
                    </a:ext>
                  </a:extLst>
                </a:gridCol>
                <a:gridCol w="2385907">
                  <a:extLst>
                    <a:ext uri="{9D8B030D-6E8A-4147-A177-3AD203B41FA5}">
                      <a16:colId xmlns="" xmlns:a16="http://schemas.microsoft.com/office/drawing/2014/main" val="20002"/>
                    </a:ext>
                  </a:extLst>
                </a:gridCol>
              </a:tblGrid>
              <a:tr h="370840">
                <a:tc>
                  <a:txBody>
                    <a:bodyPr/>
                    <a:lstStyle/>
                    <a:p>
                      <a:pPr algn="ctr"/>
                      <a:r>
                        <a:rPr lang="es-MX" sz="2000" b="1" dirty="0"/>
                        <a:t>RIESGO DE EXPOSICIÓN</a:t>
                      </a:r>
                      <a:endParaRPr lang="es-PE" sz="2000" b="1" dirty="0"/>
                    </a:p>
                  </a:txBody>
                  <a:tcPr/>
                </a:tc>
                <a:tc>
                  <a:txBody>
                    <a:bodyPr/>
                    <a:lstStyle/>
                    <a:p>
                      <a:pPr algn="ctr"/>
                      <a:r>
                        <a:rPr lang="es-MX" sz="2000" b="1" dirty="0"/>
                        <a:t>MEDIANO</a:t>
                      </a:r>
                      <a:r>
                        <a:rPr lang="es-MX" sz="2000" b="1" baseline="0" dirty="0"/>
                        <a:t> RIESGO</a:t>
                      </a:r>
                      <a:endParaRPr lang="es-PE" sz="2000" b="1" dirty="0"/>
                    </a:p>
                  </a:txBody>
                  <a:tcPr>
                    <a:solidFill>
                      <a:srgbClr val="FFFF00"/>
                    </a:solidFill>
                  </a:tcPr>
                </a:tc>
                <a:tc>
                  <a:txBody>
                    <a:bodyPr/>
                    <a:lstStyle/>
                    <a:p>
                      <a:pPr algn="ctr"/>
                      <a:r>
                        <a:rPr lang="es-MX" sz="2000" b="1" dirty="0"/>
                        <a:t>BAJO RIESGO</a:t>
                      </a:r>
                      <a:endParaRPr lang="es-PE" sz="2000" b="1" dirty="0"/>
                    </a:p>
                  </a:txBody>
                  <a:tcPr>
                    <a:solidFill>
                      <a:srgbClr val="92D050"/>
                    </a:solidFill>
                  </a:tcPr>
                </a:tc>
                <a:extLst>
                  <a:ext uri="{0D108BD9-81ED-4DB2-BD59-A6C34878D82A}">
                    <a16:rowId xmlns="" xmlns:a16="http://schemas.microsoft.com/office/drawing/2014/main" val="10000"/>
                  </a:ext>
                </a:extLst>
              </a:tr>
              <a:tr h="370840">
                <a:tc>
                  <a:txBody>
                    <a:bodyPr/>
                    <a:lstStyle/>
                    <a:p>
                      <a:pPr algn="ctr"/>
                      <a:r>
                        <a:rPr lang="es-MX" sz="2000" dirty="0"/>
                        <a:t>MÍNIMO ESTÁNDAR DE PROTECCIÓN</a:t>
                      </a:r>
                      <a:endParaRPr lang="es-PE" sz="2000" dirty="0"/>
                    </a:p>
                  </a:txBody>
                  <a:tcPr anchor="ctr"/>
                </a:tc>
                <a:tc>
                  <a:txBody>
                    <a:bodyPr/>
                    <a:lstStyle/>
                    <a:p>
                      <a:r>
                        <a:rPr lang="es-MX" sz="2000" dirty="0"/>
                        <a:t>Mascarillas quirúrgicas (descartables) </a:t>
                      </a:r>
                      <a:r>
                        <a:rPr lang="es-MX" sz="2000" dirty="0" err="1"/>
                        <a:t>ó</a:t>
                      </a:r>
                      <a:endParaRPr lang="es-MX" sz="2000" dirty="0"/>
                    </a:p>
                    <a:p>
                      <a:r>
                        <a:rPr lang="es-MX" sz="2000" dirty="0"/>
                        <a:t>Mascarillas comunitarias + protector facial</a:t>
                      </a:r>
                      <a:endParaRPr lang="es-PE" sz="2000" dirty="0"/>
                    </a:p>
                  </a:txBody>
                  <a:tcPr>
                    <a:solidFill>
                      <a:srgbClr val="FFFF00"/>
                    </a:solidFill>
                  </a:tcPr>
                </a:tc>
                <a:tc>
                  <a:txBody>
                    <a:bodyPr/>
                    <a:lstStyle/>
                    <a:p>
                      <a:r>
                        <a:rPr lang="es-MX" sz="2000" dirty="0"/>
                        <a:t>Mascarillas comunitarias (que pueden ser reutilizables y lavables), mínimo 3 </a:t>
                      </a:r>
                      <a:endParaRPr lang="es-PE" sz="2000" dirty="0"/>
                    </a:p>
                  </a:txBody>
                  <a:tcPr>
                    <a:solidFill>
                      <a:srgbClr val="92D050"/>
                    </a:solidFill>
                  </a:tcPr>
                </a:tc>
                <a:extLst>
                  <a:ext uri="{0D108BD9-81ED-4DB2-BD59-A6C34878D82A}">
                    <a16:rowId xmlns="" xmlns:a16="http://schemas.microsoft.com/office/drawing/2014/main" val="10001"/>
                  </a:ext>
                </a:extLst>
              </a:tr>
            </a:tbl>
          </a:graphicData>
        </a:graphic>
      </p:graphicFrame>
      <p:pic>
        <p:nvPicPr>
          <p:cNvPr id="7" name="Imagen 6" descr="Imagen que contiene dibujo&#10;&#10;Descripción generada automáticamente">
            <a:extLst>
              <a:ext uri="{FF2B5EF4-FFF2-40B4-BE49-F238E27FC236}">
                <a16:creationId xmlns="" xmlns:a16="http://schemas.microsoft.com/office/drawing/2014/main" id="{F98D1BD0-AE14-4405-AFB5-091C4F43661E}"/>
              </a:ext>
            </a:extLst>
          </p:cNvPr>
          <p:cNvPicPr>
            <a:picLocks noChangeAspect="1"/>
          </p:cNvPicPr>
          <p:nvPr/>
        </p:nvPicPr>
        <p:blipFill>
          <a:blip r:embed="rId2">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spTree>
    <p:extLst>
      <p:ext uri="{BB962C8B-B14F-4D97-AF65-F5344CB8AC3E}">
        <p14:creationId xmlns:p14="http://schemas.microsoft.com/office/powerpoint/2010/main" val="2158616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6"/>
          <p:cNvSpPr txBox="1">
            <a:spLocks noGrp="1"/>
          </p:cNvSpPr>
          <p:nvPr>
            <p:ph type="ctrTitle"/>
          </p:nvPr>
        </p:nvSpPr>
        <p:spPr>
          <a:xfrm>
            <a:off x="819967" y="2157255"/>
            <a:ext cx="6626000" cy="751600"/>
          </a:xfrm>
          <a:prstGeom prst="rect">
            <a:avLst/>
          </a:prstGeom>
        </p:spPr>
        <p:txBody>
          <a:bodyPr spcFirstLastPara="1" wrap="square" lIns="0" tIns="0" rIns="0" bIns="0" anchor="b" anchorCtr="0">
            <a:noAutofit/>
          </a:bodyPr>
          <a:lstStyle/>
          <a:p>
            <a:r>
              <a:rPr lang="en" dirty="0"/>
              <a:t>LINEAMIENTO</a:t>
            </a:r>
            <a:endParaRPr dirty="0"/>
          </a:p>
        </p:txBody>
      </p:sp>
      <p:sp>
        <p:nvSpPr>
          <p:cNvPr id="185" name="Google Shape;185;p16"/>
          <p:cNvSpPr txBox="1">
            <a:spLocks noGrp="1"/>
          </p:cNvSpPr>
          <p:nvPr>
            <p:ph type="subTitle" idx="1"/>
          </p:nvPr>
        </p:nvSpPr>
        <p:spPr>
          <a:xfrm>
            <a:off x="819967" y="3481433"/>
            <a:ext cx="6626000" cy="859658"/>
          </a:xfrm>
          <a:prstGeom prst="rect">
            <a:avLst/>
          </a:prstGeom>
        </p:spPr>
        <p:txBody>
          <a:bodyPr spcFirstLastPara="1" wrap="square" lIns="0" tIns="0" rIns="0" bIns="0" anchor="t" anchorCtr="0">
            <a:noAutofit/>
          </a:bodyPr>
          <a:lstStyle/>
          <a:p>
            <a:pPr marL="0" indent="0"/>
            <a:r>
              <a:rPr lang="es-MX" sz="2800" b="1" dirty="0">
                <a:solidFill>
                  <a:schemeClr val="bg1"/>
                </a:solidFill>
              </a:rPr>
              <a:t>VIGILANCIA DE LA SALUD DEL TRABAJADOR EN EL CONTEXTO DEL COVID 19</a:t>
            </a:r>
            <a:endParaRPr sz="2800" b="1" dirty="0">
              <a:solidFill>
                <a:schemeClr val="bg1"/>
              </a:solidFill>
            </a:endParaRPr>
          </a:p>
        </p:txBody>
      </p:sp>
      <p:sp>
        <p:nvSpPr>
          <p:cNvPr id="186" name="Google Shape;186;p16"/>
          <p:cNvSpPr txBox="1"/>
          <p:nvPr/>
        </p:nvSpPr>
        <p:spPr>
          <a:xfrm>
            <a:off x="8786533" y="1013267"/>
            <a:ext cx="3405600" cy="3415600"/>
          </a:xfrm>
          <a:prstGeom prst="rect">
            <a:avLst/>
          </a:prstGeom>
          <a:noFill/>
          <a:ln>
            <a:noFill/>
          </a:ln>
        </p:spPr>
        <p:txBody>
          <a:bodyPr spcFirstLastPara="1" wrap="square" lIns="121900" tIns="121900" rIns="121900" bIns="121900" anchor="ctr" anchorCtr="0">
            <a:noAutofit/>
          </a:bodyPr>
          <a:lstStyle/>
          <a:p>
            <a:pPr algn="ctr"/>
            <a:r>
              <a:rPr lang="en" sz="12800" dirty="0">
                <a:solidFill>
                  <a:schemeClr val="lt1"/>
                </a:solidFill>
                <a:latin typeface="Barlow SemiBold"/>
                <a:ea typeface="Barlow SemiBold"/>
                <a:cs typeface="Barlow SemiBold"/>
                <a:sym typeface="Barlow SemiBold"/>
              </a:rPr>
              <a:t>7</a:t>
            </a:r>
            <a:endParaRPr sz="12800" dirty="0">
              <a:solidFill>
                <a:schemeClr val="lt1"/>
              </a:solidFill>
              <a:latin typeface="Barlow SemiBold"/>
              <a:ea typeface="Barlow SemiBold"/>
              <a:cs typeface="Barlow SemiBold"/>
              <a:sym typeface="Barlow SemiBold"/>
            </a:endParaRPr>
          </a:p>
        </p:txBody>
      </p:sp>
    </p:spTree>
    <p:extLst>
      <p:ext uri="{BB962C8B-B14F-4D97-AF65-F5344CB8AC3E}">
        <p14:creationId xmlns:p14="http://schemas.microsoft.com/office/powerpoint/2010/main" val="1739278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prstGeom prst="rect">
            <a:avLst/>
          </a:prstGeom>
        </p:spPr>
        <p:txBody>
          <a:bodyPr spcFirstLastPara="1" wrap="square" lIns="0" tIns="0" rIns="0" bIns="0" anchor="ctr" anchorCtr="0">
            <a:noAutofit/>
          </a:bodyPr>
          <a:lstStyle/>
          <a:p>
            <a:pPr lvl="0"/>
            <a:r>
              <a:rPr lang="es-MX" dirty="0"/>
              <a:t>R.M N° </a:t>
            </a:r>
            <a:r>
              <a:rPr lang="es-MX" dirty="0" smtClean="0"/>
              <a:t>972 </a:t>
            </a:r>
            <a:r>
              <a:rPr lang="es-MX" dirty="0"/>
              <a:t>- 2020</a:t>
            </a:r>
          </a:p>
        </p:txBody>
      </p:sp>
      <p:sp>
        <p:nvSpPr>
          <p:cNvPr id="167" name="Google Shape;167;p14"/>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solidFill>
                  <a:srgbClr val="696464"/>
                </a:solidFill>
              </a:rPr>
              <a:pPr/>
              <a:t>3</a:t>
            </a:fld>
            <a:endParaRPr>
              <a:solidFill>
                <a:srgbClr val="696464"/>
              </a:solidFill>
            </a:endParaRPr>
          </a:p>
        </p:txBody>
      </p:sp>
      <p:pic>
        <p:nvPicPr>
          <p:cNvPr id="23" name="Imagen 22" descr="Imagen que contiene dibujo&#10;&#10;Descripción generada automáticamente">
            <a:extLst>
              <a:ext uri="{FF2B5EF4-FFF2-40B4-BE49-F238E27FC236}">
                <a16:creationId xmlns="" xmlns:a16="http://schemas.microsoft.com/office/drawing/2014/main" id="{F98D1BD0-AE14-4405-AFB5-091C4F43661E}"/>
              </a:ext>
            </a:extLst>
          </p:cNvPr>
          <p:cNvPicPr>
            <a:picLocks noChangeAspect="1"/>
          </p:cNvPicPr>
          <p:nvPr/>
        </p:nvPicPr>
        <p:blipFill>
          <a:blip r:embed="rId3">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sp>
        <p:nvSpPr>
          <p:cNvPr id="4" name="CuadroTexto 3"/>
          <p:cNvSpPr txBox="1"/>
          <p:nvPr/>
        </p:nvSpPr>
        <p:spPr>
          <a:xfrm>
            <a:off x="508000" y="1990819"/>
            <a:ext cx="11372033" cy="4801314"/>
          </a:xfrm>
          <a:prstGeom prst="rect">
            <a:avLst/>
          </a:prstGeom>
          <a:noFill/>
        </p:spPr>
        <p:txBody>
          <a:bodyPr wrap="square" rtlCol="0">
            <a:spAutoFit/>
          </a:bodyPr>
          <a:lstStyle/>
          <a:p>
            <a:pPr marL="400050" indent="-400050">
              <a:buFont typeface="+mj-lt"/>
              <a:buAutoNum type="romanUcPeriod"/>
            </a:pPr>
            <a:r>
              <a:rPr lang="es-MX" sz="2400" b="1" dirty="0">
                <a:solidFill>
                  <a:srgbClr val="C00000"/>
                </a:solidFill>
              </a:rPr>
              <a:t>FINALIDAD</a:t>
            </a:r>
          </a:p>
          <a:p>
            <a:endParaRPr lang="es-MX" sz="2200" dirty="0"/>
          </a:p>
          <a:p>
            <a:r>
              <a:rPr lang="es-MX" sz="2200" dirty="0"/>
              <a:t>Contribuir con la disminución de riesgo de transmisión de la COVID-19 en el ámbito laboral, implementando lineamientos generales para la vigilancia, prevención y control de la salud de los trabajadores con riesgo de exposición</a:t>
            </a:r>
          </a:p>
          <a:p>
            <a:endParaRPr lang="es-MX" sz="2400" dirty="0"/>
          </a:p>
          <a:p>
            <a:r>
              <a:rPr lang="es-MX" sz="2400" b="1" dirty="0">
                <a:solidFill>
                  <a:srgbClr val="C00000"/>
                </a:solidFill>
              </a:rPr>
              <a:t>II.  ÁMBITO DE APLICACIÓN</a:t>
            </a:r>
          </a:p>
          <a:p>
            <a:endParaRPr lang="es-MX" sz="2400" dirty="0"/>
          </a:p>
          <a:p>
            <a:r>
              <a:rPr lang="es-MX" sz="2400" dirty="0"/>
              <a:t>      - </a:t>
            </a:r>
            <a:r>
              <a:rPr lang="es-MX" sz="2200" dirty="0"/>
              <a:t>Personas Naturales y </a:t>
            </a:r>
            <a:r>
              <a:rPr lang="es-MX" sz="2200" dirty="0" smtClean="0"/>
              <a:t>jurídicas que desarrollan actividades económica</a:t>
            </a:r>
            <a:endParaRPr lang="es-MX" sz="2200" dirty="0"/>
          </a:p>
          <a:p>
            <a:r>
              <a:rPr lang="es-MX" sz="2200" dirty="0"/>
              <a:t>      - </a:t>
            </a:r>
            <a:r>
              <a:rPr lang="es-MX" sz="2200" dirty="0" smtClean="0"/>
              <a:t>Entidades del sector público</a:t>
            </a:r>
          </a:p>
          <a:p>
            <a:r>
              <a:rPr lang="es-MX" sz="2200" dirty="0"/>
              <a:t> </a:t>
            </a:r>
            <a:r>
              <a:rPr lang="es-MX" sz="2200" dirty="0" smtClean="0"/>
              <a:t>     - Personal con vínculo laboral y contractual en el sector público y privado</a:t>
            </a:r>
            <a:endParaRPr lang="es-MX" sz="2200" dirty="0"/>
          </a:p>
          <a:p>
            <a:endParaRPr lang="es-MX" dirty="0"/>
          </a:p>
          <a:p>
            <a:endParaRPr lang="es-MX" b="1" dirty="0"/>
          </a:p>
          <a:p>
            <a:endParaRPr lang="es-PE" dirty="0"/>
          </a:p>
        </p:txBody>
      </p:sp>
    </p:spTree>
    <p:extLst>
      <p:ext uri="{BB962C8B-B14F-4D97-AF65-F5344CB8AC3E}">
        <p14:creationId xmlns:p14="http://schemas.microsoft.com/office/powerpoint/2010/main" val="2583009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2800" b="1" dirty="0"/>
              <a:t>LINEAMIENTO 7</a:t>
            </a:r>
            <a:r>
              <a:rPr lang="es-MX" dirty="0"/>
              <a:t/>
            </a:r>
            <a:br>
              <a:rPr lang="es-MX" dirty="0"/>
            </a:br>
            <a:r>
              <a:rPr lang="es-MX" sz="2400" dirty="0"/>
              <a:t>VIGILANCIA DE LA SALUD DEL TRABAJADOR EN EL CONTEXTO DEL COVID 19</a:t>
            </a:r>
            <a:endParaRPr lang="es-PE" sz="2400" dirty="0"/>
          </a:p>
        </p:txBody>
      </p:sp>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30</a:t>
            </a:fld>
            <a:endParaRPr lang="es-PE">
              <a:solidFill>
                <a:srgbClr val="696464"/>
              </a:solidFill>
            </a:endParaRPr>
          </a:p>
        </p:txBody>
      </p:sp>
      <p:sp>
        <p:nvSpPr>
          <p:cNvPr id="9" name="CuadroTexto 8"/>
          <p:cNvSpPr txBox="1"/>
          <p:nvPr/>
        </p:nvSpPr>
        <p:spPr>
          <a:xfrm>
            <a:off x="2251882" y="7294199"/>
            <a:ext cx="2404104" cy="1713323"/>
          </a:xfrm>
          <a:prstGeom prst="rect">
            <a:avLst/>
          </a:prstGeom>
          <a:noFill/>
        </p:spPr>
        <p:txBody>
          <a:bodyPr wrap="square" rtlCol="0">
            <a:spAutoFit/>
          </a:bodyPr>
          <a:lstStyle/>
          <a:p>
            <a:endParaRPr lang="es-PE" dirty="0"/>
          </a:p>
        </p:txBody>
      </p:sp>
      <p:pic>
        <p:nvPicPr>
          <p:cNvPr id="1026" name="Picture 2" descr="EEUU: Toma de temperatura es ineficaz contra Covid-19, dice agencia de  salud | NOTICIAS GESTIÓN PER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5159" y="4304514"/>
            <a:ext cx="3716841" cy="2550229"/>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a:off x="446689" y="2549251"/>
            <a:ext cx="4014370" cy="584775"/>
          </a:xfrm>
          <a:prstGeom prst="rect">
            <a:avLst/>
          </a:prstGeom>
          <a:solidFill>
            <a:srgbClr val="99FF99"/>
          </a:solidFill>
        </p:spPr>
        <p:txBody>
          <a:bodyPr wrap="square" rtlCol="0">
            <a:spAutoFit/>
          </a:bodyPr>
          <a:lstStyle/>
          <a:p>
            <a:r>
              <a:rPr lang="es-MX" sz="1600" b="1" dirty="0" smtClean="0"/>
              <a:t>MOMENTO DE TOMA DE TEMPERATURA</a:t>
            </a:r>
            <a:endParaRPr lang="es-PE" sz="1600" b="1" dirty="0"/>
          </a:p>
        </p:txBody>
      </p:sp>
      <p:sp>
        <p:nvSpPr>
          <p:cNvPr id="12" name="CuadroTexto 11"/>
          <p:cNvSpPr txBox="1"/>
          <p:nvPr/>
        </p:nvSpPr>
        <p:spPr>
          <a:xfrm>
            <a:off x="508000" y="1915809"/>
            <a:ext cx="7248634" cy="400110"/>
          </a:xfrm>
          <a:prstGeom prst="rect">
            <a:avLst/>
          </a:prstGeom>
          <a:solidFill>
            <a:schemeClr val="accent2">
              <a:lumMod val="40000"/>
              <a:lumOff val="60000"/>
            </a:schemeClr>
          </a:solidFill>
        </p:spPr>
        <p:txBody>
          <a:bodyPr wrap="square" rtlCol="0">
            <a:spAutoFit/>
          </a:bodyPr>
          <a:lstStyle/>
          <a:p>
            <a:r>
              <a:rPr lang="es-MX" sz="2000" b="1" dirty="0"/>
              <a:t>La vigilancia debe realizarse de forma permanente</a:t>
            </a:r>
            <a:endParaRPr lang="es-PE" sz="2000" b="1" dirty="0"/>
          </a:p>
        </p:txBody>
      </p:sp>
      <p:pic>
        <p:nvPicPr>
          <p:cNvPr id="15" name="Imagen 14" descr="Imagen que contiene dibujo&#10;&#10;Descripción generada automáticamente">
            <a:extLst>
              <a:ext uri="{FF2B5EF4-FFF2-40B4-BE49-F238E27FC236}">
                <a16:creationId xmlns="" xmlns:a16="http://schemas.microsoft.com/office/drawing/2014/main" id="{F98D1BD0-AE14-4405-AFB5-091C4F43661E}"/>
              </a:ext>
            </a:extLst>
          </p:cNvPr>
          <p:cNvPicPr>
            <a:picLocks noChangeAspect="1"/>
          </p:cNvPicPr>
          <p:nvPr/>
        </p:nvPicPr>
        <p:blipFill>
          <a:blip r:embed="rId3">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sp>
        <p:nvSpPr>
          <p:cNvPr id="11" name="CuadroTexto 10"/>
          <p:cNvSpPr txBox="1"/>
          <p:nvPr/>
        </p:nvSpPr>
        <p:spPr>
          <a:xfrm>
            <a:off x="446689" y="5314867"/>
            <a:ext cx="4014370" cy="584775"/>
          </a:xfrm>
          <a:prstGeom prst="rect">
            <a:avLst/>
          </a:prstGeom>
          <a:solidFill>
            <a:srgbClr val="FF99FF"/>
          </a:solidFill>
        </p:spPr>
        <p:txBody>
          <a:bodyPr wrap="square" rtlCol="0">
            <a:spAutoFit/>
          </a:bodyPr>
          <a:lstStyle/>
          <a:p>
            <a:pPr marL="285750" indent="-285750">
              <a:buFontTx/>
              <a:buChar char="-"/>
            </a:pPr>
            <a:r>
              <a:rPr lang="es-MX" sz="1600" dirty="0" smtClean="0"/>
              <a:t>Si la </a:t>
            </a:r>
            <a:r>
              <a:rPr lang="es-MX" sz="1600" dirty="0" err="1" smtClean="0"/>
              <a:t>T</a:t>
            </a:r>
            <a:r>
              <a:rPr lang="es-MX" sz="1600" dirty="0" err="1"/>
              <a:t>°</a:t>
            </a:r>
            <a:r>
              <a:rPr lang="es-MX" sz="1600" dirty="0"/>
              <a:t> &gt;</a:t>
            </a:r>
            <a:r>
              <a:rPr lang="es-MX" sz="1600" dirty="0" smtClean="0"/>
              <a:t>37.5°C, se hará seguimiento y se indicará evaluación médica</a:t>
            </a:r>
            <a:endParaRPr lang="es-PE" sz="1400" dirty="0"/>
          </a:p>
        </p:txBody>
      </p:sp>
      <p:sp>
        <p:nvSpPr>
          <p:cNvPr id="14" name="CuadroTexto 13"/>
          <p:cNvSpPr txBox="1"/>
          <p:nvPr/>
        </p:nvSpPr>
        <p:spPr>
          <a:xfrm>
            <a:off x="446689" y="3291907"/>
            <a:ext cx="4014370" cy="1077218"/>
          </a:xfrm>
          <a:prstGeom prst="rect">
            <a:avLst/>
          </a:prstGeom>
          <a:solidFill>
            <a:srgbClr val="CCFFCC"/>
          </a:solidFill>
        </p:spPr>
        <p:txBody>
          <a:bodyPr wrap="square" rtlCol="0">
            <a:spAutoFit/>
          </a:bodyPr>
          <a:lstStyle/>
          <a:p>
            <a:pPr marL="285750" indent="-285750">
              <a:buFontTx/>
              <a:buChar char="-"/>
            </a:pPr>
            <a:r>
              <a:rPr lang="es-MX" sz="1600" dirty="0" smtClean="0"/>
              <a:t>Se controla </a:t>
            </a:r>
            <a:r>
              <a:rPr lang="es-MX" sz="1600" dirty="0" err="1" smtClean="0"/>
              <a:t>T°</a:t>
            </a:r>
            <a:r>
              <a:rPr lang="es-MX" sz="1600" dirty="0" smtClean="0"/>
              <a:t> a todos los trabajadores al momento de ingresar.</a:t>
            </a:r>
          </a:p>
          <a:p>
            <a:pPr marL="285750" indent="-285750">
              <a:buFontTx/>
              <a:buChar char="-"/>
            </a:pPr>
            <a:r>
              <a:rPr lang="es-MX" sz="1600" dirty="0"/>
              <a:t>Se realiza en la zona frontal o temporal de cada trabajador.</a:t>
            </a:r>
          </a:p>
        </p:txBody>
      </p:sp>
      <p:sp>
        <p:nvSpPr>
          <p:cNvPr id="16" name="CuadroTexto 15"/>
          <p:cNvSpPr txBox="1"/>
          <p:nvPr/>
        </p:nvSpPr>
        <p:spPr>
          <a:xfrm>
            <a:off x="446689" y="4864642"/>
            <a:ext cx="4014370" cy="338554"/>
          </a:xfrm>
          <a:prstGeom prst="rect">
            <a:avLst/>
          </a:prstGeom>
          <a:solidFill>
            <a:srgbClr val="FF66FF"/>
          </a:solidFill>
        </p:spPr>
        <p:txBody>
          <a:bodyPr wrap="square" rtlCol="0">
            <a:spAutoFit/>
          </a:bodyPr>
          <a:lstStyle/>
          <a:p>
            <a:r>
              <a:rPr lang="es-MX" sz="1600" b="1" dirty="0" smtClean="0"/>
              <a:t>SEGUIMIENTO</a:t>
            </a:r>
            <a:endParaRPr lang="es-PE" sz="1600" b="1" dirty="0"/>
          </a:p>
        </p:txBody>
      </p:sp>
      <p:sp>
        <p:nvSpPr>
          <p:cNvPr id="17" name="CuadroTexto 16"/>
          <p:cNvSpPr txBox="1"/>
          <p:nvPr/>
        </p:nvSpPr>
        <p:spPr>
          <a:xfrm>
            <a:off x="5059252" y="2575607"/>
            <a:ext cx="4014370" cy="338554"/>
          </a:xfrm>
          <a:prstGeom prst="rect">
            <a:avLst/>
          </a:prstGeom>
          <a:solidFill>
            <a:srgbClr val="FFCC00"/>
          </a:solidFill>
        </p:spPr>
        <p:txBody>
          <a:bodyPr wrap="square" rtlCol="0">
            <a:spAutoFit/>
          </a:bodyPr>
          <a:lstStyle/>
          <a:p>
            <a:r>
              <a:rPr lang="es-MX" sz="1600" b="1" dirty="0" smtClean="0"/>
              <a:t>EVALUACIÓN MÉDICA</a:t>
            </a:r>
            <a:endParaRPr lang="es-PE" sz="1600" b="1" dirty="0"/>
          </a:p>
        </p:txBody>
      </p:sp>
      <p:sp>
        <p:nvSpPr>
          <p:cNvPr id="18" name="CuadroTexto 17"/>
          <p:cNvSpPr txBox="1"/>
          <p:nvPr/>
        </p:nvSpPr>
        <p:spPr>
          <a:xfrm>
            <a:off x="5059252" y="3078365"/>
            <a:ext cx="4014370" cy="2062103"/>
          </a:xfrm>
          <a:prstGeom prst="rect">
            <a:avLst/>
          </a:prstGeom>
          <a:solidFill>
            <a:srgbClr val="FFFF66"/>
          </a:solidFill>
        </p:spPr>
        <p:txBody>
          <a:bodyPr wrap="square" rtlCol="0">
            <a:spAutoFit/>
          </a:bodyPr>
          <a:lstStyle/>
          <a:p>
            <a:pPr marL="285750" indent="-285750">
              <a:buFontTx/>
              <a:buChar char="-"/>
            </a:pPr>
            <a:r>
              <a:rPr lang="es-MX" sz="1600" dirty="0"/>
              <a:t>La evaluación médica de síntomas de COVID-19 se indicará a todo trabajador que presente temperatura mayor a 37,5°C o con síntomas respiratorios, deberá retornar a su domicilio para aislamiento, y se debe gestionar su tratamiento y seguimiento.</a:t>
            </a:r>
          </a:p>
        </p:txBody>
      </p:sp>
    </p:spTree>
    <p:extLst>
      <p:ext uri="{BB962C8B-B14F-4D97-AF65-F5344CB8AC3E}">
        <p14:creationId xmlns:p14="http://schemas.microsoft.com/office/powerpoint/2010/main" val="1336829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2800" b="1" dirty="0"/>
              <a:t>LINEAMIENTO 7</a:t>
            </a:r>
            <a:r>
              <a:rPr lang="es-MX" dirty="0"/>
              <a:t/>
            </a:r>
            <a:br>
              <a:rPr lang="es-MX" dirty="0"/>
            </a:br>
            <a:r>
              <a:rPr lang="es-MX" sz="2400" dirty="0"/>
              <a:t>VIGILANCIA DE LA SALUD DEL TRABAJADOR EN EL CONTEXTO DEL COVID 19</a:t>
            </a:r>
            <a:endParaRPr lang="es-PE" sz="2400" dirty="0"/>
          </a:p>
        </p:txBody>
      </p:sp>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31</a:t>
            </a:fld>
            <a:endParaRPr lang="es-PE">
              <a:solidFill>
                <a:srgbClr val="696464"/>
              </a:solidFill>
            </a:endParaRPr>
          </a:p>
        </p:txBody>
      </p:sp>
      <p:sp>
        <p:nvSpPr>
          <p:cNvPr id="9" name="CuadroTexto 8"/>
          <p:cNvSpPr txBox="1"/>
          <p:nvPr/>
        </p:nvSpPr>
        <p:spPr>
          <a:xfrm>
            <a:off x="2251882" y="7294199"/>
            <a:ext cx="2404104" cy="1713323"/>
          </a:xfrm>
          <a:prstGeom prst="rect">
            <a:avLst/>
          </a:prstGeom>
          <a:noFill/>
        </p:spPr>
        <p:txBody>
          <a:bodyPr wrap="square" rtlCol="0">
            <a:spAutoFit/>
          </a:bodyPr>
          <a:lstStyle/>
          <a:p>
            <a:endParaRPr lang="es-PE" dirty="0"/>
          </a:p>
        </p:txBody>
      </p:sp>
      <p:sp>
        <p:nvSpPr>
          <p:cNvPr id="10" name="CuadroTexto 9"/>
          <p:cNvSpPr txBox="1"/>
          <p:nvPr/>
        </p:nvSpPr>
        <p:spPr>
          <a:xfrm>
            <a:off x="508000" y="1997623"/>
            <a:ext cx="4014370" cy="584775"/>
          </a:xfrm>
          <a:prstGeom prst="rect">
            <a:avLst/>
          </a:prstGeom>
          <a:solidFill>
            <a:srgbClr val="99FF99"/>
          </a:solidFill>
        </p:spPr>
        <p:txBody>
          <a:bodyPr wrap="square" rtlCol="0">
            <a:spAutoFit/>
          </a:bodyPr>
          <a:lstStyle/>
          <a:p>
            <a:r>
              <a:rPr lang="es-MX" sz="1600" b="1" dirty="0" smtClean="0"/>
              <a:t>RESPONSABILIDAD DEL SEGUIMIENTO </a:t>
            </a:r>
            <a:endParaRPr lang="es-PE" sz="1600" b="1" dirty="0"/>
          </a:p>
        </p:txBody>
      </p:sp>
      <p:pic>
        <p:nvPicPr>
          <p:cNvPr id="15" name="Imagen 14" descr="Imagen que contiene dibujo&#10;&#10;Descripción generada automáticamente">
            <a:extLst>
              <a:ext uri="{FF2B5EF4-FFF2-40B4-BE49-F238E27FC236}">
                <a16:creationId xmlns="" xmlns:a16="http://schemas.microsoft.com/office/drawing/2014/main" id="{F98D1BD0-AE14-4405-AFB5-091C4F43661E}"/>
              </a:ext>
            </a:extLst>
          </p:cNvPr>
          <p:cNvPicPr>
            <a:picLocks noChangeAspect="1"/>
          </p:cNvPicPr>
          <p:nvPr/>
        </p:nvPicPr>
        <p:blipFill>
          <a:blip r:embed="rId2">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sp>
        <p:nvSpPr>
          <p:cNvPr id="11" name="CuadroTexto 10"/>
          <p:cNvSpPr txBox="1"/>
          <p:nvPr/>
        </p:nvSpPr>
        <p:spPr>
          <a:xfrm>
            <a:off x="4887193" y="2576702"/>
            <a:ext cx="4014370" cy="1323439"/>
          </a:xfrm>
          <a:prstGeom prst="rect">
            <a:avLst/>
          </a:prstGeom>
          <a:solidFill>
            <a:srgbClr val="FFFF99"/>
          </a:solidFill>
        </p:spPr>
        <p:txBody>
          <a:bodyPr wrap="square" rtlCol="0">
            <a:spAutoFit/>
          </a:bodyPr>
          <a:lstStyle/>
          <a:p>
            <a:pPr marL="285750" indent="-285750">
              <a:buFontTx/>
              <a:buChar char="-"/>
            </a:pPr>
            <a:r>
              <a:rPr lang="es-MX" sz="1600" dirty="0"/>
              <a:t>El aislamiento de casos sospechosos o confirmados será como máximo por 14 días, puede extenderse excepcionalmente por evaluación médica.</a:t>
            </a:r>
            <a:endParaRPr lang="es-PE" sz="1400" dirty="0"/>
          </a:p>
        </p:txBody>
      </p:sp>
      <p:sp>
        <p:nvSpPr>
          <p:cNvPr id="14" name="CuadroTexto 13"/>
          <p:cNvSpPr txBox="1"/>
          <p:nvPr/>
        </p:nvSpPr>
        <p:spPr>
          <a:xfrm>
            <a:off x="508000" y="2832221"/>
            <a:ext cx="4014370" cy="2062103"/>
          </a:xfrm>
          <a:prstGeom prst="rect">
            <a:avLst/>
          </a:prstGeom>
          <a:solidFill>
            <a:srgbClr val="CCFFCC"/>
          </a:solidFill>
        </p:spPr>
        <p:txBody>
          <a:bodyPr wrap="square" rtlCol="0">
            <a:spAutoFit/>
          </a:bodyPr>
          <a:lstStyle/>
          <a:p>
            <a:pPr marL="285750" indent="-285750">
              <a:buFontTx/>
              <a:buChar char="-"/>
            </a:pPr>
            <a:r>
              <a:rPr lang="es-MX" sz="1600" dirty="0"/>
              <a:t>El personal de SST es responsable de hacer seguimiento clínico remoto a los pacientes sospechosos o confirmados de COVID-19 y deberá hacer un registro en la ficha F300 del SICOVID-10, solicitando acceso a la DIRIS/DISA/DIRESA/GERESA de su jurisdicción.</a:t>
            </a:r>
          </a:p>
        </p:txBody>
      </p:sp>
      <p:sp>
        <p:nvSpPr>
          <p:cNvPr id="16" name="CuadroTexto 15"/>
          <p:cNvSpPr txBox="1"/>
          <p:nvPr/>
        </p:nvSpPr>
        <p:spPr>
          <a:xfrm>
            <a:off x="4887193" y="1997623"/>
            <a:ext cx="4014370" cy="338554"/>
          </a:xfrm>
          <a:prstGeom prst="rect">
            <a:avLst/>
          </a:prstGeom>
          <a:solidFill>
            <a:srgbClr val="FFCC00"/>
          </a:solidFill>
        </p:spPr>
        <p:txBody>
          <a:bodyPr wrap="square" rtlCol="0">
            <a:spAutoFit/>
          </a:bodyPr>
          <a:lstStyle/>
          <a:p>
            <a:r>
              <a:rPr lang="es-MX" sz="1600" b="1" dirty="0" smtClean="0"/>
              <a:t>PLAZO DE AISLAMIENTO</a:t>
            </a:r>
            <a:endParaRPr lang="es-PE" sz="1600" b="1" dirty="0"/>
          </a:p>
        </p:txBody>
      </p:sp>
      <p:sp>
        <p:nvSpPr>
          <p:cNvPr id="19" name="CuadroTexto 18"/>
          <p:cNvSpPr txBox="1"/>
          <p:nvPr/>
        </p:nvSpPr>
        <p:spPr>
          <a:xfrm>
            <a:off x="4887193" y="4140666"/>
            <a:ext cx="4014370" cy="338554"/>
          </a:xfrm>
          <a:prstGeom prst="rect">
            <a:avLst/>
          </a:prstGeom>
          <a:solidFill>
            <a:srgbClr val="CC66FF"/>
          </a:solidFill>
        </p:spPr>
        <p:txBody>
          <a:bodyPr wrap="square" rtlCol="0">
            <a:spAutoFit/>
          </a:bodyPr>
          <a:lstStyle/>
          <a:p>
            <a:r>
              <a:rPr lang="es-MX" sz="1600" b="1" dirty="0" smtClean="0"/>
              <a:t>ALTA DE TRABAJADORES</a:t>
            </a:r>
            <a:endParaRPr lang="es-PE" sz="1600" b="1" dirty="0"/>
          </a:p>
        </p:txBody>
      </p:sp>
      <p:sp>
        <p:nvSpPr>
          <p:cNvPr id="20" name="CuadroTexto 19"/>
          <p:cNvSpPr txBox="1"/>
          <p:nvPr/>
        </p:nvSpPr>
        <p:spPr>
          <a:xfrm>
            <a:off x="4887193" y="4535635"/>
            <a:ext cx="4014370" cy="1077218"/>
          </a:xfrm>
          <a:prstGeom prst="rect">
            <a:avLst/>
          </a:prstGeom>
          <a:solidFill>
            <a:srgbClr val="FF99FF"/>
          </a:solidFill>
        </p:spPr>
        <p:txBody>
          <a:bodyPr wrap="square" rtlCol="0">
            <a:spAutoFit/>
          </a:bodyPr>
          <a:lstStyle/>
          <a:p>
            <a:pPr marL="285750" indent="-285750">
              <a:buFontTx/>
              <a:buChar char="-"/>
            </a:pPr>
            <a:r>
              <a:rPr lang="es-MX" sz="1600" dirty="0"/>
              <a:t>El alta de trabajadores sospechosos o confirmados por COVID-19 debe hacerse a través del formato de Alta de la ficha F300 del SICOVID-19.</a:t>
            </a:r>
          </a:p>
        </p:txBody>
      </p:sp>
      <p:sp>
        <p:nvSpPr>
          <p:cNvPr id="21" name="CuadroTexto 20"/>
          <p:cNvSpPr txBox="1"/>
          <p:nvPr/>
        </p:nvSpPr>
        <p:spPr>
          <a:xfrm>
            <a:off x="9124496" y="1997623"/>
            <a:ext cx="2925614" cy="1815882"/>
          </a:xfrm>
          <a:prstGeom prst="rect">
            <a:avLst/>
          </a:prstGeom>
          <a:solidFill>
            <a:schemeClr val="accent1">
              <a:lumMod val="40000"/>
              <a:lumOff val="60000"/>
            </a:schemeClr>
          </a:solidFill>
        </p:spPr>
        <p:txBody>
          <a:bodyPr wrap="square" rtlCol="0">
            <a:spAutoFit/>
          </a:bodyPr>
          <a:lstStyle/>
          <a:p>
            <a:r>
              <a:rPr lang="es-MX" sz="1600" b="1" dirty="0"/>
              <a:t>VIGILANCIA A LA EXPOSICIÓN DE OTROS FACTORES DE </a:t>
            </a:r>
            <a:r>
              <a:rPr lang="es-MX" sz="1600" b="1" dirty="0" smtClean="0"/>
              <a:t>RIESGO</a:t>
            </a:r>
          </a:p>
          <a:p>
            <a:endParaRPr lang="es-MX" sz="1600" b="1" dirty="0"/>
          </a:p>
          <a:p>
            <a:pPr marL="342900" indent="-342900">
              <a:buFontTx/>
              <a:buChar char="-"/>
            </a:pPr>
            <a:r>
              <a:rPr lang="es-MX" sz="1600" dirty="0"/>
              <a:t>Ergonómicos</a:t>
            </a:r>
          </a:p>
          <a:p>
            <a:pPr marL="360363" indent="-360363">
              <a:buFontTx/>
              <a:buChar char="-"/>
            </a:pPr>
            <a:r>
              <a:rPr lang="es-MX" sz="1600" dirty="0"/>
              <a:t>Psicosocial </a:t>
            </a:r>
          </a:p>
          <a:p>
            <a:pPr marL="360363" indent="-360363">
              <a:buFontTx/>
              <a:buChar char="-"/>
            </a:pPr>
            <a:r>
              <a:rPr lang="es-MX" sz="1600" dirty="0"/>
              <a:t>Otros que se generen</a:t>
            </a:r>
            <a:endParaRPr lang="es-PE" sz="1400" dirty="0"/>
          </a:p>
        </p:txBody>
      </p:sp>
    </p:spTree>
    <p:extLst>
      <p:ext uri="{BB962C8B-B14F-4D97-AF65-F5344CB8AC3E}">
        <p14:creationId xmlns:p14="http://schemas.microsoft.com/office/powerpoint/2010/main" val="1660189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9967" y="521800"/>
            <a:ext cx="9010400" cy="1215560"/>
          </a:xfrm>
        </p:spPr>
        <p:txBody>
          <a:bodyPr/>
          <a:lstStyle/>
          <a:p>
            <a:r>
              <a:rPr lang="es-MX" sz="2800" b="1" dirty="0"/>
              <a:t>LINEAMIENTO 7</a:t>
            </a:r>
            <a:r>
              <a:rPr lang="es-MX" dirty="0"/>
              <a:t/>
            </a:r>
            <a:br>
              <a:rPr lang="es-MX" dirty="0"/>
            </a:br>
            <a:r>
              <a:rPr lang="es-MX" sz="2000" dirty="0"/>
              <a:t>VIGILANCIA DE LA SALUD DEL TRABAJADOR EN EL CONTEXTO DEL COVID 19 – Consideraciones para el regreso y reincorporación al trabajo</a:t>
            </a:r>
            <a:endParaRPr lang="es-PE" sz="2000" dirty="0"/>
          </a:p>
        </p:txBody>
      </p:sp>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32</a:t>
            </a:fld>
            <a:endParaRPr lang="es-PE">
              <a:solidFill>
                <a:srgbClr val="696464"/>
              </a:solidFill>
            </a:endParaRPr>
          </a:p>
        </p:txBody>
      </p:sp>
      <p:graphicFrame>
        <p:nvGraphicFramePr>
          <p:cNvPr id="6" name="Diagrama 5"/>
          <p:cNvGraphicFramePr/>
          <p:nvPr>
            <p:extLst>
              <p:ext uri="{D42A27DB-BD31-4B8C-83A1-F6EECF244321}">
                <p14:modId xmlns:p14="http://schemas.microsoft.com/office/powerpoint/2010/main" val="1059367040"/>
              </p:ext>
            </p:extLst>
          </p:nvPr>
        </p:nvGraphicFramePr>
        <p:xfrm>
          <a:off x="2032000" y="1747800"/>
          <a:ext cx="9809480" cy="4390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2538484" y="2497540"/>
            <a:ext cx="968991" cy="923330"/>
          </a:xfrm>
          <a:prstGeom prst="rect">
            <a:avLst/>
          </a:prstGeom>
          <a:noFill/>
        </p:spPr>
        <p:txBody>
          <a:bodyPr wrap="square" rtlCol="0">
            <a:spAutoFit/>
          </a:bodyPr>
          <a:lstStyle/>
          <a:p>
            <a:r>
              <a:rPr lang="es-MX" sz="5400" b="1" dirty="0">
                <a:solidFill>
                  <a:schemeClr val="accent2"/>
                </a:solidFill>
              </a:rPr>
              <a:t>1</a:t>
            </a:r>
            <a:endParaRPr lang="es-PE" sz="5400" b="1" dirty="0">
              <a:solidFill>
                <a:schemeClr val="accent2"/>
              </a:solidFill>
            </a:endParaRPr>
          </a:p>
        </p:txBody>
      </p:sp>
      <p:sp>
        <p:nvSpPr>
          <p:cNvPr id="8" name="CuadroTexto 7"/>
          <p:cNvSpPr txBox="1"/>
          <p:nvPr/>
        </p:nvSpPr>
        <p:spPr>
          <a:xfrm>
            <a:off x="2538484" y="4394578"/>
            <a:ext cx="968991" cy="923330"/>
          </a:xfrm>
          <a:prstGeom prst="rect">
            <a:avLst/>
          </a:prstGeom>
          <a:noFill/>
        </p:spPr>
        <p:txBody>
          <a:bodyPr wrap="square" rtlCol="0">
            <a:spAutoFit/>
          </a:bodyPr>
          <a:lstStyle/>
          <a:p>
            <a:r>
              <a:rPr lang="es-MX" sz="5400" b="1" dirty="0">
                <a:solidFill>
                  <a:schemeClr val="accent2"/>
                </a:solidFill>
              </a:rPr>
              <a:t>2</a:t>
            </a:r>
            <a:endParaRPr lang="es-PE" sz="5400" b="1" dirty="0">
              <a:solidFill>
                <a:schemeClr val="accent2"/>
              </a:solidFill>
            </a:endParaRPr>
          </a:p>
        </p:txBody>
      </p:sp>
      <p:pic>
        <p:nvPicPr>
          <p:cNvPr id="9" name="Imagen 8" descr="Imagen que contiene dibujo&#10;&#10;Descripción generada automáticamente">
            <a:extLst>
              <a:ext uri="{FF2B5EF4-FFF2-40B4-BE49-F238E27FC236}">
                <a16:creationId xmlns="" xmlns:a16="http://schemas.microsoft.com/office/drawing/2014/main" id="{F98D1BD0-AE14-4405-AFB5-091C4F43661E}"/>
              </a:ext>
            </a:extLst>
          </p:cNvPr>
          <p:cNvPicPr>
            <a:picLocks noChangeAspect="1"/>
          </p:cNvPicPr>
          <p:nvPr/>
        </p:nvPicPr>
        <p:blipFill>
          <a:blip r:embed="rId7">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spTree>
    <p:extLst>
      <p:ext uri="{BB962C8B-B14F-4D97-AF65-F5344CB8AC3E}">
        <p14:creationId xmlns:p14="http://schemas.microsoft.com/office/powerpoint/2010/main" val="501167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2800" b="1" dirty="0">
                <a:solidFill>
                  <a:prstClr val="white"/>
                </a:solidFill>
              </a:rPr>
              <a:t>LINEAMIENTO 7</a:t>
            </a:r>
            <a:r>
              <a:rPr lang="es-MX" dirty="0">
                <a:solidFill>
                  <a:prstClr val="white"/>
                </a:solidFill>
              </a:rPr>
              <a:t/>
            </a:r>
            <a:br>
              <a:rPr lang="es-MX" dirty="0">
                <a:solidFill>
                  <a:prstClr val="white"/>
                </a:solidFill>
              </a:rPr>
            </a:br>
            <a:r>
              <a:rPr lang="es-MX" sz="2000" dirty="0">
                <a:solidFill>
                  <a:prstClr val="white"/>
                </a:solidFill>
              </a:rPr>
              <a:t>VIGILANCIA DE LA SALUD DEL TRABAJADOR EN EL CONTEXTO DEL COVID 19 – Consideraciones para el regreso y reincorporación al trabajo</a:t>
            </a:r>
            <a:endParaRPr lang="es-PE" dirty="0"/>
          </a:p>
        </p:txBody>
      </p:sp>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33</a:t>
            </a:fld>
            <a:endParaRPr lang="es-PE">
              <a:solidFill>
                <a:srgbClr val="696464"/>
              </a:solidFill>
            </a:endParaRPr>
          </a:p>
        </p:txBody>
      </p:sp>
      <p:graphicFrame>
        <p:nvGraphicFramePr>
          <p:cNvPr id="6" name="Diagrama 5"/>
          <p:cNvGraphicFramePr/>
          <p:nvPr>
            <p:extLst>
              <p:ext uri="{D42A27DB-BD31-4B8C-83A1-F6EECF244321}">
                <p14:modId xmlns:p14="http://schemas.microsoft.com/office/powerpoint/2010/main" val="4234999984"/>
              </p:ext>
            </p:extLst>
          </p:nvPr>
        </p:nvGraphicFramePr>
        <p:xfrm>
          <a:off x="1501253" y="1959334"/>
          <a:ext cx="9962866" cy="4390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1992573" y="2702256"/>
            <a:ext cx="968991" cy="923330"/>
          </a:xfrm>
          <a:prstGeom prst="rect">
            <a:avLst/>
          </a:prstGeom>
          <a:noFill/>
        </p:spPr>
        <p:txBody>
          <a:bodyPr wrap="square" rtlCol="0">
            <a:spAutoFit/>
          </a:bodyPr>
          <a:lstStyle/>
          <a:p>
            <a:r>
              <a:rPr lang="es-MX" sz="5400" b="1" dirty="0">
                <a:solidFill>
                  <a:schemeClr val="accent2"/>
                </a:solidFill>
              </a:rPr>
              <a:t>3</a:t>
            </a:r>
            <a:endParaRPr lang="es-PE" sz="5400" b="1" dirty="0">
              <a:solidFill>
                <a:schemeClr val="accent2"/>
              </a:solidFill>
            </a:endParaRPr>
          </a:p>
        </p:txBody>
      </p:sp>
      <p:sp>
        <p:nvSpPr>
          <p:cNvPr id="7" name="CuadroTexto 6"/>
          <p:cNvSpPr txBox="1"/>
          <p:nvPr/>
        </p:nvSpPr>
        <p:spPr>
          <a:xfrm>
            <a:off x="1992572" y="4580042"/>
            <a:ext cx="968991" cy="923330"/>
          </a:xfrm>
          <a:prstGeom prst="rect">
            <a:avLst/>
          </a:prstGeom>
          <a:noFill/>
        </p:spPr>
        <p:txBody>
          <a:bodyPr wrap="square" rtlCol="0">
            <a:spAutoFit/>
          </a:bodyPr>
          <a:lstStyle/>
          <a:p>
            <a:r>
              <a:rPr lang="es-MX" sz="5400" b="1" dirty="0">
                <a:solidFill>
                  <a:schemeClr val="accent2"/>
                </a:solidFill>
              </a:rPr>
              <a:t>4</a:t>
            </a:r>
            <a:endParaRPr lang="es-PE" sz="5400" b="1" dirty="0">
              <a:solidFill>
                <a:schemeClr val="accent2"/>
              </a:solidFill>
            </a:endParaRPr>
          </a:p>
        </p:txBody>
      </p:sp>
      <p:pic>
        <p:nvPicPr>
          <p:cNvPr id="8" name="Imagen 7" descr="Imagen que contiene dibujo&#10;&#10;Descripción generada automáticamente">
            <a:extLst>
              <a:ext uri="{FF2B5EF4-FFF2-40B4-BE49-F238E27FC236}">
                <a16:creationId xmlns="" xmlns:a16="http://schemas.microsoft.com/office/drawing/2014/main" id="{F98D1BD0-AE14-4405-AFB5-091C4F43661E}"/>
              </a:ext>
            </a:extLst>
          </p:cNvPr>
          <p:cNvPicPr>
            <a:picLocks noChangeAspect="1"/>
          </p:cNvPicPr>
          <p:nvPr/>
        </p:nvPicPr>
        <p:blipFill>
          <a:blip r:embed="rId7">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spTree>
    <p:extLst>
      <p:ext uri="{BB962C8B-B14F-4D97-AF65-F5344CB8AC3E}">
        <p14:creationId xmlns:p14="http://schemas.microsoft.com/office/powerpoint/2010/main" val="3322385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2200" b="1" dirty="0" smtClean="0"/>
              <a:t>OTRAS</a:t>
            </a:r>
            <a:r>
              <a:rPr lang="es-MX" sz="2200" dirty="0" smtClean="0"/>
              <a:t> </a:t>
            </a:r>
            <a:r>
              <a:rPr lang="es-MX" sz="2200" b="1" dirty="0" smtClean="0"/>
              <a:t>CONSIDERACIONES</a:t>
            </a:r>
            <a:endParaRPr lang="es-PE" sz="2200" b="1" dirty="0"/>
          </a:p>
        </p:txBody>
      </p:sp>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34</a:t>
            </a:fld>
            <a:endParaRPr lang="es-PE">
              <a:solidFill>
                <a:srgbClr val="696464"/>
              </a:solidFill>
            </a:endParaRPr>
          </a:p>
        </p:txBody>
      </p:sp>
      <p:sp>
        <p:nvSpPr>
          <p:cNvPr id="4" name="CuadroTexto 3"/>
          <p:cNvSpPr txBox="1"/>
          <p:nvPr/>
        </p:nvSpPr>
        <p:spPr>
          <a:xfrm>
            <a:off x="508000" y="1990819"/>
            <a:ext cx="2943860" cy="2985433"/>
          </a:xfrm>
          <a:prstGeom prst="rect">
            <a:avLst/>
          </a:prstGeom>
          <a:solidFill>
            <a:srgbClr val="FFFF99"/>
          </a:solidFill>
        </p:spPr>
        <p:txBody>
          <a:bodyPr wrap="square" rtlCol="0">
            <a:spAutoFit/>
          </a:bodyPr>
          <a:lstStyle/>
          <a:p>
            <a:r>
              <a:rPr lang="es-MX" sz="2000" b="1" dirty="0" smtClean="0"/>
              <a:t>PACIENTES ASINTOMÁTICOS CON DIAGNÓSTICO CONFIRMADO</a:t>
            </a:r>
            <a:endParaRPr lang="es-MX" sz="2000" b="1" dirty="0"/>
          </a:p>
          <a:p>
            <a:endParaRPr lang="es-MX" dirty="0"/>
          </a:p>
          <a:p>
            <a:pPr marL="285750" indent="-285750">
              <a:buFontTx/>
              <a:buChar char="-"/>
            </a:pPr>
            <a:r>
              <a:rPr lang="es-MX" dirty="0"/>
              <a:t>Obtienen alta 14 días después de prueba positiva. No se requiere nueva prueba molecular para el alta.</a:t>
            </a:r>
            <a:endParaRPr lang="es-MX" dirty="0"/>
          </a:p>
        </p:txBody>
      </p:sp>
      <p:sp>
        <p:nvSpPr>
          <p:cNvPr id="11" name="Flecha derecha 10"/>
          <p:cNvSpPr/>
          <p:nvPr/>
        </p:nvSpPr>
        <p:spPr>
          <a:xfrm>
            <a:off x="3595968" y="3072775"/>
            <a:ext cx="1005840" cy="6033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2" name="Imagen 11" descr="Imagen que contiene dibujo&#10;&#10;Descripción generada automáticamente">
            <a:extLst>
              <a:ext uri="{FF2B5EF4-FFF2-40B4-BE49-F238E27FC236}">
                <a16:creationId xmlns="" xmlns:a16="http://schemas.microsoft.com/office/drawing/2014/main" id="{F98D1BD0-AE14-4405-AFB5-091C4F43661E}"/>
              </a:ext>
            </a:extLst>
          </p:cNvPr>
          <p:cNvPicPr>
            <a:picLocks noChangeAspect="1"/>
          </p:cNvPicPr>
          <p:nvPr/>
        </p:nvPicPr>
        <p:blipFill>
          <a:blip r:embed="rId2">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sp>
        <p:nvSpPr>
          <p:cNvPr id="13" name="CuadroTexto 12"/>
          <p:cNvSpPr txBox="1"/>
          <p:nvPr/>
        </p:nvSpPr>
        <p:spPr>
          <a:xfrm>
            <a:off x="4642886" y="2010946"/>
            <a:ext cx="2943860" cy="2123658"/>
          </a:xfrm>
          <a:prstGeom prst="rect">
            <a:avLst/>
          </a:prstGeom>
          <a:solidFill>
            <a:srgbClr val="CCFFCC"/>
          </a:solidFill>
        </p:spPr>
        <p:txBody>
          <a:bodyPr wrap="square" rtlCol="0">
            <a:spAutoFit/>
          </a:bodyPr>
          <a:lstStyle/>
          <a:p>
            <a:r>
              <a:rPr lang="es-MX" sz="2000" b="1" dirty="0"/>
              <a:t>PACIENTES CONFIRMADO</a:t>
            </a:r>
          </a:p>
          <a:p>
            <a:r>
              <a:rPr lang="es-MX" sz="2000" b="1" dirty="0" smtClean="0"/>
              <a:t>CON </a:t>
            </a:r>
            <a:r>
              <a:rPr lang="es-MX" sz="2000" b="1" dirty="0" smtClean="0"/>
              <a:t>SÍNTOMAS</a:t>
            </a:r>
          </a:p>
          <a:p>
            <a:endParaRPr lang="es-MX" dirty="0" smtClean="0"/>
          </a:p>
          <a:p>
            <a:r>
              <a:rPr lang="es-MX" dirty="0"/>
              <a:t>Obtienen el alta después de 14 días del inicio de síntomas.</a:t>
            </a:r>
            <a:endParaRPr lang="es-MX" dirty="0"/>
          </a:p>
        </p:txBody>
      </p:sp>
      <p:sp>
        <p:nvSpPr>
          <p:cNvPr id="14" name="CuadroTexto 13"/>
          <p:cNvSpPr txBox="1"/>
          <p:nvPr/>
        </p:nvSpPr>
        <p:spPr>
          <a:xfrm>
            <a:off x="8963734" y="1990819"/>
            <a:ext cx="2943860" cy="2677656"/>
          </a:xfrm>
          <a:prstGeom prst="rect">
            <a:avLst/>
          </a:prstGeom>
          <a:solidFill>
            <a:srgbClr val="FF99FF"/>
          </a:solidFill>
        </p:spPr>
        <p:txBody>
          <a:bodyPr wrap="square" rtlCol="0">
            <a:spAutoFit/>
          </a:bodyPr>
          <a:lstStyle/>
          <a:p>
            <a:r>
              <a:rPr lang="es-MX" sz="2000" b="1" dirty="0" smtClean="0"/>
              <a:t>PACIENTES MODERADOS O GRAVES </a:t>
            </a:r>
          </a:p>
          <a:p>
            <a:endParaRPr lang="es-MX" dirty="0" smtClean="0"/>
          </a:p>
          <a:p>
            <a:r>
              <a:rPr lang="es-MX" dirty="0"/>
              <a:t>Obtienen el alta según indicación del médico tratante, reincorporación es según evaluación médica.</a:t>
            </a:r>
            <a:endParaRPr lang="es-MX" dirty="0"/>
          </a:p>
        </p:txBody>
      </p:sp>
      <p:sp>
        <p:nvSpPr>
          <p:cNvPr id="15" name="Flecha derecha 14"/>
          <p:cNvSpPr/>
          <p:nvPr/>
        </p:nvSpPr>
        <p:spPr>
          <a:xfrm>
            <a:off x="7632451" y="3027957"/>
            <a:ext cx="1005840" cy="6033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275227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35</a:t>
            </a:fld>
            <a:endParaRPr lang="es-PE">
              <a:solidFill>
                <a:srgbClr val="696464"/>
              </a:solidFill>
            </a:endParaRPr>
          </a:p>
        </p:txBody>
      </p:sp>
      <p:pic>
        <p:nvPicPr>
          <p:cNvPr id="6" name="Imagen 5"/>
          <p:cNvPicPr>
            <a:picLocks noChangeAspect="1"/>
          </p:cNvPicPr>
          <p:nvPr/>
        </p:nvPicPr>
        <p:blipFill rotWithShape="1">
          <a:blip r:embed="rId2"/>
          <a:srcRect l="16234" t="17996" r="25847" b="11316"/>
          <a:stretch/>
        </p:blipFill>
        <p:spPr>
          <a:xfrm>
            <a:off x="1040524" y="693684"/>
            <a:ext cx="8576441" cy="5885088"/>
          </a:xfrm>
          <a:prstGeom prst="rect">
            <a:avLst/>
          </a:prstGeom>
        </p:spPr>
      </p:pic>
    </p:spTree>
    <p:extLst>
      <p:ext uri="{BB962C8B-B14F-4D97-AF65-F5344CB8AC3E}">
        <p14:creationId xmlns:p14="http://schemas.microsoft.com/office/powerpoint/2010/main" val="26617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36</a:t>
            </a:fld>
            <a:endParaRPr lang="es-PE">
              <a:solidFill>
                <a:srgbClr val="696464"/>
              </a:solidFill>
            </a:endParaRPr>
          </a:p>
        </p:txBody>
      </p:sp>
      <p:pic>
        <p:nvPicPr>
          <p:cNvPr id="2" name="Imagen 1"/>
          <p:cNvPicPr>
            <a:picLocks noChangeAspect="1"/>
          </p:cNvPicPr>
          <p:nvPr/>
        </p:nvPicPr>
        <p:blipFill rotWithShape="1">
          <a:blip r:embed="rId2"/>
          <a:srcRect l="24474" t="17566" r="32148" b="5495"/>
          <a:stretch/>
        </p:blipFill>
        <p:spPr>
          <a:xfrm>
            <a:off x="1828800" y="595453"/>
            <a:ext cx="7126014" cy="6136422"/>
          </a:xfrm>
          <a:prstGeom prst="rect">
            <a:avLst/>
          </a:prstGeom>
        </p:spPr>
      </p:pic>
    </p:spTree>
    <p:extLst>
      <p:ext uri="{BB962C8B-B14F-4D97-AF65-F5344CB8AC3E}">
        <p14:creationId xmlns:p14="http://schemas.microsoft.com/office/powerpoint/2010/main" val="236398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37</a:t>
            </a:fld>
            <a:endParaRPr lang="es-PE">
              <a:solidFill>
                <a:srgbClr val="696464"/>
              </a:solidFill>
            </a:endParaRPr>
          </a:p>
        </p:txBody>
      </p:sp>
      <p:pic>
        <p:nvPicPr>
          <p:cNvPr id="6" name="Imagen 5"/>
          <p:cNvPicPr>
            <a:picLocks noChangeAspect="1"/>
          </p:cNvPicPr>
          <p:nvPr/>
        </p:nvPicPr>
        <p:blipFill rotWithShape="1">
          <a:blip r:embed="rId2"/>
          <a:srcRect l="19505" t="21229" r="20395" b="35884"/>
          <a:stretch/>
        </p:blipFill>
        <p:spPr>
          <a:xfrm>
            <a:off x="646385" y="1024757"/>
            <a:ext cx="10059509" cy="4035974"/>
          </a:xfrm>
          <a:prstGeom prst="rect">
            <a:avLst/>
          </a:prstGeom>
        </p:spPr>
      </p:pic>
    </p:spTree>
    <p:extLst>
      <p:ext uri="{BB962C8B-B14F-4D97-AF65-F5344CB8AC3E}">
        <p14:creationId xmlns:p14="http://schemas.microsoft.com/office/powerpoint/2010/main" val="2890200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38</a:t>
            </a:fld>
            <a:endParaRPr lang="es-PE">
              <a:solidFill>
                <a:srgbClr val="696464"/>
              </a:solidFill>
            </a:endParaRPr>
          </a:p>
        </p:txBody>
      </p:sp>
      <p:pic>
        <p:nvPicPr>
          <p:cNvPr id="2" name="Imagen 1"/>
          <p:cNvPicPr>
            <a:picLocks noChangeAspect="1"/>
          </p:cNvPicPr>
          <p:nvPr/>
        </p:nvPicPr>
        <p:blipFill rotWithShape="1">
          <a:blip r:embed="rId2"/>
          <a:srcRect l="30290" t="17349" r="36631" b="7435"/>
          <a:stretch/>
        </p:blipFill>
        <p:spPr>
          <a:xfrm>
            <a:off x="2459419" y="536027"/>
            <a:ext cx="5013436" cy="6409117"/>
          </a:xfrm>
          <a:prstGeom prst="rect">
            <a:avLst/>
          </a:prstGeom>
        </p:spPr>
      </p:pic>
    </p:spTree>
    <p:extLst>
      <p:ext uri="{BB962C8B-B14F-4D97-AF65-F5344CB8AC3E}">
        <p14:creationId xmlns:p14="http://schemas.microsoft.com/office/powerpoint/2010/main" val="40778665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39</a:t>
            </a:fld>
            <a:endParaRPr lang="es-PE">
              <a:solidFill>
                <a:srgbClr val="696464"/>
              </a:solidFill>
            </a:endParaRPr>
          </a:p>
        </p:txBody>
      </p:sp>
      <p:pic>
        <p:nvPicPr>
          <p:cNvPr id="2052" name="Picture 4" descr="Las 10 buenas noticias del coronavirus de hoy 5 de junio. Foto: Europa Pres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245" y="2365052"/>
            <a:ext cx="5020100" cy="334643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Imagen que contiene dibujo&#10;&#10;Descripción generada automáticamente">
            <a:extLst>
              <a:ext uri="{FF2B5EF4-FFF2-40B4-BE49-F238E27FC236}">
                <a16:creationId xmlns="" xmlns:a16="http://schemas.microsoft.com/office/drawing/2014/main" id="{F98D1BD0-AE14-4405-AFB5-091C4F43661E}"/>
              </a:ext>
            </a:extLst>
          </p:cNvPr>
          <p:cNvPicPr>
            <a:picLocks noChangeAspect="1"/>
          </p:cNvPicPr>
          <p:nvPr/>
        </p:nvPicPr>
        <p:blipFill>
          <a:blip r:embed="rId3">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pic>
        <p:nvPicPr>
          <p:cNvPr id="2054" name="Picture 6" descr="Gracias, de corazón - Spanish Bow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653" y="3317159"/>
            <a:ext cx="3895920" cy="1704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079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prstGeom prst="rect">
            <a:avLst/>
          </a:prstGeom>
        </p:spPr>
        <p:txBody>
          <a:bodyPr spcFirstLastPara="1" wrap="square" lIns="0" tIns="0" rIns="0" bIns="0" anchor="ctr" anchorCtr="0">
            <a:noAutofit/>
          </a:bodyPr>
          <a:lstStyle/>
          <a:p>
            <a:pPr lvl="0"/>
            <a:r>
              <a:rPr lang="es-MX" dirty="0"/>
              <a:t>R.M N° </a:t>
            </a:r>
            <a:r>
              <a:rPr lang="es-MX" dirty="0" smtClean="0"/>
              <a:t>972 </a:t>
            </a:r>
            <a:r>
              <a:rPr lang="es-MX" dirty="0"/>
              <a:t>- 2020</a:t>
            </a:r>
          </a:p>
        </p:txBody>
      </p:sp>
      <p:sp>
        <p:nvSpPr>
          <p:cNvPr id="167" name="Google Shape;167;p14"/>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solidFill>
                  <a:srgbClr val="696464"/>
                </a:solidFill>
              </a:rPr>
              <a:pPr/>
              <a:t>4</a:t>
            </a:fld>
            <a:endParaRPr>
              <a:solidFill>
                <a:srgbClr val="696464"/>
              </a:solidFill>
            </a:endParaRPr>
          </a:p>
        </p:txBody>
      </p:sp>
      <p:pic>
        <p:nvPicPr>
          <p:cNvPr id="23" name="Imagen 22" descr="Imagen que contiene dibujo&#10;&#10;Descripción generada automáticamente">
            <a:extLst>
              <a:ext uri="{FF2B5EF4-FFF2-40B4-BE49-F238E27FC236}">
                <a16:creationId xmlns="" xmlns:a16="http://schemas.microsoft.com/office/drawing/2014/main" id="{F98D1BD0-AE14-4405-AFB5-091C4F43661E}"/>
              </a:ext>
            </a:extLst>
          </p:cNvPr>
          <p:cNvPicPr>
            <a:picLocks noChangeAspect="1"/>
          </p:cNvPicPr>
          <p:nvPr/>
        </p:nvPicPr>
        <p:blipFill>
          <a:blip r:embed="rId3">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sp>
        <p:nvSpPr>
          <p:cNvPr id="4" name="CuadroTexto 3"/>
          <p:cNvSpPr txBox="1"/>
          <p:nvPr/>
        </p:nvSpPr>
        <p:spPr>
          <a:xfrm>
            <a:off x="508000" y="1965960"/>
            <a:ext cx="11372033" cy="4708981"/>
          </a:xfrm>
          <a:prstGeom prst="rect">
            <a:avLst/>
          </a:prstGeom>
          <a:noFill/>
        </p:spPr>
        <p:txBody>
          <a:bodyPr wrap="square" rtlCol="0">
            <a:spAutoFit/>
          </a:bodyPr>
          <a:lstStyle/>
          <a:p>
            <a:r>
              <a:rPr lang="es-MX" sz="2400" b="1" dirty="0">
                <a:solidFill>
                  <a:srgbClr val="C00000"/>
                </a:solidFill>
              </a:rPr>
              <a:t>III.  OBJETIVOS</a:t>
            </a:r>
          </a:p>
          <a:p>
            <a:pPr marL="400050" indent="-400050">
              <a:buAutoNum type="romanUcPeriod" startAt="2"/>
            </a:pPr>
            <a:endParaRPr lang="es-MX" sz="2200" b="1" dirty="0"/>
          </a:p>
          <a:p>
            <a:pPr marL="342900" indent="-342900">
              <a:buAutoNum type="alphaLcPeriod"/>
            </a:pPr>
            <a:r>
              <a:rPr lang="es-MX" sz="2200" b="1" dirty="0">
                <a:solidFill>
                  <a:srgbClr val="C00000"/>
                </a:solidFill>
              </a:rPr>
              <a:t>Objetivo General</a:t>
            </a:r>
          </a:p>
          <a:p>
            <a:r>
              <a:rPr lang="es-MX" sz="2200" dirty="0"/>
              <a:t>Establecer los lineamientos para la vigilancia, prevención y control de la salud de los trabajadores con riesgo de exposición a Sars-Cov-2 (COVID-19)</a:t>
            </a:r>
          </a:p>
          <a:p>
            <a:endParaRPr lang="es-MX" sz="2200" b="1" dirty="0"/>
          </a:p>
          <a:p>
            <a:r>
              <a:rPr lang="es-MX" sz="2200" b="1" dirty="0" smtClean="0">
                <a:solidFill>
                  <a:srgbClr val="C00000"/>
                </a:solidFill>
              </a:rPr>
              <a:t>b. Objetivos </a:t>
            </a:r>
            <a:r>
              <a:rPr lang="es-MX" sz="2200" b="1" dirty="0">
                <a:solidFill>
                  <a:srgbClr val="C00000"/>
                </a:solidFill>
              </a:rPr>
              <a:t>Específicos</a:t>
            </a:r>
          </a:p>
          <a:p>
            <a:r>
              <a:rPr lang="es-MX" sz="2200" b="1" dirty="0"/>
              <a:t>- </a:t>
            </a:r>
            <a:r>
              <a:rPr lang="es-MX" sz="2200" dirty="0"/>
              <a:t>Establecer lineamientos para la vigilancia, prevención y control de la salud de los trabajadores que realizan actividades durante la pandemia por la COVID-19.</a:t>
            </a:r>
          </a:p>
          <a:p>
            <a:r>
              <a:rPr lang="es-MX" sz="2200" dirty="0"/>
              <a:t>- Establecer lineamientos para el regreso y reincorporación al trabajo.</a:t>
            </a:r>
          </a:p>
          <a:p>
            <a:r>
              <a:rPr lang="es-MX" sz="2200" dirty="0"/>
              <a:t>- Garantizar la sostenibilidad de las medidas de vigilancia, prevención y control adoptadas para evitar la transmisibilidad de la COVID-19.</a:t>
            </a:r>
            <a:r>
              <a:rPr lang="es-MX" dirty="0"/>
              <a:t>     </a:t>
            </a:r>
          </a:p>
          <a:p>
            <a:endParaRPr lang="es-MX" b="1" dirty="0"/>
          </a:p>
          <a:p>
            <a:endParaRPr lang="es-PE" dirty="0"/>
          </a:p>
        </p:txBody>
      </p:sp>
    </p:spTree>
    <p:extLst>
      <p:ext uri="{BB962C8B-B14F-4D97-AF65-F5344CB8AC3E}">
        <p14:creationId xmlns:p14="http://schemas.microsoft.com/office/powerpoint/2010/main" val="691645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9967" y="398970"/>
            <a:ext cx="9010400" cy="1226000"/>
          </a:xfrm>
        </p:spPr>
        <p:txBody>
          <a:bodyPr/>
          <a:lstStyle/>
          <a:p>
            <a:r>
              <a:rPr lang="es-MX" dirty="0"/>
              <a:t>R.M N° </a:t>
            </a:r>
            <a:r>
              <a:rPr lang="es-MX" dirty="0" smtClean="0"/>
              <a:t>972 </a:t>
            </a:r>
            <a:r>
              <a:rPr lang="es-MX" dirty="0"/>
              <a:t>– 2020: Definiciones importantes</a:t>
            </a:r>
            <a:endParaRPr lang="es-PE" dirty="0"/>
          </a:p>
        </p:txBody>
      </p:sp>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5</a:t>
            </a:fld>
            <a:endParaRPr lang="es-PE">
              <a:solidFill>
                <a:srgbClr val="696464"/>
              </a:solidFill>
            </a:endParaRPr>
          </a:p>
        </p:txBody>
      </p:sp>
      <p:graphicFrame>
        <p:nvGraphicFramePr>
          <p:cNvPr id="6" name="Diagrama 5"/>
          <p:cNvGraphicFramePr/>
          <p:nvPr>
            <p:extLst>
              <p:ext uri="{D42A27DB-BD31-4B8C-83A1-F6EECF244321}">
                <p14:modId xmlns:p14="http://schemas.microsoft.com/office/powerpoint/2010/main" val="3346967693"/>
              </p:ext>
            </p:extLst>
          </p:nvPr>
        </p:nvGraphicFramePr>
        <p:xfrm>
          <a:off x="508000" y="1815152"/>
          <a:ext cx="10014424" cy="5049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descr="Imagen que contiene dibujo&#10;&#10;Descripción generada automáticamente">
            <a:extLst>
              <a:ext uri="{FF2B5EF4-FFF2-40B4-BE49-F238E27FC236}">
                <a16:creationId xmlns="" xmlns:a16="http://schemas.microsoft.com/office/drawing/2014/main" id="{F98D1BD0-AE14-4405-AFB5-091C4F43661E}"/>
              </a:ext>
            </a:extLst>
          </p:cNvPr>
          <p:cNvPicPr>
            <a:picLocks noChangeAspect="1"/>
          </p:cNvPicPr>
          <p:nvPr/>
        </p:nvPicPr>
        <p:blipFill>
          <a:blip r:embed="rId7">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spTree>
    <p:extLst>
      <p:ext uri="{BB962C8B-B14F-4D97-AF65-F5344CB8AC3E}">
        <p14:creationId xmlns:p14="http://schemas.microsoft.com/office/powerpoint/2010/main" val="381361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9967" y="398970"/>
            <a:ext cx="9010400" cy="1226000"/>
          </a:xfrm>
        </p:spPr>
        <p:txBody>
          <a:bodyPr/>
          <a:lstStyle/>
          <a:p>
            <a:r>
              <a:rPr lang="es-MX" dirty="0"/>
              <a:t>R.M N° </a:t>
            </a:r>
            <a:r>
              <a:rPr lang="es-MX" dirty="0" smtClean="0"/>
              <a:t>972 </a:t>
            </a:r>
            <a:r>
              <a:rPr lang="es-MX" dirty="0"/>
              <a:t>– 2020: Definiciones importantes</a:t>
            </a:r>
            <a:endParaRPr lang="es-PE" dirty="0"/>
          </a:p>
        </p:txBody>
      </p:sp>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6</a:t>
            </a:fld>
            <a:endParaRPr lang="es-PE">
              <a:solidFill>
                <a:srgbClr val="696464"/>
              </a:solidFill>
            </a:endParaRPr>
          </a:p>
        </p:txBody>
      </p:sp>
      <p:graphicFrame>
        <p:nvGraphicFramePr>
          <p:cNvPr id="6" name="Diagrama 5"/>
          <p:cNvGraphicFramePr/>
          <p:nvPr>
            <p:extLst>
              <p:ext uri="{D42A27DB-BD31-4B8C-83A1-F6EECF244321}">
                <p14:modId xmlns:p14="http://schemas.microsoft.com/office/powerpoint/2010/main" val="1219934"/>
              </p:ext>
            </p:extLst>
          </p:nvPr>
        </p:nvGraphicFramePr>
        <p:xfrm>
          <a:off x="508000" y="1815152"/>
          <a:ext cx="10014424" cy="5049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descr="Imagen que contiene dibujo&#10;&#10;Descripción generada automáticamente">
            <a:extLst>
              <a:ext uri="{FF2B5EF4-FFF2-40B4-BE49-F238E27FC236}">
                <a16:creationId xmlns="" xmlns:a16="http://schemas.microsoft.com/office/drawing/2014/main" id="{F98D1BD0-AE14-4405-AFB5-091C4F43661E}"/>
              </a:ext>
            </a:extLst>
          </p:cNvPr>
          <p:cNvPicPr>
            <a:picLocks noChangeAspect="1"/>
          </p:cNvPicPr>
          <p:nvPr/>
        </p:nvPicPr>
        <p:blipFill>
          <a:blip r:embed="rId7">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spTree>
    <p:extLst>
      <p:ext uri="{BB962C8B-B14F-4D97-AF65-F5344CB8AC3E}">
        <p14:creationId xmlns:p14="http://schemas.microsoft.com/office/powerpoint/2010/main" val="4001848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9967" y="398970"/>
            <a:ext cx="9010400" cy="1226000"/>
          </a:xfrm>
        </p:spPr>
        <p:txBody>
          <a:bodyPr/>
          <a:lstStyle/>
          <a:p>
            <a:r>
              <a:rPr lang="es-MX" dirty="0"/>
              <a:t>R.M N° </a:t>
            </a:r>
            <a:r>
              <a:rPr lang="es-MX" dirty="0" smtClean="0"/>
              <a:t>972</a:t>
            </a:r>
            <a:r>
              <a:rPr lang="es-MX" dirty="0" smtClean="0"/>
              <a:t> </a:t>
            </a:r>
            <a:r>
              <a:rPr lang="es-MX" dirty="0"/>
              <a:t>– 2020: Definiciones importantes</a:t>
            </a:r>
            <a:endParaRPr lang="es-PE" dirty="0"/>
          </a:p>
        </p:txBody>
      </p:sp>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7</a:t>
            </a:fld>
            <a:endParaRPr lang="es-PE">
              <a:solidFill>
                <a:srgbClr val="696464"/>
              </a:solidFill>
            </a:endParaRPr>
          </a:p>
        </p:txBody>
      </p:sp>
      <p:graphicFrame>
        <p:nvGraphicFramePr>
          <p:cNvPr id="6" name="Diagrama 5"/>
          <p:cNvGraphicFramePr/>
          <p:nvPr>
            <p:extLst>
              <p:ext uri="{D42A27DB-BD31-4B8C-83A1-F6EECF244321}">
                <p14:modId xmlns:p14="http://schemas.microsoft.com/office/powerpoint/2010/main" val="742322546"/>
              </p:ext>
            </p:extLst>
          </p:nvPr>
        </p:nvGraphicFramePr>
        <p:xfrm>
          <a:off x="508000" y="1815152"/>
          <a:ext cx="10014424" cy="5049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descr="Imagen que contiene dibujo&#10;&#10;Descripción generada automáticamente">
            <a:extLst>
              <a:ext uri="{FF2B5EF4-FFF2-40B4-BE49-F238E27FC236}">
                <a16:creationId xmlns="" xmlns:a16="http://schemas.microsoft.com/office/drawing/2014/main" id="{F98D1BD0-AE14-4405-AFB5-091C4F43661E}"/>
              </a:ext>
            </a:extLst>
          </p:cNvPr>
          <p:cNvPicPr>
            <a:picLocks noChangeAspect="1"/>
          </p:cNvPicPr>
          <p:nvPr/>
        </p:nvPicPr>
        <p:blipFill>
          <a:blip r:embed="rId7">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spTree>
    <p:extLst>
      <p:ext uri="{BB962C8B-B14F-4D97-AF65-F5344CB8AC3E}">
        <p14:creationId xmlns:p14="http://schemas.microsoft.com/office/powerpoint/2010/main" val="3763731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9967" y="398970"/>
            <a:ext cx="9010400" cy="1226000"/>
          </a:xfrm>
        </p:spPr>
        <p:txBody>
          <a:bodyPr/>
          <a:lstStyle/>
          <a:p>
            <a:r>
              <a:rPr lang="es-MX" dirty="0"/>
              <a:t>R.M N° </a:t>
            </a:r>
            <a:r>
              <a:rPr lang="es-MX" dirty="0" smtClean="0"/>
              <a:t>972</a:t>
            </a:r>
            <a:r>
              <a:rPr lang="es-MX" dirty="0" smtClean="0"/>
              <a:t> </a:t>
            </a:r>
            <a:r>
              <a:rPr lang="es-MX" dirty="0"/>
              <a:t>– 2020: Definiciones importantes</a:t>
            </a:r>
            <a:endParaRPr lang="es-PE" dirty="0"/>
          </a:p>
        </p:txBody>
      </p:sp>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8</a:t>
            </a:fld>
            <a:endParaRPr lang="es-PE">
              <a:solidFill>
                <a:srgbClr val="696464"/>
              </a:solidFill>
            </a:endParaRPr>
          </a:p>
        </p:txBody>
      </p:sp>
      <p:graphicFrame>
        <p:nvGraphicFramePr>
          <p:cNvPr id="6" name="Diagrama 5"/>
          <p:cNvGraphicFramePr/>
          <p:nvPr>
            <p:extLst>
              <p:ext uri="{D42A27DB-BD31-4B8C-83A1-F6EECF244321}">
                <p14:modId xmlns:p14="http://schemas.microsoft.com/office/powerpoint/2010/main" val="955038678"/>
              </p:ext>
            </p:extLst>
          </p:nvPr>
        </p:nvGraphicFramePr>
        <p:xfrm>
          <a:off x="508000" y="1815152"/>
          <a:ext cx="10014424" cy="5049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descr="Imagen que contiene dibujo&#10;&#10;Descripción generada automáticamente">
            <a:extLst>
              <a:ext uri="{FF2B5EF4-FFF2-40B4-BE49-F238E27FC236}">
                <a16:creationId xmlns="" xmlns:a16="http://schemas.microsoft.com/office/drawing/2014/main" id="{F98D1BD0-AE14-4405-AFB5-091C4F43661E}"/>
              </a:ext>
            </a:extLst>
          </p:cNvPr>
          <p:cNvPicPr>
            <a:picLocks noChangeAspect="1"/>
          </p:cNvPicPr>
          <p:nvPr/>
        </p:nvPicPr>
        <p:blipFill>
          <a:blip r:embed="rId7">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spTree>
    <p:extLst>
      <p:ext uri="{BB962C8B-B14F-4D97-AF65-F5344CB8AC3E}">
        <p14:creationId xmlns:p14="http://schemas.microsoft.com/office/powerpoint/2010/main" val="1496985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9967" y="398970"/>
            <a:ext cx="9010400" cy="1226000"/>
          </a:xfrm>
        </p:spPr>
        <p:txBody>
          <a:bodyPr/>
          <a:lstStyle/>
          <a:p>
            <a:r>
              <a:rPr lang="es-MX" dirty="0"/>
              <a:t>R.M N° </a:t>
            </a:r>
            <a:r>
              <a:rPr lang="es-MX" dirty="0" smtClean="0"/>
              <a:t>972</a:t>
            </a:r>
            <a:r>
              <a:rPr lang="es-MX" dirty="0" smtClean="0"/>
              <a:t> </a:t>
            </a:r>
            <a:r>
              <a:rPr lang="es-MX" dirty="0"/>
              <a:t>– 2020: Definiciones importantes</a:t>
            </a:r>
            <a:endParaRPr lang="es-PE" dirty="0"/>
          </a:p>
        </p:txBody>
      </p:sp>
      <p:sp>
        <p:nvSpPr>
          <p:cNvPr id="5" name="Marcador de número de diapositiva 4"/>
          <p:cNvSpPr>
            <a:spLocks noGrp="1"/>
          </p:cNvSpPr>
          <p:nvPr>
            <p:ph type="sldNum" idx="12"/>
          </p:nvPr>
        </p:nvSpPr>
        <p:spPr/>
        <p:txBody>
          <a:bodyPr/>
          <a:lstStyle/>
          <a:p>
            <a:fld id="{00000000-1234-1234-1234-123412341234}" type="slidenum">
              <a:rPr lang="es-PE" smtClean="0">
                <a:solidFill>
                  <a:srgbClr val="696464"/>
                </a:solidFill>
              </a:rPr>
              <a:pPr/>
              <a:t>9</a:t>
            </a:fld>
            <a:endParaRPr lang="es-PE">
              <a:solidFill>
                <a:srgbClr val="696464"/>
              </a:solidFill>
            </a:endParaRPr>
          </a:p>
        </p:txBody>
      </p:sp>
      <p:graphicFrame>
        <p:nvGraphicFramePr>
          <p:cNvPr id="6" name="Diagrama 5"/>
          <p:cNvGraphicFramePr/>
          <p:nvPr>
            <p:extLst>
              <p:ext uri="{D42A27DB-BD31-4B8C-83A1-F6EECF244321}">
                <p14:modId xmlns:p14="http://schemas.microsoft.com/office/powerpoint/2010/main" val="3296146525"/>
              </p:ext>
            </p:extLst>
          </p:nvPr>
        </p:nvGraphicFramePr>
        <p:xfrm>
          <a:off x="508000" y="1815152"/>
          <a:ext cx="10014424" cy="5049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descr="Imagen que contiene dibujo&#10;&#10;Descripción generada automáticamente">
            <a:extLst>
              <a:ext uri="{FF2B5EF4-FFF2-40B4-BE49-F238E27FC236}">
                <a16:creationId xmlns="" xmlns:a16="http://schemas.microsoft.com/office/drawing/2014/main" id="{F98D1BD0-AE14-4405-AFB5-091C4F43661E}"/>
              </a:ext>
            </a:extLst>
          </p:cNvPr>
          <p:cNvPicPr>
            <a:picLocks noChangeAspect="1"/>
          </p:cNvPicPr>
          <p:nvPr/>
        </p:nvPicPr>
        <p:blipFill>
          <a:blip r:embed="rId7">
            <a:clrChange>
              <a:clrFrom>
                <a:srgbClr val="FFFEFD"/>
              </a:clrFrom>
              <a:clrTo>
                <a:srgbClr val="FFFEFD">
                  <a:alpha val="0"/>
                </a:srgbClr>
              </a:clrTo>
            </a:clrChange>
            <a:biLevel thresh="25000"/>
          </a:blip>
          <a:stretch>
            <a:fillRect/>
          </a:stretch>
        </p:blipFill>
        <p:spPr>
          <a:xfrm>
            <a:off x="11067125" y="393282"/>
            <a:ext cx="847785" cy="405431"/>
          </a:xfrm>
          <a:prstGeom prst="rect">
            <a:avLst/>
          </a:prstGeom>
        </p:spPr>
      </p:pic>
    </p:spTree>
    <p:extLst>
      <p:ext uri="{BB962C8B-B14F-4D97-AF65-F5344CB8AC3E}">
        <p14:creationId xmlns:p14="http://schemas.microsoft.com/office/powerpoint/2010/main" val="325905863"/>
      </p:ext>
    </p:extLst>
  </p:cSld>
  <p:clrMapOvr>
    <a:masterClrMapping/>
  </p:clrMapOvr>
</p:sld>
</file>

<file path=ppt/theme/theme1.xml><?xml version="1.0" encoding="utf-8"?>
<a:theme xmlns:a="http://schemas.openxmlformats.org/drawingml/2006/main" name="Caius template">
  <a:themeElements>
    <a:clrScheme name="Naranja roj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aius template">
  <a:themeElements>
    <a:clrScheme name="Rojo n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aius template">
  <a:themeElements>
    <a:clrScheme name="Rojo n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2287</TotalTime>
  <Words>2159</Words>
  <Application>Microsoft Office PowerPoint</Application>
  <PresentationFormat>Panorámica</PresentationFormat>
  <Paragraphs>267</Paragraphs>
  <Slides>39</Slides>
  <Notes>11</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39</vt:i4>
      </vt:variant>
    </vt:vector>
  </HeadingPairs>
  <TitlesOfParts>
    <vt:vector size="47" baseType="lpstr">
      <vt:lpstr>Arial</vt:lpstr>
      <vt:lpstr>Bahnschrift SemiBold SemiConden</vt:lpstr>
      <vt:lpstr>Barlow Light</vt:lpstr>
      <vt:lpstr>Barlow SemiBold</vt:lpstr>
      <vt:lpstr>Calibri</vt:lpstr>
      <vt:lpstr>Caius template</vt:lpstr>
      <vt:lpstr>1_Caius template</vt:lpstr>
      <vt:lpstr>2_Caius template</vt:lpstr>
      <vt:lpstr>SESIÓN 2:   PLAN DE VIGILANCIA, PREVENCIÓN Y CONTROL DEL COVID 19 PARA LAS EMPRESAS </vt:lpstr>
      <vt:lpstr>R.M N° 972 - 2020</vt:lpstr>
      <vt:lpstr>R.M N° 972 - 2020</vt:lpstr>
      <vt:lpstr>R.M N° 972 - 2020</vt:lpstr>
      <vt:lpstr>R.M N° 972 – 2020: Definiciones importantes</vt:lpstr>
      <vt:lpstr>R.M N° 972 – 2020: Definiciones importantes</vt:lpstr>
      <vt:lpstr>R.M N° 972 – 2020: Definiciones importantes</vt:lpstr>
      <vt:lpstr>R.M N° 972 – 2020: Definiciones importantes</vt:lpstr>
      <vt:lpstr>R.M N° 972 – 2020: Definiciones importantes</vt:lpstr>
      <vt:lpstr>R.M N° 972 – 2020: Definiciones importantes</vt:lpstr>
      <vt:lpstr>Pruebas de laboratorio COVID 19</vt:lpstr>
      <vt:lpstr>Pruebas de laboratorio COVID 19</vt:lpstr>
      <vt:lpstr>NIVELES DE RIESGO</vt:lpstr>
      <vt:lpstr>LINEAMIENTOS</vt:lpstr>
      <vt:lpstr>LINEAMIENTOS PRELIMINARES</vt:lpstr>
      <vt:lpstr>LINEAMIENTOS PARA LA VIGILANCIA, PREVENCIÓN Y CONTROL DE COVID 19</vt:lpstr>
      <vt:lpstr>LINEAMIENTO</vt:lpstr>
      <vt:lpstr>LINEAMIENTO 1 LIMPIEZA Y DESINFECCIÓN DE CENTROS DE TRABAJO</vt:lpstr>
      <vt:lpstr>LINEAMIENTO</vt:lpstr>
      <vt:lpstr>LINEAMIENTO 2 EVALUACIÓN DE LA CONDICIÓN DE SALUD DEL TRABAJADOR PREVIO AL REGRESO O REINCORPORACIÓN AL CENTRO DE TRABAJO</vt:lpstr>
      <vt:lpstr>LINEAMIENTO</vt:lpstr>
      <vt:lpstr>LINEAMIENTO 3 LAVADO Y DESINFECCIÓN DE MANOS OBLIGATORIO</vt:lpstr>
      <vt:lpstr>LINEAMIENTO</vt:lpstr>
      <vt:lpstr>LINEAMIENTO 4 SENSIBILIZACIÓN DE LA PREVENCIÓN DEL CONTAGIO EN EL CENTRO DE TRABAJO</vt:lpstr>
      <vt:lpstr>LINEAMIENTO</vt:lpstr>
      <vt:lpstr>LINEAMIENTO 5 MEDIDAS PREVENTIVAS DE APLICACIÓN COLECTIVA</vt:lpstr>
      <vt:lpstr>LINEAMIENTO</vt:lpstr>
      <vt:lpstr>LINEAMIENTO 6 MEDIDAS DE PROTECCIÓN PERSONAL</vt:lpstr>
      <vt:lpstr>LINEAMIENTO</vt:lpstr>
      <vt:lpstr>LINEAMIENTO 7 VIGILANCIA DE LA SALUD DEL TRABAJADOR EN EL CONTEXTO DEL COVID 19</vt:lpstr>
      <vt:lpstr>LINEAMIENTO 7 VIGILANCIA DE LA SALUD DEL TRABAJADOR EN EL CONTEXTO DEL COVID 19</vt:lpstr>
      <vt:lpstr>LINEAMIENTO 7 VIGILANCIA DE LA SALUD DEL TRABAJADOR EN EL CONTEXTO DEL COVID 19 – Consideraciones para el regreso y reincorporación al trabajo</vt:lpstr>
      <vt:lpstr>LINEAMIENTO 7 VIGILANCIA DE LA SALUD DEL TRABAJADOR EN EL CONTEXTO DEL COVID 19 – Consideraciones para el regreso y reincorporación al trabajo</vt:lpstr>
      <vt:lpstr>OTRAS CONSIDERACIONES</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Cecilia</cp:lastModifiedBy>
  <cp:revision>112</cp:revision>
  <dcterms:modified xsi:type="dcterms:W3CDTF">2020-12-17T03:37:24Z</dcterms:modified>
</cp:coreProperties>
</file>