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92" r:id="rId2"/>
    <p:sldId id="731" r:id="rId3"/>
    <p:sldId id="730" r:id="rId4"/>
    <p:sldId id="629" r:id="rId5"/>
    <p:sldId id="630" r:id="rId6"/>
    <p:sldId id="631" r:id="rId7"/>
    <p:sldId id="632" r:id="rId8"/>
    <p:sldId id="633" r:id="rId9"/>
    <p:sldId id="634" r:id="rId10"/>
    <p:sldId id="635" r:id="rId11"/>
    <p:sldId id="636" r:id="rId12"/>
    <p:sldId id="648" r:id="rId13"/>
    <p:sldId id="649" r:id="rId14"/>
    <p:sldId id="654" r:id="rId15"/>
    <p:sldId id="644" r:id="rId16"/>
    <p:sldId id="645" r:id="rId17"/>
    <p:sldId id="755" r:id="rId18"/>
    <p:sldId id="659" r:id="rId19"/>
    <p:sldId id="754" r:id="rId20"/>
    <p:sldId id="757" r:id="rId21"/>
    <p:sldId id="729" r:id="rId22"/>
    <p:sldId id="402" r:id="rId23"/>
    <p:sldId id="786" r:id="rId24"/>
    <p:sldId id="269" r:id="rId25"/>
    <p:sldId id="760" r:id="rId26"/>
    <p:sldId id="728" r:id="rId27"/>
    <p:sldId id="655" r:id="rId28"/>
    <p:sldId id="746" r:id="rId29"/>
    <p:sldId id="268" r:id="rId30"/>
    <p:sldId id="270" r:id="rId31"/>
    <p:sldId id="788" r:id="rId32"/>
    <p:sldId id="727" r:id="rId33"/>
    <p:sldId id="363" r:id="rId34"/>
    <p:sldId id="708" r:id="rId35"/>
    <p:sldId id="709" r:id="rId36"/>
    <p:sldId id="710" r:id="rId37"/>
    <p:sldId id="711" r:id="rId38"/>
    <p:sldId id="712" r:id="rId39"/>
    <p:sldId id="713" r:id="rId40"/>
    <p:sldId id="714" r:id="rId41"/>
    <p:sldId id="715" r:id="rId42"/>
    <p:sldId id="722" r:id="rId43"/>
    <p:sldId id="623" r:id="rId44"/>
    <p:sldId id="791" r:id="rId45"/>
    <p:sldId id="792" r:id="rId46"/>
    <p:sldId id="794" r:id="rId47"/>
    <p:sldId id="797" r:id="rId48"/>
    <p:sldId id="798" r:id="rId49"/>
    <p:sldId id="596" r:id="rId50"/>
    <p:sldId id="598" r:id="rId51"/>
    <p:sldId id="346" r:id="rId52"/>
    <p:sldId id="345" r:id="rId53"/>
    <p:sldId id="304" r:id="rId54"/>
    <p:sldId id="303" r:id="rId55"/>
    <p:sldId id="318" r:id="rId56"/>
    <p:sldId id="342" r:id="rId57"/>
    <p:sldId id="343" r:id="rId58"/>
    <p:sldId id="752" r:id="rId59"/>
    <p:sldId id="753" r:id="rId60"/>
    <p:sldId id="315" r:id="rId61"/>
    <p:sldId id="603" r:id="rId62"/>
    <p:sldId id="667" r:id="rId63"/>
    <p:sldId id="765" r:id="rId64"/>
    <p:sldId id="766" r:id="rId65"/>
    <p:sldId id="673" r:id="rId66"/>
    <p:sldId id="769" r:id="rId67"/>
    <p:sldId id="768" r:id="rId68"/>
    <p:sldId id="767" r:id="rId69"/>
    <p:sldId id="799" r:id="rId70"/>
    <p:sldId id="771" r:id="rId71"/>
    <p:sldId id="772" r:id="rId72"/>
    <p:sldId id="773" r:id="rId73"/>
    <p:sldId id="774" r:id="rId74"/>
    <p:sldId id="783" r:id="rId75"/>
    <p:sldId id="745" r:id="rId76"/>
    <p:sldId id="789" r:id="rId77"/>
    <p:sldId id="333" r:id="rId78"/>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50" autoAdjust="0"/>
    <p:restoredTop sz="94660"/>
  </p:normalViewPr>
  <p:slideViewPr>
    <p:cSldViewPr snapToGrid="0">
      <p:cViewPr varScale="1">
        <p:scale>
          <a:sx n="124" d="100"/>
          <a:sy n="124" d="100"/>
        </p:scale>
        <p:origin x="392" y="1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3.xml.rels><?xml version="1.0" encoding="UTF-8" standalone="yes"?>
<Relationships xmlns="http://schemas.openxmlformats.org/package/2006/relationships"><Relationship Id="rId1" Type="http://schemas.openxmlformats.org/officeDocument/2006/relationships/oleObject" Target="file:////D:\PC_EsMar\ESCRITORIO\2015\SALA%2004-05-16\rep__Sala%20Situacional%20TB%20Sensible%20PERU_04051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PC_EsMar\ESCRITORIO\2015\SALA%2004-05-16\rep__Sala%20Situacional%20TB%20Sensible%20PERU_040516.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uiss\Documents\Conferencias%20SPMI%20Congreso%20SP%20CMP%202017\Ca_Prostata_LMez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Dropbox\ZIKA\Presentacion%20DGIESP\BD_zika_integrad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804709142525273E-2"/>
          <c:y val="5.3502688890423596E-2"/>
          <c:w val="0.88720347693977997"/>
          <c:h val="0.84783879118536376"/>
        </c:manualLayout>
      </c:layout>
      <c:lineChart>
        <c:grouping val="standard"/>
        <c:varyColors val="0"/>
        <c:ser>
          <c:idx val="0"/>
          <c:order val="0"/>
          <c:tx>
            <c:strRef>
              <c:f>Hoja1!$C$4</c:f>
              <c:strCache>
                <c:ptCount val="1"/>
                <c:pt idx="0">
                  <c:v>cruda</c:v>
                </c:pt>
              </c:strCache>
            </c:strRef>
          </c:tx>
          <c:spPr>
            <a:ln>
              <a:solidFill>
                <a:srgbClr val="0808CA"/>
              </a:solidFill>
              <a:prstDash val="solid"/>
            </a:ln>
          </c:spPr>
          <c:marker>
            <c:symbol val="diamond"/>
            <c:size val="5"/>
            <c:spPr>
              <a:solidFill>
                <a:srgbClr val="0808CA"/>
              </a:solidFill>
              <a:ln>
                <a:solidFill>
                  <a:srgbClr val="0808CA"/>
                </a:solidFill>
              </a:ln>
            </c:spPr>
          </c:marker>
          <c:trendline>
            <c:spPr>
              <a:ln>
                <a:solidFill>
                  <a:srgbClr val="FF0000"/>
                </a:solidFill>
              </a:ln>
            </c:spPr>
            <c:trendlineType val="linear"/>
            <c:dispRSqr val="0"/>
            <c:dispEq val="0"/>
          </c:trendline>
          <c:cat>
            <c:numRef>
              <c:f>Hoja1!$B$5:$B$23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Hoja1!$C$5:$C$23</c:f>
              <c:numCache>
                <c:formatCode>General</c:formatCode>
                <c:ptCount val="19"/>
                <c:pt idx="0">
                  <c:v>624.79999999999995</c:v>
                </c:pt>
                <c:pt idx="1">
                  <c:v>640.6</c:v>
                </c:pt>
                <c:pt idx="2">
                  <c:v>624.70000000000005</c:v>
                </c:pt>
                <c:pt idx="3">
                  <c:v>610.29999999999995</c:v>
                </c:pt>
                <c:pt idx="4">
                  <c:v>596</c:v>
                </c:pt>
                <c:pt idx="5">
                  <c:v>583.79999999999995</c:v>
                </c:pt>
                <c:pt idx="6">
                  <c:v>574.4</c:v>
                </c:pt>
                <c:pt idx="7">
                  <c:v>565.9</c:v>
                </c:pt>
                <c:pt idx="8">
                  <c:v>559.70000000000005</c:v>
                </c:pt>
                <c:pt idx="9">
                  <c:v>555.4</c:v>
                </c:pt>
                <c:pt idx="10">
                  <c:v>552.4</c:v>
                </c:pt>
                <c:pt idx="11">
                  <c:v>552</c:v>
                </c:pt>
                <c:pt idx="12">
                  <c:v>551.79999999999995</c:v>
                </c:pt>
                <c:pt idx="13">
                  <c:v>551.70000000000005</c:v>
                </c:pt>
                <c:pt idx="14">
                  <c:v>553</c:v>
                </c:pt>
                <c:pt idx="15">
                  <c:v>535.29999999999995</c:v>
                </c:pt>
                <c:pt idx="16">
                  <c:v>538.79999999999995</c:v>
                </c:pt>
                <c:pt idx="17">
                  <c:v>540.4</c:v>
                </c:pt>
                <c:pt idx="18">
                  <c:v>543.9</c:v>
                </c:pt>
              </c:numCache>
            </c:numRef>
          </c:val>
          <c:smooth val="0"/>
          <c:extLst>
            <c:ext xmlns:c16="http://schemas.microsoft.com/office/drawing/2014/chart" uri="{C3380CC4-5D6E-409C-BE32-E72D297353CC}">
              <c16:uniqueId val="{00000001-25D2-0140-9526-6B3CF82F4AE1}"/>
            </c:ext>
          </c:extLst>
        </c:ser>
        <c:ser>
          <c:idx val="1"/>
          <c:order val="1"/>
          <c:tx>
            <c:strRef>
              <c:f>Hoja1!$D$4</c:f>
              <c:strCache>
                <c:ptCount val="1"/>
                <c:pt idx="0">
                  <c:v>ajustada</c:v>
                </c:pt>
              </c:strCache>
            </c:strRef>
          </c:tx>
          <c:spPr>
            <a:ln w="25400" cap="flat" cmpd="sng" algn="ctr">
              <a:solidFill>
                <a:srgbClr val="FF0000"/>
              </a:solidFill>
              <a:prstDash val="solid"/>
            </a:ln>
            <a:effectLst/>
          </c:spPr>
          <c:marker>
            <c:symbol val="circle"/>
            <c:size val="5"/>
            <c:spPr>
              <a:solidFill>
                <a:schemeClr val="lt1"/>
              </a:solidFill>
              <a:ln w="25400" cap="flat" cmpd="sng" algn="ctr">
                <a:solidFill>
                  <a:srgbClr val="FF0000"/>
                </a:solidFill>
                <a:prstDash val="solid"/>
              </a:ln>
              <a:effectLst/>
            </c:spPr>
          </c:marker>
          <c:trendline>
            <c:spPr>
              <a:ln>
                <a:solidFill>
                  <a:sysClr val="windowText" lastClr="000000"/>
                </a:solidFill>
                <a:prstDash val="sysDash"/>
              </a:ln>
            </c:spPr>
            <c:trendlineType val="linear"/>
            <c:dispRSqr val="0"/>
            <c:dispEq val="0"/>
          </c:trendline>
          <c:cat>
            <c:numRef>
              <c:f>Hoja1!$B$5:$B$23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Hoja1!$D$5:$D$23</c:f>
              <c:numCache>
                <c:formatCode>General</c:formatCode>
                <c:ptCount val="19"/>
                <c:pt idx="0">
                  <c:v>788</c:v>
                </c:pt>
                <c:pt idx="1">
                  <c:v>807.3</c:v>
                </c:pt>
                <c:pt idx="2">
                  <c:v>785.3</c:v>
                </c:pt>
                <c:pt idx="3">
                  <c:v>764.2</c:v>
                </c:pt>
                <c:pt idx="4">
                  <c:v>743</c:v>
                </c:pt>
                <c:pt idx="5">
                  <c:v>723.5</c:v>
                </c:pt>
                <c:pt idx="6">
                  <c:v>704.6</c:v>
                </c:pt>
                <c:pt idx="7">
                  <c:v>689</c:v>
                </c:pt>
                <c:pt idx="8">
                  <c:v>675.9</c:v>
                </c:pt>
                <c:pt idx="9">
                  <c:v>665.5</c:v>
                </c:pt>
                <c:pt idx="10">
                  <c:v>656.2</c:v>
                </c:pt>
                <c:pt idx="11">
                  <c:v>644.6</c:v>
                </c:pt>
                <c:pt idx="12">
                  <c:v>639.9</c:v>
                </c:pt>
                <c:pt idx="13">
                  <c:v>632.9</c:v>
                </c:pt>
                <c:pt idx="14">
                  <c:v>627</c:v>
                </c:pt>
                <c:pt idx="15">
                  <c:v>601.5</c:v>
                </c:pt>
                <c:pt idx="16">
                  <c:v>596.9</c:v>
                </c:pt>
                <c:pt idx="17">
                  <c:v>577.9</c:v>
                </c:pt>
                <c:pt idx="18">
                  <c:v>572.20000000000005</c:v>
                </c:pt>
              </c:numCache>
            </c:numRef>
          </c:val>
          <c:smooth val="0"/>
          <c:extLst>
            <c:ext xmlns:c16="http://schemas.microsoft.com/office/drawing/2014/chart" uri="{C3380CC4-5D6E-409C-BE32-E72D297353CC}">
              <c16:uniqueId val="{00000003-25D2-0140-9526-6B3CF82F4AE1}"/>
            </c:ext>
          </c:extLst>
        </c:ser>
        <c:dLbls>
          <c:showLegendKey val="0"/>
          <c:showVal val="0"/>
          <c:showCatName val="0"/>
          <c:showSerName val="0"/>
          <c:showPercent val="0"/>
          <c:showBubbleSize val="0"/>
        </c:dLbls>
        <c:marker val="1"/>
        <c:smooth val="0"/>
        <c:axId val="218345472"/>
        <c:axId val="83485824"/>
      </c:lineChart>
      <c:catAx>
        <c:axId val="218345472"/>
        <c:scaling>
          <c:orientation val="minMax"/>
        </c:scaling>
        <c:delete val="0"/>
        <c:axPos val="b"/>
        <c:numFmt formatCode="General" sourceLinked="1"/>
        <c:majorTickMark val="out"/>
        <c:minorTickMark val="none"/>
        <c:tickLblPos val="nextTo"/>
        <c:txPr>
          <a:bodyPr/>
          <a:lstStyle/>
          <a:p>
            <a:pPr>
              <a:defRPr sz="1100" b="1"/>
            </a:pPr>
            <a:endParaRPr lang="es-PE"/>
          </a:p>
        </c:txPr>
        <c:crossAx val="83485824"/>
        <c:crosses val="autoZero"/>
        <c:auto val="1"/>
        <c:lblAlgn val="ctr"/>
        <c:lblOffset val="100"/>
        <c:noMultiLvlLbl val="0"/>
      </c:catAx>
      <c:valAx>
        <c:axId val="83485824"/>
        <c:scaling>
          <c:orientation val="minMax"/>
          <c:min val="300"/>
        </c:scaling>
        <c:delete val="0"/>
        <c:axPos val="l"/>
        <c:majorGridlines/>
        <c:title>
          <c:tx>
            <c:rich>
              <a:bodyPr rot="-5400000" vert="horz"/>
              <a:lstStyle/>
              <a:p>
                <a:pPr>
                  <a:defRPr sz="1400"/>
                </a:pPr>
                <a:r>
                  <a:rPr lang="es-PE" sz="1400"/>
                  <a:t>Tasa</a:t>
                </a:r>
                <a:r>
                  <a:rPr lang="es-PE" sz="1400" baseline="0"/>
                  <a:t> de mortalidad x 100 000</a:t>
                </a:r>
                <a:endParaRPr lang="es-PE" sz="1400"/>
              </a:p>
            </c:rich>
          </c:tx>
          <c:overlay val="0"/>
        </c:title>
        <c:numFmt formatCode="General" sourceLinked="1"/>
        <c:majorTickMark val="out"/>
        <c:minorTickMark val="none"/>
        <c:tickLblPos val="nextTo"/>
        <c:txPr>
          <a:bodyPr/>
          <a:lstStyle/>
          <a:p>
            <a:pPr>
              <a:defRPr sz="700"/>
            </a:pPr>
            <a:endParaRPr lang="es-PE"/>
          </a:p>
        </c:txPr>
        <c:crossAx val="218345472"/>
        <c:crosses val="autoZero"/>
        <c:crossBetween val="between"/>
      </c:valAx>
    </c:plotArea>
    <c:legend>
      <c:legendPos val="r"/>
      <c:layout>
        <c:manualLayout>
          <c:xMode val="edge"/>
          <c:yMode val="edge"/>
          <c:x val="0.13601374272590402"/>
          <c:y val="6.8026037647468604E-2"/>
          <c:w val="0.81822801681358059"/>
          <c:h val="6.7006068394802984E-2"/>
        </c:manualLayout>
      </c:layout>
      <c:overlay val="0"/>
      <c:txPr>
        <a:bodyPr/>
        <a:lstStyle/>
        <a:p>
          <a:pPr>
            <a:defRPr sz="1050"/>
          </a:pPr>
          <a:endParaRPr lang="es-PE"/>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72355805221955"/>
          <c:y val="3.4375000000000003E-2"/>
          <c:w val="0.6755555543962577"/>
          <c:h val="0.9004842519685039"/>
        </c:manualLayout>
      </c:layout>
      <c:barChart>
        <c:barDir val="bar"/>
        <c:grouping val="clustered"/>
        <c:varyColors val="0"/>
        <c:ser>
          <c:idx val="0"/>
          <c:order val="0"/>
          <c:tx>
            <c:strRef>
              <c:f>Hoja1!$B$1</c:f>
              <c:strCache>
                <c:ptCount val="1"/>
                <c:pt idx="0">
                  <c:v>Columna1</c:v>
                </c:pt>
              </c:strCache>
            </c:strRef>
          </c:tx>
          <c:invertIfNegative val="0"/>
          <c:dLbls>
            <c:spPr>
              <a:noFill/>
              <a:ln>
                <a:noFill/>
              </a:ln>
              <a:effectLst/>
            </c:spPr>
            <c:txPr>
              <a:bodyPr/>
              <a:lstStyle/>
              <a:p>
                <a:pPr>
                  <a:defRPr sz="900" b="1"/>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Hoja1!$A$2:$A$26</c:f>
              <c:strCache>
                <c:ptCount val="25"/>
                <c:pt idx="0">
                  <c:v>APURIMAC</c:v>
                </c:pt>
                <c:pt idx="1">
                  <c:v>MOQUEGUA</c:v>
                </c:pt>
                <c:pt idx="2">
                  <c:v>MADRE DE DIOS</c:v>
                </c:pt>
                <c:pt idx="3">
                  <c:v>HUANCAVELICA</c:v>
                </c:pt>
                <c:pt idx="4">
                  <c:v>TACNA</c:v>
                </c:pt>
                <c:pt idx="5">
                  <c:v>TUMBES</c:v>
                </c:pt>
                <c:pt idx="6">
                  <c:v>AMAZONAS</c:v>
                </c:pt>
                <c:pt idx="7">
                  <c:v>ICA</c:v>
                </c:pt>
                <c:pt idx="8">
                  <c:v>SAN MARTIN</c:v>
                </c:pt>
                <c:pt idx="9">
                  <c:v>PASCO</c:v>
                </c:pt>
                <c:pt idx="10">
                  <c:v>AREQUIPA</c:v>
                </c:pt>
                <c:pt idx="11">
                  <c:v>AYACUCHO</c:v>
                </c:pt>
                <c:pt idx="12">
                  <c:v>CALLAO</c:v>
                </c:pt>
                <c:pt idx="13">
                  <c:v>CUSCO</c:v>
                </c:pt>
                <c:pt idx="14">
                  <c:v>JUNIN</c:v>
                </c:pt>
                <c:pt idx="15">
                  <c:v>HUANUCO</c:v>
                </c:pt>
                <c:pt idx="16">
                  <c:v>ANCASH</c:v>
                </c:pt>
                <c:pt idx="17">
                  <c:v>UCAYALI</c:v>
                </c:pt>
                <c:pt idx="18">
                  <c:v>PUNO</c:v>
                </c:pt>
                <c:pt idx="19">
                  <c:v>CAJAMARCA</c:v>
                </c:pt>
                <c:pt idx="20">
                  <c:v>LA LIBERTAD</c:v>
                </c:pt>
                <c:pt idx="21">
                  <c:v>LORETO</c:v>
                </c:pt>
                <c:pt idx="22">
                  <c:v>LAMBAYEQUE</c:v>
                </c:pt>
                <c:pt idx="23">
                  <c:v>PIURA</c:v>
                </c:pt>
                <c:pt idx="24">
                  <c:v>LIMA</c:v>
                </c:pt>
              </c:strCache>
            </c:strRef>
          </c:cat>
          <c:val>
            <c:numRef>
              <c:f>Hoja1!$B$2:$B$26</c:f>
              <c:numCache>
                <c:formatCode>General</c:formatCode>
                <c:ptCount val="25"/>
                <c:pt idx="0">
                  <c:v>0</c:v>
                </c:pt>
                <c:pt idx="1">
                  <c:v>0</c:v>
                </c:pt>
                <c:pt idx="2">
                  <c:v>1</c:v>
                </c:pt>
                <c:pt idx="3">
                  <c:v>2</c:v>
                </c:pt>
                <c:pt idx="4">
                  <c:v>2</c:v>
                </c:pt>
                <c:pt idx="5">
                  <c:v>2</c:v>
                </c:pt>
                <c:pt idx="6">
                  <c:v>3</c:v>
                </c:pt>
                <c:pt idx="7">
                  <c:v>4</c:v>
                </c:pt>
                <c:pt idx="8">
                  <c:v>4</c:v>
                </c:pt>
                <c:pt idx="9">
                  <c:v>5</c:v>
                </c:pt>
                <c:pt idx="10">
                  <c:v>6</c:v>
                </c:pt>
                <c:pt idx="11">
                  <c:v>6</c:v>
                </c:pt>
                <c:pt idx="12">
                  <c:v>7</c:v>
                </c:pt>
                <c:pt idx="13">
                  <c:v>7</c:v>
                </c:pt>
                <c:pt idx="14">
                  <c:v>7</c:v>
                </c:pt>
                <c:pt idx="15">
                  <c:v>8</c:v>
                </c:pt>
                <c:pt idx="16">
                  <c:v>9</c:v>
                </c:pt>
                <c:pt idx="17">
                  <c:v>9</c:v>
                </c:pt>
                <c:pt idx="18">
                  <c:v>10</c:v>
                </c:pt>
                <c:pt idx="19">
                  <c:v>12</c:v>
                </c:pt>
                <c:pt idx="20">
                  <c:v>13</c:v>
                </c:pt>
                <c:pt idx="21">
                  <c:v>13</c:v>
                </c:pt>
                <c:pt idx="22">
                  <c:v>14</c:v>
                </c:pt>
                <c:pt idx="23">
                  <c:v>16</c:v>
                </c:pt>
                <c:pt idx="24">
                  <c:v>36</c:v>
                </c:pt>
              </c:numCache>
            </c:numRef>
          </c:val>
          <c:extLst>
            <c:ext xmlns:c16="http://schemas.microsoft.com/office/drawing/2014/chart" uri="{C3380CC4-5D6E-409C-BE32-E72D297353CC}">
              <c16:uniqueId val="{00000000-A74F-584B-B603-6923DAC29D22}"/>
            </c:ext>
          </c:extLst>
        </c:ser>
        <c:dLbls>
          <c:showLegendKey val="0"/>
          <c:showVal val="0"/>
          <c:showCatName val="0"/>
          <c:showSerName val="0"/>
          <c:showPercent val="0"/>
          <c:showBubbleSize val="0"/>
        </c:dLbls>
        <c:gapWidth val="150"/>
        <c:axId val="218348544"/>
        <c:axId val="91057536"/>
      </c:barChart>
      <c:catAx>
        <c:axId val="218348544"/>
        <c:scaling>
          <c:orientation val="minMax"/>
        </c:scaling>
        <c:delete val="0"/>
        <c:axPos val="l"/>
        <c:title>
          <c:tx>
            <c:rich>
              <a:bodyPr rot="-5400000" vert="horz"/>
              <a:lstStyle/>
              <a:p>
                <a:pPr>
                  <a:defRPr sz="900"/>
                </a:pPr>
                <a:r>
                  <a:rPr lang="es-PE" sz="900" dirty="0"/>
                  <a:t>Departamento</a:t>
                </a:r>
              </a:p>
            </c:rich>
          </c:tx>
          <c:overlay val="0"/>
        </c:title>
        <c:numFmt formatCode="General" sourceLinked="0"/>
        <c:majorTickMark val="out"/>
        <c:minorTickMark val="none"/>
        <c:tickLblPos val="nextTo"/>
        <c:crossAx val="91057536"/>
        <c:crosses val="autoZero"/>
        <c:auto val="1"/>
        <c:lblAlgn val="ctr"/>
        <c:lblOffset val="100"/>
        <c:noMultiLvlLbl val="0"/>
      </c:catAx>
      <c:valAx>
        <c:axId val="91057536"/>
        <c:scaling>
          <c:orientation val="minMax"/>
        </c:scaling>
        <c:delete val="0"/>
        <c:axPos val="b"/>
        <c:title>
          <c:tx>
            <c:rich>
              <a:bodyPr/>
              <a:lstStyle/>
              <a:p>
                <a:pPr>
                  <a:defRPr sz="900"/>
                </a:pPr>
                <a:r>
                  <a:rPr lang="es-PE" sz="900" dirty="0"/>
                  <a:t>Número</a:t>
                </a:r>
              </a:p>
            </c:rich>
          </c:tx>
          <c:overlay val="0"/>
        </c:title>
        <c:numFmt formatCode="General" sourceLinked="1"/>
        <c:majorTickMark val="out"/>
        <c:minorTickMark val="none"/>
        <c:tickLblPos val="nextTo"/>
        <c:crossAx val="218348544"/>
        <c:crosses val="autoZero"/>
        <c:crossBetween val="between"/>
      </c:valAx>
    </c:plotArea>
    <c:plotVisOnly val="1"/>
    <c:dispBlanksAs val="gap"/>
    <c:showDLblsOverMax val="0"/>
  </c:chart>
  <c:txPr>
    <a:bodyPr/>
    <a:lstStyle/>
    <a:p>
      <a:pPr>
        <a:defRPr sz="700"/>
      </a:pPr>
      <a:endParaRPr lang="es-P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Morbi_Incid!$B$3</c:f>
              <c:strCache>
                <c:ptCount val="1"/>
                <c:pt idx="0">
                  <c:v>MORBILIDAD</c:v>
                </c:pt>
              </c:strCache>
            </c:strRef>
          </c:tx>
          <c:spPr>
            <a:ln w="28575" cap="rnd">
              <a:solidFill>
                <a:schemeClr val="accent5">
                  <a:lumMod val="75000"/>
                </a:schemeClr>
              </a:solidFill>
              <a:round/>
            </a:ln>
            <a:effectLst/>
          </c:spPr>
          <c:marker>
            <c:symbol val="circle"/>
            <c:size val="8"/>
            <c:spPr>
              <a:solidFill>
                <a:srgbClr val="00B0F0"/>
              </a:solidFill>
              <a:ln w="9525">
                <a:solidFill>
                  <a:schemeClr val="accent5">
                    <a:lumMod val="75000"/>
                  </a:schemeClr>
                </a:solidFill>
              </a:ln>
              <a:effectLst/>
            </c:spPr>
          </c:marker>
          <c:cat>
            <c:strRef>
              <c:f>Morbi_Incid!$A$4:$A$29</c:f>
              <c:strCach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strCache>
            </c:strRef>
          </c:cat>
          <c:val>
            <c:numRef>
              <c:f>Morbi_Incid!$B$4:$B$29</c:f>
              <c:numCache>
                <c:formatCode>0.0</c:formatCode>
                <c:ptCount val="26"/>
                <c:pt idx="0">
                  <c:v>198.6</c:v>
                </c:pt>
                <c:pt idx="1">
                  <c:v>202.3</c:v>
                </c:pt>
                <c:pt idx="2">
                  <c:v>256.10000000000002</c:v>
                </c:pt>
                <c:pt idx="3">
                  <c:v>248.6</c:v>
                </c:pt>
                <c:pt idx="4">
                  <c:v>227.9</c:v>
                </c:pt>
                <c:pt idx="5">
                  <c:v>208.7</c:v>
                </c:pt>
                <c:pt idx="6">
                  <c:v>198.1</c:v>
                </c:pt>
                <c:pt idx="7">
                  <c:v>193.1</c:v>
                </c:pt>
                <c:pt idx="8">
                  <c:v>186.4</c:v>
                </c:pt>
                <c:pt idx="9">
                  <c:v>165.4</c:v>
                </c:pt>
                <c:pt idx="10">
                  <c:v>155.6</c:v>
                </c:pt>
                <c:pt idx="11">
                  <c:v>146.69999999999999</c:v>
                </c:pt>
                <c:pt idx="12">
                  <c:v>140.30000000000001</c:v>
                </c:pt>
                <c:pt idx="13">
                  <c:v>123.8</c:v>
                </c:pt>
                <c:pt idx="14">
                  <c:v>124.4</c:v>
                </c:pt>
                <c:pt idx="15">
                  <c:v>129</c:v>
                </c:pt>
                <c:pt idx="16">
                  <c:v>129.30000000000001</c:v>
                </c:pt>
                <c:pt idx="17">
                  <c:v>125.14</c:v>
                </c:pt>
                <c:pt idx="18">
                  <c:v>120.2</c:v>
                </c:pt>
                <c:pt idx="19">
                  <c:v>118.1</c:v>
                </c:pt>
                <c:pt idx="20">
                  <c:v>109.9</c:v>
                </c:pt>
                <c:pt idx="21">
                  <c:v>109.7</c:v>
                </c:pt>
                <c:pt idx="22">
                  <c:v>105.2</c:v>
                </c:pt>
                <c:pt idx="23">
                  <c:v>104.37030256526434</c:v>
                </c:pt>
                <c:pt idx="24">
                  <c:v>102.0991150988141</c:v>
                </c:pt>
                <c:pt idx="25">
                  <c:v>100.68489806460609</c:v>
                </c:pt>
              </c:numCache>
            </c:numRef>
          </c:val>
          <c:smooth val="0"/>
          <c:extLst>
            <c:ext xmlns:c16="http://schemas.microsoft.com/office/drawing/2014/chart" uri="{C3380CC4-5D6E-409C-BE32-E72D297353CC}">
              <c16:uniqueId val="{00000000-3BF1-4CA7-BFD2-1B0DDC83C005}"/>
            </c:ext>
          </c:extLst>
        </c:ser>
        <c:ser>
          <c:idx val="1"/>
          <c:order val="1"/>
          <c:tx>
            <c:strRef>
              <c:f>Morbi_Incid!$C$3</c:f>
              <c:strCache>
                <c:ptCount val="1"/>
                <c:pt idx="0">
                  <c:v>INCID TBC</c:v>
                </c:pt>
              </c:strCache>
            </c:strRef>
          </c:tx>
          <c:spPr>
            <a:ln w="28575" cap="rnd">
              <a:solidFill>
                <a:srgbClr val="C00000"/>
              </a:solidFill>
              <a:round/>
            </a:ln>
            <a:effectLst/>
          </c:spPr>
          <c:marker>
            <c:symbol val="circle"/>
            <c:size val="8"/>
            <c:spPr>
              <a:solidFill>
                <a:srgbClr val="FF0000"/>
              </a:solidFill>
              <a:ln w="9525">
                <a:solidFill>
                  <a:srgbClr val="C00000"/>
                </a:solidFill>
              </a:ln>
              <a:effectLst/>
            </c:spPr>
          </c:marker>
          <c:cat>
            <c:strRef>
              <c:f>Morbi_Incid!$A$4:$A$29</c:f>
              <c:strCach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strCache>
            </c:strRef>
          </c:cat>
          <c:val>
            <c:numRef>
              <c:f>Morbi_Incid!$C$4:$C$29</c:f>
              <c:numCache>
                <c:formatCode>0.0</c:formatCode>
                <c:ptCount val="26"/>
                <c:pt idx="0">
                  <c:v>183.3</c:v>
                </c:pt>
                <c:pt idx="1">
                  <c:v>192</c:v>
                </c:pt>
                <c:pt idx="2">
                  <c:v>243.2</c:v>
                </c:pt>
                <c:pt idx="3">
                  <c:v>233.5</c:v>
                </c:pt>
                <c:pt idx="4">
                  <c:v>215.7</c:v>
                </c:pt>
                <c:pt idx="5">
                  <c:v>196.7</c:v>
                </c:pt>
                <c:pt idx="6">
                  <c:v>161.5</c:v>
                </c:pt>
                <c:pt idx="7">
                  <c:v>158.19999999999999</c:v>
                </c:pt>
                <c:pt idx="8">
                  <c:v>156.6</c:v>
                </c:pt>
                <c:pt idx="9">
                  <c:v>141.4</c:v>
                </c:pt>
                <c:pt idx="10">
                  <c:v>133.6</c:v>
                </c:pt>
                <c:pt idx="11">
                  <c:v>126.8</c:v>
                </c:pt>
                <c:pt idx="12">
                  <c:v>121.2</c:v>
                </c:pt>
                <c:pt idx="13">
                  <c:v>107.7</c:v>
                </c:pt>
                <c:pt idx="14">
                  <c:v>107.7</c:v>
                </c:pt>
                <c:pt idx="15">
                  <c:v>109.73</c:v>
                </c:pt>
                <c:pt idx="16">
                  <c:v>109.9</c:v>
                </c:pt>
                <c:pt idx="17">
                  <c:v>106.5</c:v>
                </c:pt>
                <c:pt idx="18">
                  <c:v>103.8</c:v>
                </c:pt>
                <c:pt idx="19">
                  <c:v>102.7</c:v>
                </c:pt>
                <c:pt idx="20">
                  <c:v>95.7</c:v>
                </c:pt>
                <c:pt idx="21">
                  <c:v>97.4</c:v>
                </c:pt>
                <c:pt idx="22">
                  <c:v>93</c:v>
                </c:pt>
                <c:pt idx="23">
                  <c:v>91.904405767533049</c:v>
                </c:pt>
                <c:pt idx="24">
                  <c:v>88.838984006548941</c:v>
                </c:pt>
                <c:pt idx="25">
                  <c:v>88.014619325215051</c:v>
                </c:pt>
              </c:numCache>
            </c:numRef>
          </c:val>
          <c:smooth val="0"/>
          <c:extLst>
            <c:ext xmlns:c16="http://schemas.microsoft.com/office/drawing/2014/chart" uri="{C3380CC4-5D6E-409C-BE32-E72D297353CC}">
              <c16:uniqueId val="{00000001-3BF1-4CA7-BFD2-1B0DDC83C005}"/>
            </c:ext>
          </c:extLst>
        </c:ser>
        <c:ser>
          <c:idx val="2"/>
          <c:order val="2"/>
          <c:tx>
            <c:strRef>
              <c:f>Morbi_Incid!$D$3</c:f>
              <c:strCache>
                <c:ptCount val="1"/>
                <c:pt idx="0">
                  <c:v>INCID TBP FP</c:v>
                </c:pt>
              </c:strCache>
            </c:strRef>
          </c:tx>
          <c:spPr>
            <a:ln w="28575" cap="rnd">
              <a:solidFill>
                <a:srgbClr val="006600"/>
              </a:solidFill>
              <a:round/>
            </a:ln>
            <a:effectLst/>
          </c:spPr>
          <c:marker>
            <c:symbol val="circle"/>
            <c:size val="8"/>
            <c:spPr>
              <a:solidFill>
                <a:srgbClr val="92D050"/>
              </a:solidFill>
              <a:ln w="9525">
                <a:solidFill>
                  <a:srgbClr val="006600"/>
                </a:solidFill>
              </a:ln>
              <a:effectLst/>
            </c:spPr>
          </c:marker>
          <c:cat>
            <c:strRef>
              <c:f>Morbi_Incid!$A$4:$A$29</c:f>
              <c:strCach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strCache>
            </c:strRef>
          </c:cat>
          <c:val>
            <c:numRef>
              <c:f>Morbi_Incid!$D$4:$D$29</c:f>
              <c:numCache>
                <c:formatCode>0.0</c:formatCode>
                <c:ptCount val="26"/>
                <c:pt idx="0">
                  <c:v>116.1</c:v>
                </c:pt>
                <c:pt idx="1">
                  <c:v>109.2</c:v>
                </c:pt>
                <c:pt idx="2">
                  <c:v>148.69999999999999</c:v>
                </c:pt>
                <c:pt idx="3">
                  <c:v>161.1</c:v>
                </c:pt>
                <c:pt idx="4">
                  <c:v>150.5</c:v>
                </c:pt>
                <c:pt idx="5">
                  <c:v>139.30000000000001</c:v>
                </c:pt>
                <c:pt idx="6">
                  <c:v>111.9</c:v>
                </c:pt>
                <c:pt idx="7">
                  <c:v>112.8</c:v>
                </c:pt>
                <c:pt idx="8">
                  <c:v>111.7</c:v>
                </c:pt>
                <c:pt idx="9">
                  <c:v>97.1</c:v>
                </c:pt>
                <c:pt idx="10">
                  <c:v>87.9</c:v>
                </c:pt>
                <c:pt idx="11">
                  <c:v>83.1</c:v>
                </c:pt>
                <c:pt idx="12">
                  <c:v>77.400000000000006</c:v>
                </c:pt>
                <c:pt idx="13">
                  <c:v>68.8</c:v>
                </c:pt>
                <c:pt idx="14">
                  <c:v>66.400000000000006</c:v>
                </c:pt>
                <c:pt idx="15">
                  <c:v>67.099999999999994</c:v>
                </c:pt>
                <c:pt idx="16">
                  <c:v>67.900000000000006</c:v>
                </c:pt>
                <c:pt idx="17">
                  <c:v>64.5</c:v>
                </c:pt>
                <c:pt idx="18">
                  <c:v>63.9</c:v>
                </c:pt>
                <c:pt idx="19">
                  <c:v>61.9</c:v>
                </c:pt>
                <c:pt idx="20">
                  <c:v>58.3</c:v>
                </c:pt>
                <c:pt idx="21">
                  <c:v>59.7</c:v>
                </c:pt>
                <c:pt idx="22">
                  <c:v>58.6</c:v>
                </c:pt>
                <c:pt idx="23">
                  <c:v>56.65272656299836</c:v>
                </c:pt>
                <c:pt idx="24">
                  <c:v>55.536129070468377</c:v>
                </c:pt>
                <c:pt idx="25">
                  <c:v>54.536449329494438</c:v>
                </c:pt>
              </c:numCache>
            </c:numRef>
          </c:val>
          <c:smooth val="0"/>
          <c:extLst>
            <c:ext xmlns:c16="http://schemas.microsoft.com/office/drawing/2014/chart" uri="{C3380CC4-5D6E-409C-BE32-E72D297353CC}">
              <c16:uniqueId val="{00000002-3BF1-4CA7-BFD2-1B0DDC83C005}"/>
            </c:ext>
          </c:extLst>
        </c:ser>
        <c:dLbls>
          <c:showLegendKey val="0"/>
          <c:showVal val="0"/>
          <c:showCatName val="0"/>
          <c:showSerName val="0"/>
          <c:showPercent val="0"/>
          <c:showBubbleSize val="0"/>
        </c:dLbls>
        <c:marker val="1"/>
        <c:smooth val="0"/>
        <c:axId val="125655552"/>
        <c:axId val="69998784"/>
      </c:lineChart>
      <c:catAx>
        <c:axId val="1256555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69998784"/>
        <c:crosses val="autoZero"/>
        <c:auto val="1"/>
        <c:lblAlgn val="ctr"/>
        <c:lblOffset val="100"/>
        <c:noMultiLvlLbl val="0"/>
      </c:catAx>
      <c:valAx>
        <c:axId val="69998784"/>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PE">
                    <a:solidFill>
                      <a:sysClr val="windowText" lastClr="000000"/>
                    </a:solidFill>
                  </a:rPr>
                  <a:t>TASA</a:t>
                </a:r>
                <a:r>
                  <a:rPr lang="es-PE" baseline="0">
                    <a:solidFill>
                      <a:sysClr val="windowText" lastClr="000000"/>
                    </a:solidFill>
                  </a:rPr>
                  <a:t> POR 100 000 HABITANTES</a:t>
                </a:r>
                <a:endParaRPr lang="es-PE">
                  <a:solidFill>
                    <a:sysClr val="windowText" lastClr="000000"/>
                  </a:solidFill>
                </a:endParaRPr>
              </a:p>
            </c:rich>
          </c:tx>
          <c:layout>
            <c:manualLayout>
              <c:xMode val="edge"/>
              <c:yMode val="edge"/>
              <c:x val="5.1263909159361541E-2"/>
              <c:y val="0.19393343328432605"/>
            </c:manualLayout>
          </c:layout>
          <c:overlay val="0"/>
          <c:spPr>
            <a:noFill/>
            <a:ln>
              <a:noFill/>
            </a:ln>
            <a:effectLst/>
          </c:sp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PE"/>
          </a:p>
        </c:txPr>
        <c:crossAx val="125655552"/>
        <c:crosses val="autoZero"/>
        <c:crossBetween val="between"/>
      </c:valAx>
      <c:dTable>
        <c:showHorzBorder val="1"/>
        <c:showVertBorder val="1"/>
        <c:showOutline val="1"/>
        <c:showKeys val="1"/>
        <c:spPr>
          <a:noFill/>
          <a:ln w="9525"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es-PE"/>
          </a:p>
        </c:txPr>
      </c:dTable>
      <c:spPr>
        <a:solidFill>
          <a:schemeClr val="bg1"/>
        </a:solidFill>
        <a:ln>
          <a:noFill/>
        </a:ln>
        <a:effectLst/>
      </c:spPr>
    </c:plotArea>
    <c:plotVisOnly val="1"/>
    <c:dispBlanksAs val="gap"/>
    <c:showDLblsOverMax val="0"/>
  </c:chart>
  <c:spPr>
    <a:noFill/>
    <a:ln w="9525" cap="flat" cmpd="sng" algn="ctr">
      <a:noFill/>
      <a:round/>
    </a:ln>
    <a:effectLst/>
  </c:spPr>
  <c:txPr>
    <a:bodyPr/>
    <a:lstStyle/>
    <a:p>
      <a:pPr>
        <a:defRPr/>
      </a:pPr>
      <a:endParaRPr lang="es-P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848574192550386E-2"/>
          <c:y val="3.0651337633589477E-2"/>
          <c:w val="0.84660939271292457"/>
          <c:h val="0.8661022263346031"/>
        </c:manualLayout>
      </c:layout>
      <c:lineChart>
        <c:grouping val="standard"/>
        <c:varyColors val="0"/>
        <c:ser>
          <c:idx val="0"/>
          <c:order val="0"/>
          <c:tx>
            <c:strRef>
              <c:f>Evol_TB!$B$3</c:f>
              <c:strCache>
                <c:ptCount val="1"/>
                <c:pt idx="0">
                  <c:v>Tasa de Morbilidad</c:v>
                </c:pt>
              </c:strCache>
            </c:strRef>
          </c:tx>
          <c:spPr>
            <a:ln w="34925" cap="rnd">
              <a:solidFill>
                <a:srgbClr val="002060"/>
              </a:solidFill>
              <a:round/>
            </a:ln>
            <a:effectLst/>
          </c:spPr>
          <c:marker>
            <c:symbol val="circle"/>
            <c:size val="9"/>
            <c:spPr>
              <a:solidFill>
                <a:srgbClr val="0070C0"/>
              </a:solidFill>
              <a:ln w="9525">
                <a:solidFill>
                  <a:srgbClr val="002060"/>
                </a:solidFill>
              </a:ln>
              <a:effectLst/>
            </c:spPr>
          </c:marker>
          <c:dLbls>
            <c:dLbl>
              <c:idx val="25"/>
              <c:layout>
                <c:manualLayout>
                  <c:x val="-3.4208912171985018E-2"/>
                  <c:y val="-4.1710110136585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C3-4501-89F0-A6E0EC1E42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Evol_TB!$A$4:$A$29</c:f>
              <c:strCach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strCache>
            </c:strRef>
          </c:cat>
          <c:val>
            <c:numRef>
              <c:f>Evol_TB!$B$4:$B$29</c:f>
              <c:numCache>
                <c:formatCode>0.0</c:formatCode>
                <c:ptCount val="26"/>
                <c:pt idx="0">
                  <c:v>198.6</c:v>
                </c:pt>
                <c:pt idx="1">
                  <c:v>202.3</c:v>
                </c:pt>
                <c:pt idx="2">
                  <c:v>256.10000000000002</c:v>
                </c:pt>
                <c:pt idx="3">
                  <c:v>248.6</c:v>
                </c:pt>
                <c:pt idx="4">
                  <c:v>227.9</c:v>
                </c:pt>
                <c:pt idx="5">
                  <c:v>208.7</c:v>
                </c:pt>
                <c:pt idx="6">
                  <c:v>198.1</c:v>
                </c:pt>
                <c:pt idx="7">
                  <c:v>193.1</c:v>
                </c:pt>
                <c:pt idx="8">
                  <c:v>186.4</c:v>
                </c:pt>
                <c:pt idx="9">
                  <c:v>165.4</c:v>
                </c:pt>
                <c:pt idx="10">
                  <c:v>155.6</c:v>
                </c:pt>
                <c:pt idx="11">
                  <c:v>146.69999999999999</c:v>
                </c:pt>
                <c:pt idx="12">
                  <c:v>140.30000000000001</c:v>
                </c:pt>
                <c:pt idx="13">
                  <c:v>123.8</c:v>
                </c:pt>
                <c:pt idx="14">
                  <c:v>124.4</c:v>
                </c:pt>
                <c:pt idx="15">
                  <c:v>129</c:v>
                </c:pt>
                <c:pt idx="16">
                  <c:v>129.30000000000001</c:v>
                </c:pt>
                <c:pt idx="17">
                  <c:v>125.14</c:v>
                </c:pt>
                <c:pt idx="18">
                  <c:v>120.2</c:v>
                </c:pt>
                <c:pt idx="19">
                  <c:v>118.1</c:v>
                </c:pt>
                <c:pt idx="20">
                  <c:v>109.9</c:v>
                </c:pt>
                <c:pt idx="21">
                  <c:v>109.7</c:v>
                </c:pt>
                <c:pt idx="22">
                  <c:v>105.2</c:v>
                </c:pt>
                <c:pt idx="23">
                  <c:v>104.37030256526434</c:v>
                </c:pt>
                <c:pt idx="24">
                  <c:v>102.0991150988141</c:v>
                </c:pt>
                <c:pt idx="25">
                  <c:v>100.68489806460609</c:v>
                </c:pt>
              </c:numCache>
            </c:numRef>
          </c:val>
          <c:smooth val="0"/>
          <c:extLst>
            <c:ext xmlns:c16="http://schemas.microsoft.com/office/drawing/2014/chart" uri="{C3380CC4-5D6E-409C-BE32-E72D297353CC}">
              <c16:uniqueId val="{00000001-8CC3-4501-89F0-A6E0EC1E4295}"/>
            </c:ext>
          </c:extLst>
        </c:ser>
        <c:dLbls>
          <c:showLegendKey val="0"/>
          <c:showVal val="0"/>
          <c:showCatName val="0"/>
          <c:showSerName val="0"/>
          <c:showPercent val="0"/>
          <c:showBubbleSize val="0"/>
        </c:dLbls>
        <c:marker val="1"/>
        <c:smooth val="0"/>
        <c:axId val="154354688"/>
        <c:axId val="70008832"/>
      </c:lineChart>
      <c:lineChart>
        <c:grouping val="standard"/>
        <c:varyColors val="0"/>
        <c:ser>
          <c:idx val="1"/>
          <c:order val="1"/>
          <c:tx>
            <c:strRef>
              <c:f>Evol_TB!$C$3</c:f>
              <c:strCache>
                <c:ptCount val="1"/>
                <c:pt idx="0">
                  <c:v>XDR</c:v>
                </c:pt>
              </c:strCache>
            </c:strRef>
          </c:tx>
          <c:spPr>
            <a:ln w="28575" cap="rnd">
              <a:solidFill>
                <a:srgbClr val="006600"/>
              </a:solidFill>
              <a:round/>
            </a:ln>
            <a:effectLst/>
          </c:spPr>
          <c:marker>
            <c:symbol val="circle"/>
            <c:size val="8"/>
            <c:spPr>
              <a:solidFill>
                <a:srgbClr val="92D050"/>
              </a:solidFill>
              <a:ln w="9525">
                <a:solidFill>
                  <a:srgbClr val="006600"/>
                </a:solidFill>
              </a:ln>
              <a:effectLst/>
            </c:spPr>
          </c:marker>
          <c:dLbls>
            <c:dLbl>
              <c:idx val="25"/>
              <c:layout>
                <c:manualLayout>
                  <c:x val="-2.9321924718844299E-2"/>
                  <c:y val="-4.1710110136585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C3-4501-89F0-A6E0EC1E4295}"/>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Evol_TB!$A$4:$A$29</c:f>
              <c:strCach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strCache>
            </c:strRef>
          </c:cat>
          <c:val>
            <c:numRef>
              <c:f>Evol_TB!$C$4:$C$29</c:f>
              <c:numCache>
                <c:formatCode>General</c:formatCode>
                <c:ptCount val="26"/>
                <c:pt idx="10">
                  <c:v>5</c:v>
                </c:pt>
                <c:pt idx="11">
                  <c:v>7</c:v>
                </c:pt>
                <c:pt idx="12">
                  <c:v>5</c:v>
                </c:pt>
                <c:pt idx="13">
                  <c:v>8</c:v>
                </c:pt>
                <c:pt idx="14">
                  <c:v>12</c:v>
                </c:pt>
                <c:pt idx="15">
                  <c:v>17</c:v>
                </c:pt>
                <c:pt idx="16">
                  <c:v>25</c:v>
                </c:pt>
                <c:pt idx="17">
                  <c:v>52</c:v>
                </c:pt>
                <c:pt idx="18">
                  <c:v>70</c:v>
                </c:pt>
                <c:pt idx="19">
                  <c:v>63</c:v>
                </c:pt>
                <c:pt idx="20">
                  <c:v>50</c:v>
                </c:pt>
                <c:pt idx="21">
                  <c:v>81</c:v>
                </c:pt>
                <c:pt idx="22">
                  <c:v>84</c:v>
                </c:pt>
                <c:pt idx="23">
                  <c:v>77</c:v>
                </c:pt>
                <c:pt idx="24">
                  <c:v>91</c:v>
                </c:pt>
                <c:pt idx="25">
                  <c:v>105</c:v>
                </c:pt>
              </c:numCache>
            </c:numRef>
          </c:val>
          <c:smooth val="0"/>
          <c:extLst>
            <c:ext xmlns:c16="http://schemas.microsoft.com/office/drawing/2014/chart" uri="{C3380CC4-5D6E-409C-BE32-E72D297353CC}">
              <c16:uniqueId val="{00000003-8CC3-4501-89F0-A6E0EC1E4295}"/>
            </c:ext>
          </c:extLst>
        </c:ser>
        <c:ser>
          <c:idx val="2"/>
          <c:order val="2"/>
          <c:tx>
            <c:strRef>
              <c:f>Evol_TB!$D$3</c:f>
              <c:strCache>
                <c:ptCount val="1"/>
                <c:pt idx="0">
                  <c:v>MDR</c:v>
                </c:pt>
              </c:strCache>
            </c:strRef>
          </c:tx>
          <c:spPr>
            <a:ln w="28575" cap="rnd">
              <a:solidFill>
                <a:srgbClr val="C00000"/>
              </a:solidFill>
              <a:round/>
            </a:ln>
            <a:effectLst/>
          </c:spPr>
          <c:marker>
            <c:symbol val="circle"/>
            <c:size val="8"/>
            <c:spPr>
              <a:solidFill>
                <a:srgbClr val="FF0000"/>
              </a:solidFill>
              <a:ln w="9525">
                <a:solidFill>
                  <a:srgbClr val="C00000"/>
                </a:solidFill>
              </a:ln>
              <a:effectLst/>
            </c:spPr>
          </c:marker>
          <c:dPt>
            <c:idx val="22"/>
            <c:bubble3D val="0"/>
            <c:extLst>
              <c:ext xmlns:c16="http://schemas.microsoft.com/office/drawing/2014/chart" uri="{C3380CC4-5D6E-409C-BE32-E72D297353CC}">
                <c16:uniqueId val="{00000004-8CC3-4501-89F0-A6E0EC1E4295}"/>
              </c:ext>
            </c:extLst>
          </c:dPt>
          <c:dLbls>
            <c:dLbl>
              <c:idx val="25"/>
              <c:layout>
                <c:manualLayout>
                  <c:x val="-4.2353891260552876E-2"/>
                  <c:y val="-3.3368088109268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C3-4501-89F0-A6E0EC1E42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Evol_TB!$A$4:$A$29</c:f>
              <c:strCach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strCache>
            </c:strRef>
          </c:cat>
          <c:val>
            <c:numRef>
              <c:f>Evol_TB!$D$4:$D$29</c:f>
              <c:numCache>
                <c:formatCode>General</c:formatCode>
                <c:ptCount val="26"/>
                <c:pt idx="7" formatCode="#,##0">
                  <c:v>44</c:v>
                </c:pt>
                <c:pt idx="8" formatCode="#,##0">
                  <c:v>252</c:v>
                </c:pt>
                <c:pt idx="9" formatCode="#,##0">
                  <c:v>265</c:v>
                </c:pt>
                <c:pt idx="10" formatCode="#,##0">
                  <c:v>451</c:v>
                </c:pt>
                <c:pt idx="11" formatCode="#,##0">
                  <c:v>728</c:v>
                </c:pt>
                <c:pt idx="12" formatCode="#,##0">
                  <c:v>697</c:v>
                </c:pt>
                <c:pt idx="13" formatCode="#,##0">
                  <c:v>779</c:v>
                </c:pt>
                <c:pt idx="14" formatCode="#,##0">
                  <c:v>884</c:v>
                </c:pt>
                <c:pt idx="15" formatCode="#,##0">
                  <c:v>1204</c:v>
                </c:pt>
                <c:pt idx="16" formatCode="#,##0">
                  <c:v>1198</c:v>
                </c:pt>
                <c:pt idx="17" formatCode="#,##0">
                  <c:v>1191</c:v>
                </c:pt>
                <c:pt idx="18" formatCode="#,##0">
                  <c:v>1120</c:v>
                </c:pt>
                <c:pt idx="19" formatCode="#,##0">
                  <c:v>1126</c:v>
                </c:pt>
                <c:pt idx="20" formatCode="#,##0">
                  <c:v>1109</c:v>
                </c:pt>
                <c:pt idx="21" formatCode="#,##0">
                  <c:v>1190</c:v>
                </c:pt>
                <c:pt idx="22" formatCode="#,##0">
                  <c:v>1225</c:v>
                </c:pt>
                <c:pt idx="23" formatCode="#,##0">
                  <c:v>1281</c:v>
                </c:pt>
                <c:pt idx="24" formatCode="#,##0">
                  <c:v>1296</c:v>
                </c:pt>
                <c:pt idx="25" formatCode="#,##0">
                  <c:v>1365</c:v>
                </c:pt>
              </c:numCache>
            </c:numRef>
          </c:val>
          <c:smooth val="0"/>
          <c:extLst>
            <c:ext xmlns:c16="http://schemas.microsoft.com/office/drawing/2014/chart" uri="{C3380CC4-5D6E-409C-BE32-E72D297353CC}">
              <c16:uniqueId val="{00000006-8CC3-4501-89F0-A6E0EC1E4295}"/>
            </c:ext>
          </c:extLst>
        </c:ser>
        <c:dLbls>
          <c:showLegendKey val="0"/>
          <c:showVal val="0"/>
          <c:showCatName val="0"/>
          <c:showSerName val="0"/>
          <c:showPercent val="0"/>
          <c:showBubbleSize val="0"/>
        </c:dLbls>
        <c:marker val="1"/>
        <c:smooth val="0"/>
        <c:axId val="154355200"/>
        <c:axId val="70009408"/>
      </c:lineChart>
      <c:catAx>
        <c:axId val="15435468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PE"/>
          </a:p>
        </c:txPr>
        <c:crossAx val="70008832"/>
        <c:crosses val="autoZero"/>
        <c:auto val="1"/>
        <c:lblAlgn val="ctr"/>
        <c:lblOffset val="100"/>
        <c:noMultiLvlLbl val="0"/>
      </c:catAx>
      <c:valAx>
        <c:axId val="70008832"/>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PE"/>
                  <a:t>TASA POR 100 000 HABITANTES</a:t>
                </a:r>
              </a:p>
            </c:rich>
          </c:tx>
          <c:overlay val="0"/>
          <c:spPr>
            <a:noFill/>
            <a:ln>
              <a:noFill/>
            </a:ln>
            <a:effectLst/>
          </c:sp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PE"/>
          </a:p>
        </c:txPr>
        <c:crossAx val="154354688"/>
        <c:crosses val="autoZero"/>
        <c:crossBetween val="between"/>
      </c:valAx>
      <c:valAx>
        <c:axId val="70009408"/>
        <c:scaling>
          <c:orientation val="minMax"/>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PE"/>
                  <a:t>NÚMERO DE CASOS</a:t>
                </a:r>
              </a:p>
            </c:rich>
          </c:tx>
          <c:overlay val="0"/>
          <c:spPr>
            <a:noFill/>
            <a:ln>
              <a:noFill/>
            </a:ln>
            <a:effectLst/>
          </c:sp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PE"/>
          </a:p>
        </c:txPr>
        <c:crossAx val="154355200"/>
        <c:crosses val="max"/>
        <c:crossBetween val="between"/>
      </c:valAx>
      <c:catAx>
        <c:axId val="154355200"/>
        <c:scaling>
          <c:orientation val="minMax"/>
        </c:scaling>
        <c:delete val="1"/>
        <c:axPos val="b"/>
        <c:numFmt formatCode="General" sourceLinked="1"/>
        <c:majorTickMark val="out"/>
        <c:minorTickMark val="none"/>
        <c:tickLblPos val="nextTo"/>
        <c:crossAx val="70009408"/>
        <c:crosses val="autoZero"/>
        <c:auto val="1"/>
        <c:lblAlgn val="ctr"/>
        <c:lblOffset val="100"/>
        <c:noMultiLvlLbl val="0"/>
      </c:catAx>
      <c:spPr>
        <a:noFill/>
        <a:ln>
          <a:noFill/>
        </a:ln>
        <a:effectLst/>
      </c:spPr>
    </c:plotArea>
    <c:legend>
      <c:legendPos val="b"/>
      <c:layout>
        <c:manualLayout>
          <c:xMode val="edge"/>
          <c:yMode val="edge"/>
          <c:x val="0.11292994266191254"/>
          <c:y val="0.74131521063715089"/>
          <c:w val="0.18257998954207186"/>
          <c:h val="0.10275197231594002"/>
        </c:manualLayout>
      </c:layout>
      <c:overlay val="0"/>
      <c:spPr>
        <a:noFill/>
        <a:ln>
          <a:solidFill>
            <a:sysClr val="windowText" lastClr="000000"/>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PE"/>
        </a:p>
      </c:txPr>
    </c:legend>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s-P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[Ca_Prostata_LMeza.xlsx]Hoja2!$C$6</c:f>
              <c:strCache>
                <c:ptCount val="1"/>
                <c:pt idx="0">
                  <c:v>I</c:v>
                </c:pt>
              </c:strCache>
            </c:strRef>
          </c:tx>
          <c:spPr>
            <a:solidFill>
              <a:srgbClr val="FFFF00"/>
            </a:solidFill>
            <a:ln>
              <a:solidFill>
                <a:schemeClr val="tx1"/>
              </a:solidFill>
            </a:ln>
          </c:spPr>
          <c:invertIfNegative val="0"/>
          <c:cat>
            <c:numRef>
              <c:f>[Ca_Prostata_LMeza.xlsx]Hoja2!$D$5:$N$5</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[Ca_Prostata_LMeza.xlsx]Hoja2!$D$6:$N$6</c:f>
              <c:numCache>
                <c:formatCode>General</c:formatCode>
                <c:ptCount val="11"/>
                <c:pt idx="0">
                  <c:v>11</c:v>
                </c:pt>
                <c:pt idx="1">
                  <c:v>19</c:v>
                </c:pt>
                <c:pt idx="2">
                  <c:v>11</c:v>
                </c:pt>
                <c:pt idx="3">
                  <c:v>9</c:v>
                </c:pt>
                <c:pt idx="4">
                  <c:v>6</c:v>
                </c:pt>
                <c:pt idx="5">
                  <c:v>6</c:v>
                </c:pt>
                <c:pt idx="6">
                  <c:v>5</c:v>
                </c:pt>
                <c:pt idx="7">
                  <c:v>9</c:v>
                </c:pt>
                <c:pt idx="8">
                  <c:v>8</c:v>
                </c:pt>
                <c:pt idx="9">
                  <c:v>11</c:v>
                </c:pt>
                <c:pt idx="10">
                  <c:v>13</c:v>
                </c:pt>
              </c:numCache>
            </c:numRef>
          </c:val>
          <c:extLst>
            <c:ext xmlns:c16="http://schemas.microsoft.com/office/drawing/2014/chart" uri="{C3380CC4-5D6E-409C-BE32-E72D297353CC}">
              <c16:uniqueId val="{00000000-4991-4584-B663-5435C8448BB8}"/>
            </c:ext>
          </c:extLst>
        </c:ser>
        <c:ser>
          <c:idx val="1"/>
          <c:order val="1"/>
          <c:tx>
            <c:strRef>
              <c:f>[Ca_Prostata_LMeza.xlsx]Hoja2!$C$7</c:f>
              <c:strCache>
                <c:ptCount val="1"/>
                <c:pt idx="0">
                  <c:v>II</c:v>
                </c:pt>
              </c:strCache>
            </c:strRef>
          </c:tx>
          <c:spPr>
            <a:solidFill>
              <a:srgbClr val="FFC000"/>
            </a:solidFill>
            <a:ln>
              <a:solidFill>
                <a:schemeClr val="tx1"/>
              </a:solidFill>
            </a:ln>
          </c:spPr>
          <c:invertIfNegative val="0"/>
          <c:cat>
            <c:numRef>
              <c:f>[Ca_Prostata_LMeza.xlsx]Hoja2!$D$5:$N$5</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[Ca_Prostata_LMeza.xlsx]Hoja2!$D$7:$N$7</c:f>
              <c:numCache>
                <c:formatCode>General</c:formatCode>
                <c:ptCount val="11"/>
                <c:pt idx="0">
                  <c:v>64</c:v>
                </c:pt>
                <c:pt idx="1">
                  <c:v>73</c:v>
                </c:pt>
                <c:pt idx="2">
                  <c:v>59</c:v>
                </c:pt>
                <c:pt idx="3">
                  <c:v>48</c:v>
                </c:pt>
                <c:pt idx="4">
                  <c:v>48</c:v>
                </c:pt>
                <c:pt idx="5">
                  <c:v>36</c:v>
                </c:pt>
                <c:pt idx="6">
                  <c:v>51</c:v>
                </c:pt>
                <c:pt idx="7">
                  <c:v>52</c:v>
                </c:pt>
                <c:pt idx="8">
                  <c:v>55</c:v>
                </c:pt>
                <c:pt idx="9">
                  <c:v>62</c:v>
                </c:pt>
                <c:pt idx="10">
                  <c:v>79</c:v>
                </c:pt>
              </c:numCache>
            </c:numRef>
          </c:val>
          <c:extLst>
            <c:ext xmlns:c16="http://schemas.microsoft.com/office/drawing/2014/chart" uri="{C3380CC4-5D6E-409C-BE32-E72D297353CC}">
              <c16:uniqueId val="{00000001-4991-4584-B663-5435C8448BB8}"/>
            </c:ext>
          </c:extLst>
        </c:ser>
        <c:ser>
          <c:idx val="2"/>
          <c:order val="2"/>
          <c:tx>
            <c:strRef>
              <c:f>[Ca_Prostata_LMeza.xlsx]Hoja2!$C$8</c:f>
              <c:strCache>
                <c:ptCount val="1"/>
                <c:pt idx="0">
                  <c:v>III</c:v>
                </c:pt>
              </c:strCache>
            </c:strRef>
          </c:tx>
          <c:spPr>
            <a:solidFill>
              <a:schemeClr val="accent2">
                <a:lumMod val="75000"/>
              </a:schemeClr>
            </a:solidFill>
            <a:ln>
              <a:solidFill>
                <a:schemeClr val="tx1"/>
              </a:solidFill>
            </a:ln>
          </c:spPr>
          <c:invertIfNegative val="0"/>
          <c:cat>
            <c:numRef>
              <c:f>[Ca_Prostata_LMeza.xlsx]Hoja2!$D$5:$N$5</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[Ca_Prostata_LMeza.xlsx]Hoja2!$D$8:$N$8</c:f>
              <c:numCache>
                <c:formatCode>General</c:formatCode>
                <c:ptCount val="11"/>
                <c:pt idx="0">
                  <c:v>152</c:v>
                </c:pt>
                <c:pt idx="1">
                  <c:v>182</c:v>
                </c:pt>
                <c:pt idx="2">
                  <c:v>170</c:v>
                </c:pt>
                <c:pt idx="3">
                  <c:v>208</c:v>
                </c:pt>
                <c:pt idx="4">
                  <c:v>181</c:v>
                </c:pt>
                <c:pt idx="5">
                  <c:v>187</c:v>
                </c:pt>
                <c:pt idx="6">
                  <c:v>183</c:v>
                </c:pt>
                <c:pt idx="7">
                  <c:v>173</c:v>
                </c:pt>
                <c:pt idx="8">
                  <c:v>197</c:v>
                </c:pt>
                <c:pt idx="9">
                  <c:v>203</c:v>
                </c:pt>
                <c:pt idx="10">
                  <c:v>177</c:v>
                </c:pt>
              </c:numCache>
            </c:numRef>
          </c:val>
          <c:extLst>
            <c:ext xmlns:c16="http://schemas.microsoft.com/office/drawing/2014/chart" uri="{C3380CC4-5D6E-409C-BE32-E72D297353CC}">
              <c16:uniqueId val="{00000002-4991-4584-B663-5435C8448BB8}"/>
            </c:ext>
          </c:extLst>
        </c:ser>
        <c:ser>
          <c:idx val="3"/>
          <c:order val="3"/>
          <c:tx>
            <c:strRef>
              <c:f>[Ca_Prostata_LMeza.xlsx]Hoja2!$C$9</c:f>
              <c:strCache>
                <c:ptCount val="1"/>
                <c:pt idx="0">
                  <c:v>IV</c:v>
                </c:pt>
              </c:strCache>
            </c:strRef>
          </c:tx>
          <c:spPr>
            <a:solidFill>
              <a:srgbClr val="C00000"/>
            </a:solidFill>
            <a:ln>
              <a:solidFill>
                <a:schemeClr val="tx1"/>
              </a:solidFill>
            </a:ln>
          </c:spPr>
          <c:invertIfNegative val="0"/>
          <c:cat>
            <c:numRef>
              <c:f>[Ca_Prostata_LMeza.xlsx]Hoja2!$D$5:$N$5</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[Ca_Prostata_LMeza.xlsx]Hoja2!$D$9:$N$9</c:f>
              <c:numCache>
                <c:formatCode>General</c:formatCode>
                <c:ptCount val="11"/>
                <c:pt idx="0">
                  <c:v>115</c:v>
                </c:pt>
                <c:pt idx="1">
                  <c:v>173</c:v>
                </c:pt>
                <c:pt idx="2">
                  <c:v>196</c:v>
                </c:pt>
                <c:pt idx="3">
                  <c:v>187</c:v>
                </c:pt>
                <c:pt idx="4">
                  <c:v>176</c:v>
                </c:pt>
                <c:pt idx="5">
                  <c:v>159</c:v>
                </c:pt>
                <c:pt idx="6">
                  <c:v>222</c:v>
                </c:pt>
                <c:pt idx="7">
                  <c:v>209</c:v>
                </c:pt>
                <c:pt idx="8">
                  <c:v>241</c:v>
                </c:pt>
                <c:pt idx="9">
                  <c:v>270</c:v>
                </c:pt>
                <c:pt idx="10">
                  <c:v>266</c:v>
                </c:pt>
              </c:numCache>
            </c:numRef>
          </c:val>
          <c:extLst>
            <c:ext xmlns:c16="http://schemas.microsoft.com/office/drawing/2014/chart" uri="{C3380CC4-5D6E-409C-BE32-E72D297353CC}">
              <c16:uniqueId val="{00000003-4991-4584-B663-5435C8448BB8}"/>
            </c:ext>
          </c:extLst>
        </c:ser>
        <c:dLbls>
          <c:showLegendKey val="0"/>
          <c:showVal val="0"/>
          <c:showCatName val="0"/>
          <c:showSerName val="0"/>
          <c:showPercent val="0"/>
          <c:showBubbleSize val="0"/>
        </c:dLbls>
        <c:gapWidth val="37"/>
        <c:overlap val="100"/>
        <c:axId val="154945024"/>
        <c:axId val="70011712"/>
      </c:barChart>
      <c:catAx>
        <c:axId val="154945024"/>
        <c:scaling>
          <c:orientation val="minMax"/>
        </c:scaling>
        <c:delete val="0"/>
        <c:axPos val="b"/>
        <c:numFmt formatCode="General" sourceLinked="1"/>
        <c:majorTickMark val="out"/>
        <c:minorTickMark val="none"/>
        <c:tickLblPos val="nextTo"/>
        <c:txPr>
          <a:bodyPr/>
          <a:lstStyle/>
          <a:p>
            <a:pPr>
              <a:defRPr sz="1100" b="1"/>
            </a:pPr>
            <a:endParaRPr lang="es-PE"/>
          </a:p>
        </c:txPr>
        <c:crossAx val="70011712"/>
        <c:crosses val="autoZero"/>
        <c:auto val="1"/>
        <c:lblAlgn val="ctr"/>
        <c:lblOffset val="100"/>
        <c:noMultiLvlLbl val="0"/>
      </c:catAx>
      <c:valAx>
        <c:axId val="70011712"/>
        <c:scaling>
          <c:orientation val="minMax"/>
        </c:scaling>
        <c:delete val="0"/>
        <c:axPos val="l"/>
        <c:majorGridlines/>
        <c:numFmt formatCode="0%" sourceLinked="1"/>
        <c:majorTickMark val="out"/>
        <c:minorTickMark val="none"/>
        <c:tickLblPos val="nextTo"/>
        <c:txPr>
          <a:bodyPr/>
          <a:lstStyle/>
          <a:p>
            <a:pPr>
              <a:defRPr sz="1050" b="1"/>
            </a:pPr>
            <a:endParaRPr lang="es-PE"/>
          </a:p>
        </c:txPr>
        <c:crossAx val="154945024"/>
        <c:crosses val="autoZero"/>
        <c:crossBetween val="between"/>
      </c:valAx>
    </c:plotArea>
    <c:legend>
      <c:legendPos val="r"/>
      <c:overlay val="0"/>
      <c:txPr>
        <a:bodyPr/>
        <a:lstStyle/>
        <a:p>
          <a:pPr>
            <a:defRPr sz="1600" b="1"/>
          </a:pPr>
          <a:endParaRPr lang="es-PE"/>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s-ES" sz="1600" b="1"/>
              <a:t>Gestantes notificadas al sistema de vigilancia</a:t>
            </a:r>
            <a:r>
              <a:rPr lang="es-ES" sz="1600" b="1" baseline="0"/>
              <a:t> de zika, nivel nacional, 2016 - 2018*</a:t>
            </a:r>
            <a:endParaRPr lang="es-ES" sz="1600" b="1"/>
          </a:p>
        </c:rich>
      </c:tx>
      <c:overlay val="0"/>
      <c:spPr>
        <a:noFill/>
        <a:ln>
          <a:noFill/>
        </a:ln>
        <a:effectLst/>
      </c:spPr>
    </c:title>
    <c:autoTitleDeleted val="0"/>
    <c:plotArea>
      <c:layout/>
      <c:barChart>
        <c:barDir val="col"/>
        <c:grouping val="stacked"/>
        <c:varyColors val="0"/>
        <c:ser>
          <c:idx val="0"/>
          <c:order val="0"/>
          <c:tx>
            <c:strRef>
              <c:f>[BD_zika_integrado.xlsx]curva!$C$1</c:f>
              <c:strCache>
                <c:ptCount val="1"/>
                <c:pt idx="0">
                  <c:v>Confirmadas</c:v>
                </c:pt>
              </c:strCache>
            </c:strRef>
          </c:tx>
          <c:spPr>
            <a:solidFill>
              <a:srgbClr val="C00000"/>
            </a:solidFill>
            <a:ln>
              <a:solidFill>
                <a:schemeClr val="tx1"/>
              </a:solidFill>
            </a:ln>
            <a:effectLst/>
          </c:spPr>
          <c:invertIfNegative val="0"/>
          <c:cat>
            <c:multiLvlStrRef>
              <c:f>[BD_zika_integrado.xlsx]curva!$A$2:$B$135</c:f>
              <c:multiLvlStrCache>
                <c:ptCount val="134"/>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lvl>
                <c:lvl>
                  <c:pt idx="0">
                    <c:v>2016</c:v>
                  </c:pt>
                  <c:pt idx="52">
                    <c:v>2017</c:v>
                  </c:pt>
                  <c:pt idx="104">
                    <c:v>2018</c:v>
                  </c:pt>
                </c:lvl>
              </c:multiLvlStrCache>
            </c:multiLvlStrRef>
          </c:cat>
          <c:val>
            <c:numRef>
              <c:f>[BD_zika_integrado.xlsx]curva!$C$2:$C$135</c:f>
              <c:numCache>
                <c:formatCode>General</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c:v>
                </c:pt>
                <c:pt idx="17">
                  <c:v>0</c:v>
                </c:pt>
                <c:pt idx="18">
                  <c:v>2</c:v>
                </c:pt>
                <c:pt idx="19">
                  <c:v>2</c:v>
                </c:pt>
                <c:pt idx="20">
                  <c:v>27</c:v>
                </c:pt>
                <c:pt idx="21">
                  <c:v>4</c:v>
                </c:pt>
                <c:pt idx="22">
                  <c:v>0</c:v>
                </c:pt>
                <c:pt idx="23">
                  <c:v>1</c:v>
                </c:pt>
                <c:pt idx="24">
                  <c:v>1</c:v>
                </c:pt>
                <c:pt idx="25">
                  <c:v>1</c:v>
                </c:pt>
                <c:pt idx="26">
                  <c:v>0</c:v>
                </c:pt>
                <c:pt idx="27">
                  <c:v>0</c:v>
                </c:pt>
                <c:pt idx="28">
                  <c:v>0</c:v>
                </c:pt>
                <c:pt idx="29">
                  <c:v>0</c:v>
                </c:pt>
                <c:pt idx="30">
                  <c:v>0</c:v>
                </c:pt>
                <c:pt idx="31">
                  <c:v>0</c:v>
                </c:pt>
                <c:pt idx="32">
                  <c:v>1</c:v>
                </c:pt>
                <c:pt idx="33">
                  <c:v>0</c:v>
                </c:pt>
                <c:pt idx="34">
                  <c:v>0</c:v>
                </c:pt>
                <c:pt idx="35">
                  <c:v>0</c:v>
                </c:pt>
                <c:pt idx="36">
                  <c:v>0</c:v>
                </c:pt>
                <c:pt idx="37">
                  <c:v>0</c:v>
                </c:pt>
                <c:pt idx="38">
                  <c:v>0</c:v>
                </c:pt>
                <c:pt idx="39">
                  <c:v>1</c:v>
                </c:pt>
                <c:pt idx="40">
                  <c:v>2</c:v>
                </c:pt>
                <c:pt idx="41">
                  <c:v>0</c:v>
                </c:pt>
                <c:pt idx="42">
                  <c:v>1</c:v>
                </c:pt>
                <c:pt idx="43">
                  <c:v>6</c:v>
                </c:pt>
                <c:pt idx="44">
                  <c:v>5</c:v>
                </c:pt>
                <c:pt idx="45">
                  <c:v>5</c:v>
                </c:pt>
                <c:pt idx="46">
                  <c:v>3</c:v>
                </c:pt>
                <c:pt idx="47">
                  <c:v>6</c:v>
                </c:pt>
                <c:pt idx="48">
                  <c:v>4</c:v>
                </c:pt>
                <c:pt idx="49">
                  <c:v>6</c:v>
                </c:pt>
                <c:pt idx="50">
                  <c:v>8</c:v>
                </c:pt>
                <c:pt idx="51">
                  <c:v>5</c:v>
                </c:pt>
                <c:pt idx="52">
                  <c:v>5</c:v>
                </c:pt>
                <c:pt idx="53">
                  <c:v>5</c:v>
                </c:pt>
                <c:pt idx="54">
                  <c:v>12</c:v>
                </c:pt>
                <c:pt idx="55">
                  <c:v>8</c:v>
                </c:pt>
                <c:pt idx="56">
                  <c:v>3</c:v>
                </c:pt>
                <c:pt idx="57">
                  <c:v>5</c:v>
                </c:pt>
                <c:pt idx="58">
                  <c:v>0</c:v>
                </c:pt>
                <c:pt idx="59">
                  <c:v>2</c:v>
                </c:pt>
                <c:pt idx="60">
                  <c:v>1</c:v>
                </c:pt>
                <c:pt idx="61">
                  <c:v>3</c:v>
                </c:pt>
                <c:pt idx="62">
                  <c:v>2</c:v>
                </c:pt>
                <c:pt idx="63">
                  <c:v>6</c:v>
                </c:pt>
                <c:pt idx="64">
                  <c:v>6</c:v>
                </c:pt>
                <c:pt idx="65">
                  <c:v>14</c:v>
                </c:pt>
                <c:pt idx="66">
                  <c:v>22</c:v>
                </c:pt>
                <c:pt idx="67">
                  <c:v>19</c:v>
                </c:pt>
                <c:pt idx="68">
                  <c:v>6</c:v>
                </c:pt>
                <c:pt idx="69">
                  <c:v>13</c:v>
                </c:pt>
                <c:pt idx="70">
                  <c:v>2</c:v>
                </c:pt>
                <c:pt idx="71">
                  <c:v>15</c:v>
                </c:pt>
                <c:pt idx="72">
                  <c:v>14</c:v>
                </c:pt>
                <c:pt idx="73">
                  <c:v>6</c:v>
                </c:pt>
                <c:pt idx="74">
                  <c:v>10</c:v>
                </c:pt>
                <c:pt idx="75">
                  <c:v>4</c:v>
                </c:pt>
                <c:pt idx="76">
                  <c:v>5</c:v>
                </c:pt>
                <c:pt idx="77">
                  <c:v>3</c:v>
                </c:pt>
                <c:pt idx="78">
                  <c:v>3</c:v>
                </c:pt>
                <c:pt idx="79">
                  <c:v>3</c:v>
                </c:pt>
                <c:pt idx="80">
                  <c:v>2</c:v>
                </c:pt>
                <c:pt idx="81">
                  <c:v>0</c:v>
                </c:pt>
                <c:pt idx="82">
                  <c:v>0</c:v>
                </c:pt>
                <c:pt idx="83">
                  <c:v>1</c:v>
                </c:pt>
                <c:pt idx="84">
                  <c:v>0</c:v>
                </c:pt>
                <c:pt idx="85">
                  <c:v>1</c:v>
                </c:pt>
                <c:pt idx="86">
                  <c:v>0</c:v>
                </c:pt>
                <c:pt idx="87">
                  <c:v>0</c:v>
                </c:pt>
                <c:pt idx="88">
                  <c:v>0</c:v>
                </c:pt>
                <c:pt idx="89">
                  <c:v>1</c:v>
                </c:pt>
                <c:pt idx="90">
                  <c:v>0</c:v>
                </c:pt>
                <c:pt idx="91">
                  <c:v>1</c:v>
                </c:pt>
                <c:pt idx="92">
                  <c:v>0</c:v>
                </c:pt>
                <c:pt idx="93">
                  <c:v>4</c:v>
                </c:pt>
                <c:pt idx="94">
                  <c:v>1</c:v>
                </c:pt>
                <c:pt idx="95">
                  <c:v>0</c:v>
                </c:pt>
                <c:pt idx="96">
                  <c:v>2</c:v>
                </c:pt>
                <c:pt idx="97">
                  <c:v>1</c:v>
                </c:pt>
                <c:pt idx="98">
                  <c:v>0</c:v>
                </c:pt>
                <c:pt idx="99">
                  <c:v>1</c:v>
                </c:pt>
                <c:pt idx="100">
                  <c:v>2</c:v>
                </c:pt>
                <c:pt idx="101">
                  <c:v>0</c:v>
                </c:pt>
                <c:pt idx="102">
                  <c:v>0</c:v>
                </c:pt>
                <c:pt idx="103">
                  <c:v>1</c:v>
                </c:pt>
                <c:pt idx="104">
                  <c:v>2</c:v>
                </c:pt>
                <c:pt idx="105">
                  <c:v>2</c:v>
                </c:pt>
                <c:pt idx="106">
                  <c:v>7</c:v>
                </c:pt>
                <c:pt idx="107">
                  <c:v>4</c:v>
                </c:pt>
                <c:pt idx="108">
                  <c:v>5</c:v>
                </c:pt>
                <c:pt idx="109">
                  <c:v>2</c:v>
                </c:pt>
                <c:pt idx="110">
                  <c:v>3</c:v>
                </c:pt>
                <c:pt idx="111">
                  <c:v>0</c:v>
                </c:pt>
                <c:pt idx="112">
                  <c:v>1</c:v>
                </c:pt>
                <c:pt idx="113">
                  <c:v>1</c:v>
                </c:pt>
                <c:pt idx="114">
                  <c:v>0</c:v>
                </c:pt>
                <c:pt idx="115">
                  <c:v>4</c:v>
                </c:pt>
                <c:pt idx="116">
                  <c:v>1</c:v>
                </c:pt>
                <c:pt idx="117">
                  <c:v>1</c:v>
                </c:pt>
                <c:pt idx="118">
                  <c:v>0</c:v>
                </c:pt>
                <c:pt idx="119">
                  <c:v>0</c:v>
                </c:pt>
                <c:pt idx="120">
                  <c:v>0</c:v>
                </c:pt>
                <c:pt idx="121">
                  <c:v>0</c:v>
                </c:pt>
                <c:pt idx="122">
                  <c:v>0</c:v>
                </c:pt>
                <c:pt idx="123">
                  <c:v>1</c:v>
                </c:pt>
                <c:pt idx="124">
                  <c:v>0</c:v>
                </c:pt>
                <c:pt idx="125">
                  <c:v>0</c:v>
                </c:pt>
                <c:pt idx="126">
                  <c:v>0</c:v>
                </c:pt>
                <c:pt idx="127">
                  <c:v>0</c:v>
                </c:pt>
                <c:pt idx="128">
                  <c:v>0</c:v>
                </c:pt>
                <c:pt idx="129">
                  <c:v>0</c:v>
                </c:pt>
                <c:pt idx="130">
                  <c:v>0</c:v>
                </c:pt>
                <c:pt idx="131">
                  <c:v>0</c:v>
                </c:pt>
                <c:pt idx="132">
                  <c:v>0</c:v>
                </c:pt>
                <c:pt idx="133">
                  <c:v>0</c:v>
                </c:pt>
              </c:numCache>
            </c:numRef>
          </c:val>
          <c:extLst>
            <c:ext xmlns:c16="http://schemas.microsoft.com/office/drawing/2014/chart" uri="{C3380CC4-5D6E-409C-BE32-E72D297353CC}">
              <c16:uniqueId val="{00000000-5EC6-4817-9F2B-488325C5E3D6}"/>
            </c:ext>
          </c:extLst>
        </c:ser>
        <c:ser>
          <c:idx val="1"/>
          <c:order val="1"/>
          <c:tx>
            <c:strRef>
              <c:f>[BD_zika_integrado.xlsx]curva!$D$1</c:f>
              <c:strCache>
                <c:ptCount val="1"/>
                <c:pt idx="0">
                  <c:v>No confirmadas</c:v>
                </c:pt>
              </c:strCache>
            </c:strRef>
          </c:tx>
          <c:spPr>
            <a:solidFill>
              <a:srgbClr val="FFC000"/>
            </a:solidFill>
            <a:ln>
              <a:solidFill>
                <a:schemeClr val="tx1"/>
              </a:solidFill>
            </a:ln>
            <a:effectLst/>
          </c:spPr>
          <c:invertIfNegative val="0"/>
          <c:cat>
            <c:multiLvlStrRef>
              <c:f>[BD_zika_integrado.xlsx]curva!$A$2:$B$135</c:f>
              <c:multiLvlStrCache>
                <c:ptCount val="134"/>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lvl>
                <c:lvl>
                  <c:pt idx="0">
                    <c:v>2016</c:v>
                  </c:pt>
                  <c:pt idx="52">
                    <c:v>2017</c:v>
                  </c:pt>
                  <c:pt idx="104">
                    <c:v>2018</c:v>
                  </c:pt>
                </c:lvl>
              </c:multiLvlStrCache>
            </c:multiLvlStrRef>
          </c:cat>
          <c:val>
            <c:numRef>
              <c:f>[BD_zika_integrado.xlsx]curva!$D$2:$D$135</c:f>
              <c:numCache>
                <c:formatCode>General</c:formatCode>
                <c:ptCount val="134"/>
                <c:pt idx="0">
                  <c:v>0</c:v>
                </c:pt>
                <c:pt idx="1">
                  <c:v>0</c:v>
                </c:pt>
                <c:pt idx="2">
                  <c:v>0</c:v>
                </c:pt>
                <c:pt idx="3">
                  <c:v>0</c:v>
                </c:pt>
                <c:pt idx="4">
                  <c:v>0</c:v>
                </c:pt>
                <c:pt idx="5">
                  <c:v>0</c:v>
                </c:pt>
                <c:pt idx="6">
                  <c:v>0</c:v>
                </c:pt>
                <c:pt idx="7">
                  <c:v>0</c:v>
                </c:pt>
                <c:pt idx="8">
                  <c:v>0</c:v>
                </c:pt>
                <c:pt idx="9">
                  <c:v>0</c:v>
                </c:pt>
                <c:pt idx="10">
                  <c:v>1</c:v>
                </c:pt>
                <c:pt idx="11">
                  <c:v>0</c:v>
                </c:pt>
                <c:pt idx="12">
                  <c:v>0</c:v>
                </c:pt>
                <c:pt idx="13">
                  <c:v>0</c:v>
                </c:pt>
                <c:pt idx="14">
                  <c:v>0</c:v>
                </c:pt>
                <c:pt idx="15">
                  <c:v>1</c:v>
                </c:pt>
                <c:pt idx="16">
                  <c:v>0</c:v>
                </c:pt>
                <c:pt idx="17">
                  <c:v>0</c:v>
                </c:pt>
                <c:pt idx="18">
                  <c:v>0</c:v>
                </c:pt>
                <c:pt idx="19">
                  <c:v>1</c:v>
                </c:pt>
                <c:pt idx="20">
                  <c:v>0</c:v>
                </c:pt>
                <c:pt idx="21">
                  <c:v>0</c:v>
                </c:pt>
                <c:pt idx="22">
                  <c:v>3</c:v>
                </c:pt>
                <c:pt idx="23">
                  <c:v>2</c:v>
                </c:pt>
                <c:pt idx="24">
                  <c:v>0</c:v>
                </c:pt>
                <c:pt idx="25">
                  <c:v>2</c:v>
                </c:pt>
                <c:pt idx="26">
                  <c:v>1</c:v>
                </c:pt>
                <c:pt idx="27">
                  <c:v>0</c:v>
                </c:pt>
                <c:pt idx="28">
                  <c:v>1</c:v>
                </c:pt>
                <c:pt idx="29">
                  <c:v>0</c:v>
                </c:pt>
                <c:pt idx="30">
                  <c:v>3</c:v>
                </c:pt>
                <c:pt idx="31">
                  <c:v>1</c:v>
                </c:pt>
                <c:pt idx="32">
                  <c:v>1</c:v>
                </c:pt>
                <c:pt idx="33">
                  <c:v>0</c:v>
                </c:pt>
                <c:pt idx="34">
                  <c:v>0</c:v>
                </c:pt>
                <c:pt idx="35">
                  <c:v>0</c:v>
                </c:pt>
                <c:pt idx="36">
                  <c:v>0</c:v>
                </c:pt>
                <c:pt idx="37">
                  <c:v>2</c:v>
                </c:pt>
                <c:pt idx="38">
                  <c:v>1</c:v>
                </c:pt>
                <c:pt idx="39">
                  <c:v>0</c:v>
                </c:pt>
                <c:pt idx="40">
                  <c:v>3</c:v>
                </c:pt>
                <c:pt idx="41">
                  <c:v>3</c:v>
                </c:pt>
                <c:pt idx="42">
                  <c:v>4</c:v>
                </c:pt>
                <c:pt idx="43">
                  <c:v>8</c:v>
                </c:pt>
                <c:pt idx="44">
                  <c:v>14</c:v>
                </c:pt>
                <c:pt idx="45">
                  <c:v>5</c:v>
                </c:pt>
                <c:pt idx="46">
                  <c:v>10</c:v>
                </c:pt>
                <c:pt idx="47">
                  <c:v>13</c:v>
                </c:pt>
                <c:pt idx="48">
                  <c:v>17</c:v>
                </c:pt>
                <c:pt idx="49">
                  <c:v>12</c:v>
                </c:pt>
                <c:pt idx="50">
                  <c:v>6</c:v>
                </c:pt>
                <c:pt idx="51">
                  <c:v>11</c:v>
                </c:pt>
                <c:pt idx="52">
                  <c:v>13</c:v>
                </c:pt>
                <c:pt idx="53">
                  <c:v>15</c:v>
                </c:pt>
                <c:pt idx="54">
                  <c:v>15</c:v>
                </c:pt>
                <c:pt idx="55">
                  <c:v>7</c:v>
                </c:pt>
                <c:pt idx="56">
                  <c:v>12</c:v>
                </c:pt>
                <c:pt idx="57">
                  <c:v>9</c:v>
                </c:pt>
                <c:pt idx="58">
                  <c:v>5</c:v>
                </c:pt>
                <c:pt idx="59">
                  <c:v>3</c:v>
                </c:pt>
                <c:pt idx="60">
                  <c:v>7</c:v>
                </c:pt>
                <c:pt idx="61">
                  <c:v>6</c:v>
                </c:pt>
                <c:pt idx="62">
                  <c:v>5</c:v>
                </c:pt>
                <c:pt idx="63">
                  <c:v>6</c:v>
                </c:pt>
                <c:pt idx="64">
                  <c:v>21</c:v>
                </c:pt>
                <c:pt idx="65">
                  <c:v>15</c:v>
                </c:pt>
                <c:pt idx="66">
                  <c:v>16</c:v>
                </c:pt>
                <c:pt idx="67">
                  <c:v>27</c:v>
                </c:pt>
                <c:pt idx="68">
                  <c:v>25</c:v>
                </c:pt>
                <c:pt idx="69">
                  <c:v>19</c:v>
                </c:pt>
                <c:pt idx="70">
                  <c:v>19</c:v>
                </c:pt>
                <c:pt idx="71">
                  <c:v>17</c:v>
                </c:pt>
                <c:pt idx="72">
                  <c:v>13</c:v>
                </c:pt>
                <c:pt idx="73">
                  <c:v>19</c:v>
                </c:pt>
                <c:pt idx="74">
                  <c:v>17</c:v>
                </c:pt>
                <c:pt idx="75">
                  <c:v>11</c:v>
                </c:pt>
                <c:pt idx="76">
                  <c:v>7</c:v>
                </c:pt>
                <c:pt idx="77">
                  <c:v>1</c:v>
                </c:pt>
                <c:pt idx="78">
                  <c:v>3</c:v>
                </c:pt>
                <c:pt idx="79">
                  <c:v>5</c:v>
                </c:pt>
                <c:pt idx="80">
                  <c:v>5</c:v>
                </c:pt>
                <c:pt idx="81">
                  <c:v>2</c:v>
                </c:pt>
                <c:pt idx="82">
                  <c:v>5</c:v>
                </c:pt>
                <c:pt idx="83">
                  <c:v>7</c:v>
                </c:pt>
                <c:pt idx="84">
                  <c:v>7</c:v>
                </c:pt>
                <c:pt idx="85">
                  <c:v>10</c:v>
                </c:pt>
                <c:pt idx="86">
                  <c:v>5</c:v>
                </c:pt>
                <c:pt idx="87">
                  <c:v>5</c:v>
                </c:pt>
                <c:pt idx="88">
                  <c:v>6</c:v>
                </c:pt>
                <c:pt idx="89">
                  <c:v>8</c:v>
                </c:pt>
                <c:pt idx="90">
                  <c:v>4</c:v>
                </c:pt>
                <c:pt idx="91">
                  <c:v>9</c:v>
                </c:pt>
                <c:pt idx="92">
                  <c:v>7</c:v>
                </c:pt>
                <c:pt idx="93">
                  <c:v>8</c:v>
                </c:pt>
                <c:pt idx="94">
                  <c:v>7</c:v>
                </c:pt>
                <c:pt idx="95">
                  <c:v>6</c:v>
                </c:pt>
                <c:pt idx="96">
                  <c:v>9</c:v>
                </c:pt>
                <c:pt idx="97">
                  <c:v>15</c:v>
                </c:pt>
                <c:pt idx="98">
                  <c:v>2</c:v>
                </c:pt>
                <c:pt idx="99">
                  <c:v>1</c:v>
                </c:pt>
                <c:pt idx="100">
                  <c:v>4</c:v>
                </c:pt>
                <c:pt idx="101">
                  <c:v>2</c:v>
                </c:pt>
                <c:pt idx="102">
                  <c:v>2</c:v>
                </c:pt>
                <c:pt idx="103">
                  <c:v>0</c:v>
                </c:pt>
                <c:pt idx="104">
                  <c:v>5</c:v>
                </c:pt>
                <c:pt idx="105">
                  <c:v>10</c:v>
                </c:pt>
                <c:pt idx="106">
                  <c:v>10</c:v>
                </c:pt>
                <c:pt idx="107">
                  <c:v>7</c:v>
                </c:pt>
                <c:pt idx="108">
                  <c:v>5</c:v>
                </c:pt>
                <c:pt idx="109">
                  <c:v>6</c:v>
                </c:pt>
                <c:pt idx="110">
                  <c:v>6</c:v>
                </c:pt>
                <c:pt idx="111">
                  <c:v>4</c:v>
                </c:pt>
                <c:pt idx="112">
                  <c:v>4</c:v>
                </c:pt>
                <c:pt idx="113">
                  <c:v>9</c:v>
                </c:pt>
                <c:pt idx="114">
                  <c:v>4</c:v>
                </c:pt>
                <c:pt idx="115">
                  <c:v>8</c:v>
                </c:pt>
                <c:pt idx="116">
                  <c:v>7</c:v>
                </c:pt>
                <c:pt idx="117">
                  <c:v>3</c:v>
                </c:pt>
                <c:pt idx="118">
                  <c:v>2</c:v>
                </c:pt>
                <c:pt idx="119">
                  <c:v>2</c:v>
                </c:pt>
                <c:pt idx="120">
                  <c:v>3</c:v>
                </c:pt>
                <c:pt idx="121">
                  <c:v>3</c:v>
                </c:pt>
                <c:pt idx="122">
                  <c:v>4</c:v>
                </c:pt>
                <c:pt idx="123">
                  <c:v>1</c:v>
                </c:pt>
                <c:pt idx="124">
                  <c:v>2</c:v>
                </c:pt>
                <c:pt idx="125">
                  <c:v>6</c:v>
                </c:pt>
                <c:pt idx="126">
                  <c:v>2</c:v>
                </c:pt>
                <c:pt idx="127">
                  <c:v>2</c:v>
                </c:pt>
                <c:pt idx="128">
                  <c:v>2</c:v>
                </c:pt>
                <c:pt idx="129">
                  <c:v>1</c:v>
                </c:pt>
                <c:pt idx="130">
                  <c:v>0</c:v>
                </c:pt>
                <c:pt idx="131">
                  <c:v>1</c:v>
                </c:pt>
                <c:pt idx="132">
                  <c:v>0</c:v>
                </c:pt>
                <c:pt idx="133">
                  <c:v>0</c:v>
                </c:pt>
              </c:numCache>
            </c:numRef>
          </c:val>
          <c:extLst>
            <c:ext xmlns:c16="http://schemas.microsoft.com/office/drawing/2014/chart" uri="{C3380CC4-5D6E-409C-BE32-E72D297353CC}">
              <c16:uniqueId val="{00000001-5EC6-4817-9F2B-488325C5E3D6}"/>
            </c:ext>
          </c:extLst>
        </c:ser>
        <c:dLbls>
          <c:showLegendKey val="0"/>
          <c:showVal val="0"/>
          <c:showCatName val="0"/>
          <c:showSerName val="0"/>
          <c:showPercent val="0"/>
          <c:showBubbleSize val="0"/>
        </c:dLbls>
        <c:gapWidth val="0"/>
        <c:overlap val="100"/>
        <c:axId val="86358528"/>
        <c:axId val="43786816"/>
      </c:barChart>
      <c:catAx>
        <c:axId val="8635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PE"/>
          </a:p>
        </c:txPr>
        <c:crossAx val="43786816"/>
        <c:crosses val="autoZero"/>
        <c:auto val="1"/>
        <c:lblAlgn val="ctr"/>
        <c:lblOffset val="100"/>
        <c:noMultiLvlLbl val="0"/>
      </c:catAx>
      <c:valAx>
        <c:axId val="43786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86358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FC725-7240-4819-9173-32F03E8320D8}" type="datetimeFigureOut">
              <a:rPr lang="es-PE" smtClean="0"/>
              <a:t>12/08/18</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ED1C6-D740-488C-BBBD-7F3C54F5139E}" type="slidenum">
              <a:rPr lang="es-PE" smtClean="0"/>
              <a:t>‹Nº›</a:t>
            </a:fld>
            <a:endParaRPr lang="es-PE"/>
          </a:p>
        </p:txBody>
      </p:sp>
    </p:spTree>
    <p:extLst>
      <p:ext uri="{BB962C8B-B14F-4D97-AF65-F5344CB8AC3E}">
        <p14:creationId xmlns:p14="http://schemas.microsoft.com/office/powerpoint/2010/main" val="1765293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imagen de diapositiva 1">
            <a:extLst>
              <a:ext uri="{FF2B5EF4-FFF2-40B4-BE49-F238E27FC236}">
                <a16:creationId xmlns:a16="http://schemas.microsoft.com/office/drawing/2014/main" id="{DACB3ADC-3A52-4710-B818-625C70B294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Marcador de notas 2">
            <a:extLst>
              <a:ext uri="{FF2B5EF4-FFF2-40B4-BE49-F238E27FC236}">
                <a16:creationId xmlns:a16="http://schemas.microsoft.com/office/drawing/2014/main" id="{F01D3E26-788D-4F4F-AE97-D79D1AD87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US" altLang="es-PE"/>
          </a:p>
        </p:txBody>
      </p:sp>
      <p:sp>
        <p:nvSpPr>
          <p:cNvPr id="35844" name="Marcador de número de diapositiva 3">
            <a:extLst>
              <a:ext uri="{FF2B5EF4-FFF2-40B4-BE49-F238E27FC236}">
                <a16:creationId xmlns:a16="http://schemas.microsoft.com/office/drawing/2014/main" id="{689457D4-31B0-466C-97C6-151E1EA5B0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256D77-1DB0-40F6-89FC-DE63F8FB9491}" type="slidenum">
              <a:rPr lang="es-PE" altLang="es-PE" smtClean="0"/>
              <a:pPr>
                <a:spcBef>
                  <a:spcPct val="0"/>
                </a:spcBef>
              </a:pPr>
              <a:t>5</a:t>
            </a:fld>
            <a:endParaRPr lang="es-PE" altLang="es-PE"/>
          </a:p>
        </p:txBody>
      </p:sp>
    </p:spTree>
    <p:extLst>
      <p:ext uri="{BB962C8B-B14F-4D97-AF65-F5344CB8AC3E}">
        <p14:creationId xmlns:p14="http://schemas.microsoft.com/office/powerpoint/2010/main" val="179547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ángulo 7">
            <a:extLst>
              <a:ext uri="{FF2B5EF4-FFF2-40B4-BE49-F238E27FC236}">
                <a16:creationId xmlns:a16="http://schemas.microsoft.com/office/drawing/2014/main" id="{C0184629-FA70-40D7-9C08-40F30323F0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026FF1-7C4E-402D-982C-61118F49AB88}" type="slidenum">
              <a:rPr lang="es-ES" altLang="es-PE" smtClean="0">
                <a:solidFill>
                  <a:srgbClr val="000000"/>
                </a:solidFill>
                <a:latin typeface="Arial" panose="020B0604020202020204" pitchFamily="34" charset="0"/>
              </a:rPr>
              <a:pPr>
                <a:spcBef>
                  <a:spcPct val="0"/>
                </a:spcBef>
              </a:pPr>
              <a:t>35</a:t>
            </a:fld>
            <a:endParaRPr lang="es-ES" altLang="es-PE">
              <a:solidFill>
                <a:srgbClr val="000000"/>
              </a:solidFill>
              <a:latin typeface="Arial" panose="020B0604020202020204" pitchFamily="34" charset="0"/>
            </a:endParaRPr>
          </a:p>
        </p:txBody>
      </p:sp>
      <p:sp>
        <p:nvSpPr>
          <p:cNvPr id="41987" name="Rectángulo 2">
            <a:extLst>
              <a:ext uri="{FF2B5EF4-FFF2-40B4-BE49-F238E27FC236}">
                <a16:creationId xmlns:a16="http://schemas.microsoft.com/office/drawing/2014/main" id="{BA919048-E9FB-481F-AE74-1CBFD41CF9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ángulo 3">
            <a:extLst>
              <a:ext uri="{FF2B5EF4-FFF2-40B4-BE49-F238E27FC236}">
                <a16:creationId xmlns:a16="http://schemas.microsoft.com/office/drawing/2014/main" id="{02911525-BB35-4C0C-BF2F-7F88DC3BCC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PE"/>
          </a:p>
        </p:txBody>
      </p:sp>
    </p:spTree>
    <p:extLst>
      <p:ext uri="{BB962C8B-B14F-4D97-AF65-F5344CB8AC3E}">
        <p14:creationId xmlns:p14="http://schemas.microsoft.com/office/powerpoint/2010/main" val="2727183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ángulo 7">
            <a:extLst>
              <a:ext uri="{FF2B5EF4-FFF2-40B4-BE49-F238E27FC236}">
                <a16:creationId xmlns:a16="http://schemas.microsoft.com/office/drawing/2014/main" id="{08A9C3EC-097C-41E7-BE66-856C462552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27E41B-9F88-4BAD-A71D-4EFCB6CB2541}" type="slidenum">
              <a:rPr lang="es-ES" altLang="es-PE" smtClean="0">
                <a:solidFill>
                  <a:srgbClr val="000000"/>
                </a:solidFill>
                <a:latin typeface="Arial" panose="020B0604020202020204" pitchFamily="34" charset="0"/>
              </a:rPr>
              <a:pPr>
                <a:spcBef>
                  <a:spcPct val="0"/>
                </a:spcBef>
              </a:pPr>
              <a:t>36</a:t>
            </a:fld>
            <a:endParaRPr lang="es-ES" altLang="es-PE">
              <a:solidFill>
                <a:srgbClr val="000000"/>
              </a:solidFill>
              <a:latin typeface="Arial" panose="020B0604020202020204" pitchFamily="34" charset="0"/>
            </a:endParaRPr>
          </a:p>
        </p:txBody>
      </p:sp>
      <p:sp>
        <p:nvSpPr>
          <p:cNvPr id="44035" name="Rectángulo 2">
            <a:extLst>
              <a:ext uri="{FF2B5EF4-FFF2-40B4-BE49-F238E27FC236}">
                <a16:creationId xmlns:a16="http://schemas.microsoft.com/office/drawing/2014/main" id="{BE1F3911-D38B-4B7F-934D-58ACEFD08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ángulo 3">
            <a:extLst>
              <a:ext uri="{FF2B5EF4-FFF2-40B4-BE49-F238E27FC236}">
                <a16:creationId xmlns:a16="http://schemas.microsoft.com/office/drawing/2014/main" id="{E80030B6-8F79-4648-B2CC-E4F31C88AF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PE"/>
          </a:p>
        </p:txBody>
      </p:sp>
    </p:spTree>
    <p:extLst>
      <p:ext uri="{BB962C8B-B14F-4D97-AF65-F5344CB8AC3E}">
        <p14:creationId xmlns:p14="http://schemas.microsoft.com/office/powerpoint/2010/main" val="2099890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ángulo 7">
            <a:extLst>
              <a:ext uri="{FF2B5EF4-FFF2-40B4-BE49-F238E27FC236}">
                <a16:creationId xmlns:a16="http://schemas.microsoft.com/office/drawing/2014/main" id="{EF44D244-747D-42A3-9582-0B61C17C5E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423EF9-52A7-4171-B1B3-B7545AA22965}" type="slidenum">
              <a:rPr lang="es-ES" altLang="es-PE" smtClean="0">
                <a:solidFill>
                  <a:srgbClr val="000000"/>
                </a:solidFill>
                <a:latin typeface="Arial" panose="020B0604020202020204" pitchFamily="34" charset="0"/>
              </a:rPr>
              <a:pPr>
                <a:spcBef>
                  <a:spcPct val="0"/>
                </a:spcBef>
              </a:pPr>
              <a:t>37</a:t>
            </a:fld>
            <a:endParaRPr lang="es-ES" altLang="es-PE">
              <a:solidFill>
                <a:srgbClr val="000000"/>
              </a:solidFill>
              <a:latin typeface="Arial" panose="020B0604020202020204" pitchFamily="34" charset="0"/>
            </a:endParaRPr>
          </a:p>
        </p:txBody>
      </p:sp>
      <p:sp>
        <p:nvSpPr>
          <p:cNvPr id="46083" name="Rectángulo 2">
            <a:extLst>
              <a:ext uri="{FF2B5EF4-FFF2-40B4-BE49-F238E27FC236}">
                <a16:creationId xmlns:a16="http://schemas.microsoft.com/office/drawing/2014/main" id="{5948BABB-FB92-420A-9A15-464E782AFD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ángulo 3">
            <a:extLst>
              <a:ext uri="{FF2B5EF4-FFF2-40B4-BE49-F238E27FC236}">
                <a16:creationId xmlns:a16="http://schemas.microsoft.com/office/drawing/2014/main" id="{CA11F0C4-02CD-4D1B-8879-AE425ECB71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PE"/>
          </a:p>
        </p:txBody>
      </p:sp>
    </p:spTree>
    <p:extLst>
      <p:ext uri="{BB962C8B-B14F-4D97-AF65-F5344CB8AC3E}">
        <p14:creationId xmlns:p14="http://schemas.microsoft.com/office/powerpoint/2010/main" val="1444614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ángulo 7">
            <a:extLst>
              <a:ext uri="{FF2B5EF4-FFF2-40B4-BE49-F238E27FC236}">
                <a16:creationId xmlns:a16="http://schemas.microsoft.com/office/drawing/2014/main" id="{08A9C3EC-097C-41E7-BE66-856C462552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27E41B-9F88-4BAD-A71D-4EFCB6CB2541}" type="slidenum">
              <a:rPr lang="es-ES" altLang="es-PE" smtClean="0">
                <a:solidFill>
                  <a:srgbClr val="000000"/>
                </a:solidFill>
                <a:latin typeface="Arial" panose="020B0604020202020204" pitchFamily="34" charset="0"/>
              </a:rPr>
              <a:pPr>
                <a:spcBef>
                  <a:spcPct val="0"/>
                </a:spcBef>
              </a:pPr>
              <a:t>38</a:t>
            </a:fld>
            <a:endParaRPr lang="es-ES" altLang="es-PE">
              <a:solidFill>
                <a:srgbClr val="000000"/>
              </a:solidFill>
              <a:latin typeface="Arial" panose="020B0604020202020204" pitchFamily="34" charset="0"/>
            </a:endParaRPr>
          </a:p>
        </p:txBody>
      </p:sp>
      <p:sp>
        <p:nvSpPr>
          <p:cNvPr id="44035" name="Rectángulo 2">
            <a:extLst>
              <a:ext uri="{FF2B5EF4-FFF2-40B4-BE49-F238E27FC236}">
                <a16:creationId xmlns:a16="http://schemas.microsoft.com/office/drawing/2014/main" id="{BE1F3911-D38B-4B7F-934D-58ACEFD08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ángulo 3">
            <a:extLst>
              <a:ext uri="{FF2B5EF4-FFF2-40B4-BE49-F238E27FC236}">
                <a16:creationId xmlns:a16="http://schemas.microsoft.com/office/drawing/2014/main" id="{E80030B6-8F79-4648-B2CC-E4F31C88AF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PE"/>
          </a:p>
        </p:txBody>
      </p:sp>
    </p:spTree>
    <p:extLst>
      <p:ext uri="{BB962C8B-B14F-4D97-AF65-F5344CB8AC3E}">
        <p14:creationId xmlns:p14="http://schemas.microsoft.com/office/powerpoint/2010/main" val="319245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txBox="1">
            <a:spLocks noGrp="1" noChangeArrowheads="1"/>
          </p:cNvSpPr>
          <p:nvPr/>
        </p:nvSpPr>
        <p:spPr bwMode="auto">
          <a:xfrm>
            <a:off x="3888444" y="8685554"/>
            <a:ext cx="2969557" cy="45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916" tIns="42456" rIns="84916" bIns="42456" anchor="b"/>
          <a:lstStyle>
            <a:lvl1pPr defTabSz="854075" eaLnBrk="0" hangingPunct="0">
              <a:defRPr>
                <a:solidFill>
                  <a:schemeClr val="tx1"/>
                </a:solidFill>
                <a:latin typeface="Arial" charset="0"/>
                <a:cs typeface="Arial" charset="0"/>
              </a:defRPr>
            </a:lvl1pPr>
            <a:lvl2pPr marL="742950" indent="-285750" defTabSz="854075" eaLnBrk="0" hangingPunct="0">
              <a:defRPr>
                <a:solidFill>
                  <a:schemeClr val="tx1"/>
                </a:solidFill>
                <a:latin typeface="Arial" charset="0"/>
                <a:cs typeface="Arial" charset="0"/>
              </a:defRPr>
            </a:lvl2pPr>
            <a:lvl3pPr marL="1143000" indent="-228600" defTabSz="854075" eaLnBrk="0" hangingPunct="0">
              <a:defRPr>
                <a:solidFill>
                  <a:schemeClr val="tx1"/>
                </a:solidFill>
                <a:latin typeface="Arial" charset="0"/>
                <a:cs typeface="Arial" charset="0"/>
              </a:defRPr>
            </a:lvl3pPr>
            <a:lvl4pPr marL="1600200" indent="-228600" defTabSz="854075" eaLnBrk="0" hangingPunct="0">
              <a:defRPr>
                <a:solidFill>
                  <a:schemeClr val="tx1"/>
                </a:solidFill>
                <a:latin typeface="Arial" charset="0"/>
                <a:cs typeface="Arial" charset="0"/>
              </a:defRPr>
            </a:lvl4pPr>
            <a:lvl5pPr marL="2057400" indent="-228600" defTabSz="854075" eaLnBrk="0" hangingPunct="0">
              <a:defRPr>
                <a:solidFill>
                  <a:schemeClr val="tx1"/>
                </a:solidFill>
                <a:latin typeface="Arial" charset="0"/>
                <a:cs typeface="Arial" charset="0"/>
              </a:defRPr>
            </a:lvl5pPr>
            <a:lvl6pPr marL="2514600" indent="-228600" defTabSz="854075" eaLnBrk="0" fontAlgn="base" hangingPunct="0">
              <a:spcBef>
                <a:spcPct val="0"/>
              </a:spcBef>
              <a:spcAft>
                <a:spcPct val="0"/>
              </a:spcAft>
              <a:defRPr>
                <a:solidFill>
                  <a:schemeClr val="tx1"/>
                </a:solidFill>
                <a:latin typeface="Arial" charset="0"/>
                <a:cs typeface="Arial" charset="0"/>
              </a:defRPr>
            </a:lvl6pPr>
            <a:lvl7pPr marL="2971800" indent="-228600" defTabSz="854075" eaLnBrk="0" fontAlgn="base" hangingPunct="0">
              <a:spcBef>
                <a:spcPct val="0"/>
              </a:spcBef>
              <a:spcAft>
                <a:spcPct val="0"/>
              </a:spcAft>
              <a:defRPr>
                <a:solidFill>
                  <a:schemeClr val="tx1"/>
                </a:solidFill>
                <a:latin typeface="Arial" charset="0"/>
                <a:cs typeface="Arial" charset="0"/>
              </a:defRPr>
            </a:lvl7pPr>
            <a:lvl8pPr marL="3429000" indent="-228600" defTabSz="854075" eaLnBrk="0" fontAlgn="base" hangingPunct="0">
              <a:spcBef>
                <a:spcPct val="0"/>
              </a:spcBef>
              <a:spcAft>
                <a:spcPct val="0"/>
              </a:spcAft>
              <a:defRPr>
                <a:solidFill>
                  <a:schemeClr val="tx1"/>
                </a:solidFill>
                <a:latin typeface="Arial" charset="0"/>
                <a:cs typeface="Arial" charset="0"/>
              </a:defRPr>
            </a:lvl8pPr>
            <a:lvl9pPr marL="3886200" indent="-228600" defTabSz="854075" eaLnBrk="0" fontAlgn="base" hangingPunct="0">
              <a:spcBef>
                <a:spcPct val="0"/>
              </a:spcBef>
              <a:spcAft>
                <a:spcPct val="0"/>
              </a:spcAft>
              <a:defRPr>
                <a:solidFill>
                  <a:schemeClr val="tx1"/>
                </a:solidFill>
                <a:latin typeface="Arial" charset="0"/>
                <a:cs typeface="Arial" charset="0"/>
              </a:defRPr>
            </a:lvl9pPr>
          </a:lstStyle>
          <a:p>
            <a:pPr algn="r" eaLnBrk="1" hangingPunct="1"/>
            <a:fld id="{F1A29315-5530-4184-A109-BD5289BECB6E}" type="slidenum">
              <a:rPr lang="es-ES" altLang="es-PE" sz="1200">
                <a:solidFill>
                  <a:srgbClr val="000000"/>
                </a:solidFill>
                <a:latin typeface="Times New Roman" pitchFamily="18" charset="0"/>
              </a:rPr>
              <a:pPr algn="r" eaLnBrk="1" hangingPunct="1"/>
              <a:t>44</a:t>
            </a:fld>
            <a:endParaRPr lang="es-ES" altLang="es-PE" sz="1200">
              <a:solidFill>
                <a:srgbClr val="000000"/>
              </a:solidFill>
              <a:latin typeface="Times New Roman" pitchFamily="18" charset="0"/>
            </a:endParaRPr>
          </a:p>
        </p:txBody>
      </p:sp>
      <p:sp>
        <p:nvSpPr>
          <p:cNvPr id="357379" name="Rectangle 2"/>
          <p:cNvSpPr>
            <a:spLocks noGrp="1" noRot="1" noChangeAspect="1" noChangeArrowheads="1" noTextEdit="1"/>
          </p:cNvSpPr>
          <p:nvPr>
            <p:ph type="sldImg"/>
          </p:nvPr>
        </p:nvSpPr>
        <p:spPr bwMode="auto">
          <a:xfrm>
            <a:off x="38735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80" name="Rectangle 3"/>
          <p:cNvSpPr>
            <a:spLocks noGrp="1" noChangeArrowheads="1"/>
          </p:cNvSpPr>
          <p:nvPr>
            <p:ph type="body" idx="1"/>
          </p:nvPr>
        </p:nvSpPr>
        <p:spPr bwMode="auto">
          <a:xfrm>
            <a:off x="912628" y="4344337"/>
            <a:ext cx="5032747" cy="41135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491" tIns="41746" rIns="83491" bIns="41746" numCol="1" anchor="t" anchorCtr="0" compatLnSpc="1">
            <a:prstTxWarp prst="textNoShape">
              <a:avLst/>
            </a:prstTxWarp>
          </a:bodyPr>
          <a:lstStyle/>
          <a:p>
            <a:pPr eaLnBrk="1" hangingPunct="1">
              <a:spcBef>
                <a:spcPct val="0"/>
              </a:spcBef>
            </a:pPr>
            <a:endParaRPr lang="es-ES" altLang="es-PE"/>
          </a:p>
        </p:txBody>
      </p:sp>
    </p:spTree>
    <p:extLst>
      <p:ext uri="{BB962C8B-B14F-4D97-AF65-F5344CB8AC3E}">
        <p14:creationId xmlns:p14="http://schemas.microsoft.com/office/powerpoint/2010/main" val="96165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a:extLst>
              <a:ext uri="{FF2B5EF4-FFF2-40B4-BE49-F238E27FC236}">
                <a16:creationId xmlns:a16="http://schemas.microsoft.com/office/drawing/2014/main" id="{A644F518-91B4-4A35-9D12-8569567151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2 Marcador de notas">
            <a:extLst>
              <a:ext uri="{FF2B5EF4-FFF2-40B4-BE49-F238E27FC236}">
                <a16:creationId xmlns:a16="http://schemas.microsoft.com/office/drawing/2014/main" id="{5A662822-20F0-4356-9687-27C16D11F8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PE">
              <a:latin typeface="Arial" panose="020B0604020202020204" pitchFamily="34" charset="0"/>
            </a:endParaRPr>
          </a:p>
        </p:txBody>
      </p:sp>
      <p:sp>
        <p:nvSpPr>
          <p:cNvPr id="58372" name="3 Marcador de número de diapositiva">
            <a:extLst>
              <a:ext uri="{FF2B5EF4-FFF2-40B4-BE49-F238E27FC236}">
                <a16:creationId xmlns:a16="http://schemas.microsoft.com/office/drawing/2014/main" id="{47C0A2AF-4E20-4DC4-9D16-0383477291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F49B6B-D909-47A2-9209-08ACCB777733}" type="slidenum">
              <a:rPr lang="es-PE" altLang="es-PE" smtClean="0">
                <a:solidFill>
                  <a:srgbClr val="000000"/>
                </a:solidFill>
                <a:latin typeface="Arial" panose="020B0604020202020204" pitchFamily="34" charset="0"/>
                <a:cs typeface="Tahoma" panose="020B0604030504040204" pitchFamily="34" charset="0"/>
              </a:rPr>
              <a:pPr>
                <a:spcBef>
                  <a:spcPct val="0"/>
                </a:spcBef>
              </a:pPr>
              <a:t>49</a:t>
            </a:fld>
            <a:endParaRPr lang="es-PE" altLang="es-PE">
              <a:solidFill>
                <a:srgbClr val="000000"/>
              </a:solidFill>
              <a:latin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958452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ángulo 7">
            <a:extLst>
              <a:ext uri="{FF2B5EF4-FFF2-40B4-BE49-F238E27FC236}">
                <a16:creationId xmlns:a16="http://schemas.microsoft.com/office/drawing/2014/main" id="{41F9AE27-A0DC-43E2-9217-9625E5F470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E4278A-5854-403E-B3D0-CDC22284B207}" type="slidenum">
              <a:rPr lang="es-ES" altLang="es-PE" smtClean="0">
                <a:solidFill>
                  <a:srgbClr val="000000"/>
                </a:solidFill>
              </a:rPr>
              <a:pPr>
                <a:spcBef>
                  <a:spcPct val="0"/>
                </a:spcBef>
              </a:pPr>
              <a:t>50</a:t>
            </a:fld>
            <a:endParaRPr lang="es-ES" altLang="es-PE">
              <a:solidFill>
                <a:srgbClr val="000000"/>
              </a:solidFill>
            </a:endParaRPr>
          </a:p>
        </p:txBody>
      </p:sp>
      <p:sp>
        <p:nvSpPr>
          <p:cNvPr id="61443" name="Rectángulo 2">
            <a:extLst>
              <a:ext uri="{FF2B5EF4-FFF2-40B4-BE49-F238E27FC236}">
                <a16:creationId xmlns:a16="http://schemas.microsoft.com/office/drawing/2014/main" id="{F592CAED-B152-4EF7-BFC9-9349F247DB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ángulo 3">
            <a:extLst>
              <a:ext uri="{FF2B5EF4-FFF2-40B4-BE49-F238E27FC236}">
                <a16:creationId xmlns:a16="http://schemas.microsoft.com/office/drawing/2014/main" id="{ABC89C20-1DB6-418F-A5EE-FCF6BFF1AF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endParaRPr lang="es-ES" altLang="es-PE"/>
          </a:p>
        </p:txBody>
      </p:sp>
    </p:spTree>
    <p:extLst>
      <p:ext uri="{BB962C8B-B14F-4D97-AF65-F5344CB8AC3E}">
        <p14:creationId xmlns:p14="http://schemas.microsoft.com/office/powerpoint/2010/main" val="1917014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fld id="{1A8CC502-A2A8-423F-A4EF-9A8521F7522E}" type="slidenum">
              <a:rPr lang="es-PE" smtClean="0"/>
              <a:pPr/>
              <a:t>51</a:t>
            </a:fld>
            <a:endParaRPr lang="es-PE"/>
          </a:p>
        </p:txBody>
      </p:sp>
    </p:spTree>
    <p:extLst>
      <p:ext uri="{BB962C8B-B14F-4D97-AF65-F5344CB8AC3E}">
        <p14:creationId xmlns:p14="http://schemas.microsoft.com/office/powerpoint/2010/main" val="2927618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fld id="{1A8CC502-A2A8-423F-A4EF-9A8521F7522E}" type="slidenum">
              <a:rPr lang="es-PE" smtClean="0"/>
              <a:pPr/>
              <a:t>52</a:t>
            </a:fld>
            <a:endParaRPr lang="es-PE"/>
          </a:p>
        </p:txBody>
      </p:sp>
    </p:spTree>
    <p:extLst>
      <p:ext uri="{BB962C8B-B14F-4D97-AF65-F5344CB8AC3E}">
        <p14:creationId xmlns:p14="http://schemas.microsoft.com/office/powerpoint/2010/main" val="1647128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3EC86E80-0401-436F-8328-2627593FED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00E36B-D7AE-40F4-BC7E-63A5B3958F6C}" type="slidenum">
              <a:rPr lang="es-PE" altLang="es-PE" smtClean="0">
                <a:latin typeface="Arial" panose="020B0604020202020204" pitchFamily="34" charset="0"/>
              </a:rPr>
              <a:pPr>
                <a:spcBef>
                  <a:spcPct val="0"/>
                </a:spcBef>
              </a:pPr>
              <a:t>61</a:t>
            </a:fld>
            <a:endParaRPr lang="es-PE" altLang="es-PE">
              <a:latin typeface="Arial" panose="020B0604020202020204" pitchFamily="34" charset="0"/>
            </a:endParaRPr>
          </a:p>
        </p:txBody>
      </p:sp>
      <p:sp>
        <p:nvSpPr>
          <p:cNvPr id="69635" name="Rectangle 2">
            <a:extLst>
              <a:ext uri="{FF2B5EF4-FFF2-40B4-BE49-F238E27FC236}">
                <a16:creationId xmlns:a16="http://schemas.microsoft.com/office/drawing/2014/main" id="{D752B100-0AB9-4C84-AC07-046E358983F8}"/>
              </a:ext>
            </a:extLst>
          </p:cNvPr>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a:extLst>
              <a:ext uri="{FF2B5EF4-FFF2-40B4-BE49-F238E27FC236}">
                <a16:creationId xmlns:a16="http://schemas.microsoft.com/office/drawing/2014/main" id="{F3F7DC25-7E0A-49A4-B758-F4525BC8CF98}"/>
              </a:ext>
            </a:extLst>
          </p:cNvPr>
          <p:cNvSpPr>
            <a:spLocks noGrp="1" noChangeArrowheads="1"/>
          </p:cNvSpPr>
          <p:nvPr>
            <p:ph type="body" idx="1"/>
          </p:nvPr>
        </p:nvSpPr>
        <p:spPr bwMode="auto">
          <a:xfrm>
            <a:off x="685800" y="4341813"/>
            <a:ext cx="54864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altLang="es-PE" b="1"/>
              <a:t>Elevada Morbilidad por Enfermedades transmitidas que afecta el normal desarrollo de actividades económicas de los departamentos del País (Año 2007):</a:t>
            </a:r>
          </a:p>
          <a:p>
            <a:r>
              <a:rPr lang="es-PE" altLang="es-PE" b="1"/>
              <a:t>Malaria 50 mil casos anuales, Dengue 40,000 casos en los últimos 5 años y más de 4 mil casos anuales de Bartonelosis afectando a los distritos más pobres del Perú.</a:t>
            </a:r>
          </a:p>
          <a:p>
            <a:r>
              <a:rPr lang="es-PE" altLang="es-PE" b="1"/>
              <a:t>Afectan importantes áreas de importancia económica, su control es inversión para el  desarrollo.</a:t>
            </a:r>
          </a:p>
        </p:txBody>
      </p:sp>
    </p:spTree>
    <p:extLst>
      <p:ext uri="{BB962C8B-B14F-4D97-AF65-F5344CB8AC3E}">
        <p14:creationId xmlns:p14="http://schemas.microsoft.com/office/powerpoint/2010/main" val="110975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imagen de diapositiva 1">
            <a:extLst>
              <a:ext uri="{FF2B5EF4-FFF2-40B4-BE49-F238E27FC236}">
                <a16:creationId xmlns:a16="http://schemas.microsoft.com/office/drawing/2014/main" id="{024AA3A9-7B34-4208-A0F6-22FCC1A5CD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Marcador de notas 2">
            <a:extLst>
              <a:ext uri="{FF2B5EF4-FFF2-40B4-BE49-F238E27FC236}">
                <a16:creationId xmlns:a16="http://schemas.microsoft.com/office/drawing/2014/main" id="{2EB429DE-C2EC-41EF-A23D-09C3FF604D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US" altLang="es-PE"/>
          </a:p>
        </p:txBody>
      </p:sp>
      <p:sp>
        <p:nvSpPr>
          <p:cNvPr id="37892" name="Marcador de número de diapositiva 3">
            <a:extLst>
              <a:ext uri="{FF2B5EF4-FFF2-40B4-BE49-F238E27FC236}">
                <a16:creationId xmlns:a16="http://schemas.microsoft.com/office/drawing/2014/main" id="{A2CFACD3-6B60-48AA-A736-2D319BC67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4B5272-B2FA-439F-ACB0-347B3F5FB1BE}" type="slidenum">
              <a:rPr lang="es-PE" altLang="es-PE" smtClean="0"/>
              <a:pPr>
                <a:spcBef>
                  <a:spcPct val="0"/>
                </a:spcBef>
              </a:pPr>
              <a:t>6</a:t>
            </a:fld>
            <a:endParaRPr lang="es-PE" altLang="es-PE"/>
          </a:p>
        </p:txBody>
      </p:sp>
    </p:spTree>
    <p:extLst>
      <p:ext uri="{BB962C8B-B14F-4D97-AF65-F5344CB8AC3E}">
        <p14:creationId xmlns:p14="http://schemas.microsoft.com/office/powerpoint/2010/main" val="11019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28E8F76-568A-4C93-8806-6087A3331B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87EAAE-2721-417B-826E-D793180C81CD}" type="slidenum">
              <a:rPr lang="es-PE" altLang="es-PE" smtClean="0"/>
              <a:pPr>
                <a:spcBef>
                  <a:spcPct val="0"/>
                </a:spcBef>
              </a:pPr>
              <a:t>12</a:t>
            </a:fld>
            <a:endParaRPr lang="es-PE" altLang="es-PE"/>
          </a:p>
        </p:txBody>
      </p:sp>
      <p:sp>
        <p:nvSpPr>
          <p:cNvPr id="45059" name="Rectangle 2">
            <a:extLst>
              <a:ext uri="{FF2B5EF4-FFF2-40B4-BE49-F238E27FC236}">
                <a16:creationId xmlns:a16="http://schemas.microsoft.com/office/drawing/2014/main" id="{5E0473C2-C9C2-4304-9394-D453DAE811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D80BD74F-3C0F-4EEF-9078-8D17EC8E66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US" altLang="es-PE"/>
          </a:p>
        </p:txBody>
      </p:sp>
    </p:spTree>
    <p:extLst>
      <p:ext uri="{BB962C8B-B14F-4D97-AF65-F5344CB8AC3E}">
        <p14:creationId xmlns:p14="http://schemas.microsoft.com/office/powerpoint/2010/main" val="348627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9C538F40-A848-42AB-B949-28DADAA74957}"/>
              </a:ext>
            </a:extLst>
          </p:cNvPr>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33" tIns="53468" rIns="106933" bIns="53468" anchor="b"/>
          <a:lstStyle>
            <a:lvl1pPr defTabSz="1069975">
              <a:spcBef>
                <a:spcPct val="30000"/>
              </a:spcBef>
              <a:defRPr sz="1200">
                <a:solidFill>
                  <a:schemeClr val="tx1"/>
                </a:solidFill>
                <a:latin typeface="Calibri" panose="020F0502020204030204" pitchFamily="34" charset="0"/>
              </a:defRPr>
            </a:lvl1pPr>
            <a:lvl2pPr marL="742950" indent="-285750" defTabSz="1069975">
              <a:spcBef>
                <a:spcPct val="30000"/>
              </a:spcBef>
              <a:defRPr sz="1200">
                <a:solidFill>
                  <a:schemeClr val="tx1"/>
                </a:solidFill>
                <a:latin typeface="Calibri" panose="020F0502020204030204" pitchFamily="34" charset="0"/>
              </a:defRPr>
            </a:lvl2pPr>
            <a:lvl3pPr marL="1143000" indent="-228600" defTabSz="1069975">
              <a:spcBef>
                <a:spcPct val="30000"/>
              </a:spcBef>
              <a:defRPr sz="1200">
                <a:solidFill>
                  <a:schemeClr val="tx1"/>
                </a:solidFill>
                <a:latin typeface="Calibri" panose="020F0502020204030204" pitchFamily="34" charset="0"/>
              </a:defRPr>
            </a:lvl3pPr>
            <a:lvl4pPr marL="1600200" indent="-228600" defTabSz="1069975">
              <a:spcBef>
                <a:spcPct val="30000"/>
              </a:spcBef>
              <a:defRPr sz="1200">
                <a:solidFill>
                  <a:schemeClr val="tx1"/>
                </a:solidFill>
                <a:latin typeface="Calibri" panose="020F0502020204030204" pitchFamily="34" charset="0"/>
              </a:defRPr>
            </a:lvl4pPr>
            <a:lvl5pPr marL="2057400" indent="-228600" defTabSz="1069975">
              <a:spcBef>
                <a:spcPct val="30000"/>
              </a:spcBef>
              <a:defRPr sz="1200">
                <a:solidFill>
                  <a:schemeClr val="tx1"/>
                </a:solidFill>
                <a:latin typeface="Calibri" panose="020F0502020204030204" pitchFamily="34" charset="0"/>
              </a:defRPr>
            </a:lvl5pPr>
            <a:lvl6pPr marL="2514600" indent="-228600" defTabSz="10699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10699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10699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1069975"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D2888317-FB47-4358-8241-BFAC4BAE9392}" type="slidenum">
              <a:rPr lang="es-PE" altLang="es-PE">
                <a:latin typeface="Arial" panose="020B0604020202020204" pitchFamily="34" charset="0"/>
              </a:rPr>
              <a:pPr algn="r">
                <a:spcBef>
                  <a:spcPct val="0"/>
                </a:spcBef>
              </a:pPr>
              <a:t>14</a:t>
            </a:fld>
            <a:endParaRPr lang="es-PE" altLang="es-PE">
              <a:latin typeface="Arial" panose="020B0604020202020204" pitchFamily="34" charset="0"/>
            </a:endParaRPr>
          </a:p>
        </p:txBody>
      </p:sp>
      <p:sp>
        <p:nvSpPr>
          <p:cNvPr id="71683" name="Rectangle 7">
            <a:extLst>
              <a:ext uri="{FF2B5EF4-FFF2-40B4-BE49-F238E27FC236}">
                <a16:creationId xmlns:a16="http://schemas.microsoft.com/office/drawing/2014/main" id="{472C7A3F-53BF-4436-B801-4FDBA70E7CF8}"/>
              </a:ext>
            </a:extLst>
          </p:cNvPr>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933" tIns="53468" rIns="106933" bIns="53468" anchor="b"/>
          <a:lstStyle>
            <a:lvl1pPr defTabSz="1069975">
              <a:spcBef>
                <a:spcPct val="30000"/>
              </a:spcBef>
              <a:defRPr sz="1200">
                <a:solidFill>
                  <a:schemeClr val="tx1"/>
                </a:solidFill>
                <a:latin typeface="Calibri" panose="020F0502020204030204" pitchFamily="34" charset="0"/>
              </a:defRPr>
            </a:lvl1pPr>
            <a:lvl2pPr marL="742950" indent="-285750" defTabSz="1069975">
              <a:spcBef>
                <a:spcPct val="30000"/>
              </a:spcBef>
              <a:defRPr sz="1200">
                <a:solidFill>
                  <a:schemeClr val="tx1"/>
                </a:solidFill>
                <a:latin typeface="Calibri" panose="020F0502020204030204" pitchFamily="34" charset="0"/>
              </a:defRPr>
            </a:lvl2pPr>
            <a:lvl3pPr marL="1143000" indent="-228600" defTabSz="1069975">
              <a:spcBef>
                <a:spcPct val="30000"/>
              </a:spcBef>
              <a:defRPr sz="1200">
                <a:solidFill>
                  <a:schemeClr val="tx1"/>
                </a:solidFill>
                <a:latin typeface="Calibri" panose="020F0502020204030204" pitchFamily="34" charset="0"/>
              </a:defRPr>
            </a:lvl3pPr>
            <a:lvl4pPr marL="1600200" indent="-228600" defTabSz="1069975">
              <a:spcBef>
                <a:spcPct val="30000"/>
              </a:spcBef>
              <a:defRPr sz="1200">
                <a:solidFill>
                  <a:schemeClr val="tx1"/>
                </a:solidFill>
                <a:latin typeface="Calibri" panose="020F0502020204030204" pitchFamily="34" charset="0"/>
              </a:defRPr>
            </a:lvl4pPr>
            <a:lvl5pPr marL="2057400" indent="-228600" defTabSz="1069975">
              <a:spcBef>
                <a:spcPct val="30000"/>
              </a:spcBef>
              <a:defRPr sz="1200">
                <a:solidFill>
                  <a:schemeClr val="tx1"/>
                </a:solidFill>
                <a:latin typeface="Calibri" panose="020F0502020204030204" pitchFamily="34" charset="0"/>
              </a:defRPr>
            </a:lvl5pPr>
            <a:lvl6pPr marL="2514600" indent="-228600" defTabSz="10699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10699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10699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1069975"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4AFE2587-CFEB-4201-9C9B-ADC0F191A7D7}" type="slidenum">
              <a:rPr lang="es-PE" altLang="es-PE">
                <a:latin typeface="Arial" panose="020B0604020202020204" pitchFamily="34" charset="0"/>
              </a:rPr>
              <a:pPr algn="r">
                <a:spcBef>
                  <a:spcPct val="0"/>
                </a:spcBef>
              </a:pPr>
              <a:t>14</a:t>
            </a:fld>
            <a:endParaRPr lang="es-PE" altLang="es-PE">
              <a:latin typeface="Arial" panose="020B0604020202020204" pitchFamily="34" charset="0"/>
            </a:endParaRPr>
          </a:p>
        </p:txBody>
      </p:sp>
      <p:sp>
        <p:nvSpPr>
          <p:cNvPr id="71684" name="Rectangle 2">
            <a:extLst>
              <a:ext uri="{FF2B5EF4-FFF2-40B4-BE49-F238E27FC236}">
                <a16:creationId xmlns:a16="http://schemas.microsoft.com/office/drawing/2014/main" id="{FD1B95C3-2DAE-4395-ACE3-8C9E98C3A1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5" name="Rectangle 3">
            <a:extLst>
              <a:ext uri="{FF2B5EF4-FFF2-40B4-BE49-F238E27FC236}">
                <a16:creationId xmlns:a16="http://schemas.microsoft.com/office/drawing/2014/main" id="{7A9B7C50-227C-4EAE-8B4C-BCEFEE0645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es-MX" altLang="es-PE"/>
              <a:t>Para el año 2005 la edad promedio de fallecimiento fue de 56.1 años; el Departamento de Lima fue de 63.1 años, en Madre de Dios la mitad de la población falleció antes de cumplir los 39.5 años. Por debajo de la cifra nacional se encuentran los departamentos de la sierra y la selva.</a:t>
            </a:r>
          </a:p>
          <a:p>
            <a:pPr algn="just" eaLnBrk="1" hangingPunct="1"/>
            <a:r>
              <a:rPr lang="es-MX" altLang="es-PE"/>
              <a:t>La Brecha entre los promedios de edad de fallecimiento del departamento de Lima y Perú es de 7 años, entre la cifa Perú y el departamento de Madre de Dios es 16.6 años.</a:t>
            </a:r>
          </a:p>
          <a:p>
            <a:pPr algn="just" eaLnBrk="1" hangingPunct="1"/>
            <a:r>
              <a:rPr lang="es-MX" altLang="es-PE"/>
              <a:t>La Brecha entre el departamento de Lima y el departamento de Madre de Dios, es decir entre un departamento en mejores condiciones y el de peor condiciones es de 23.6 años.</a:t>
            </a:r>
            <a:endParaRPr lang="es-PE" altLang="es-PE"/>
          </a:p>
        </p:txBody>
      </p:sp>
    </p:spTree>
    <p:extLst>
      <p:ext uri="{BB962C8B-B14F-4D97-AF65-F5344CB8AC3E}">
        <p14:creationId xmlns:p14="http://schemas.microsoft.com/office/powerpoint/2010/main" val="3538941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9C97D03-C30F-4B50-AA2C-355B8F1905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69975">
              <a:spcBef>
                <a:spcPct val="30000"/>
              </a:spcBef>
              <a:defRPr sz="1200">
                <a:solidFill>
                  <a:schemeClr val="tx1"/>
                </a:solidFill>
                <a:latin typeface="Calibri" panose="020F0502020204030204" pitchFamily="34" charset="0"/>
              </a:defRPr>
            </a:lvl1pPr>
            <a:lvl2pPr marL="742950" indent="-285750" defTabSz="1069975">
              <a:spcBef>
                <a:spcPct val="30000"/>
              </a:spcBef>
              <a:defRPr sz="1200">
                <a:solidFill>
                  <a:schemeClr val="tx1"/>
                </a:solidFill>
                <a:latin typeface="Calibri" panose="020F0502020204030204" pitchFamily="34" charset="0"/>
              </a:defRPr>
            </a:lvl2pPr>
            <a:lvl3pPr marL="1143000" indent="-228600" defTabSz="1069975">
              <a:spcBef>
                <a:spcPct val="30000"/>
              </a:spcBef>
              <a:defRPr sz="1200">
                <a:solidFill>
                  <a:schemeClr val="tx1"/>
                </a:solidFill>
                <a:latin typeface="Calibri" panose="020F0502020204030204" pitchFamily="34" charset="0"/>
              </a:defRPr>
            </a:lvl3pPr>
            <a:lvl4pPr marL="1600200" indent="-228600" defTabSz="1069975">
              <a:spcBef>
                <a:spcPct val="30000"/>
              </a:spcBef>
              <a:defRPr sz="1200">
                <a:solidFill>
                  <a:schemeClr val="tx1"/>
                </a:solidFill>
                <a:latin typeface="Calibri" panose="020F0502020204030204" pitchFamily="34" charset="0"/>
              </a:defRPr>
            </a:lvl4pPr>
            <a:lvl5pPr marL="2057400" indent="-228600" defTabSz="1069975">
              <a:spcBef>
                <a:spcPct val="30000"/>
              </a:spcBef>
              <a:defRPr sz="1200">
                <a:solidFill>
                  <a:schemeClr val="tx1"/>
                </a:solidFill>
                <a:latin typeface="Calibri" panose="020F0502020204030204" pitchFamily="34" charset="0"/>
              </a:defRPr>
            </a:lvl5pPr>
            <a:lvl6pPr marL="2514600" indent="-228600" defTabSz="10699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10699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10699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10699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50E2B8-C0CD-436B-B8A4-393E34335C8A}" type="slidenum">
              <a:rPr lang="es-PE" altLang="es-PE" smtClean="0">
                <a:latin typeface="Times New Roman" panose="02020603050405020304" pitchFamily="18" charset="0"/>
              </a:rPr>
              <a:pPr>
                <a:spcBef>
                  <a:spcPct val="0"/>
                </a:spcBef>
              </a:pPr>
              <a:t>22</a:t>
            </a:fld>
            <a:endParaRPr lang="es-PE" altLang="es-PE">
              <a:latin typeface="Times New Roman" panose="02020603050405020304" pitchFamily="18" charset="0"/>
            </a:endParaRPr>
          </a:p>
        </p:txBody>
      </p:sp>
      <p:sp>
        <p:nvSpPr>
          <p:cNvPr id="50179" name="Rectangle 2">
            <a:extLst>
              <a:ext uri="{FF2B5EF4-FFF2-40B4-BE49-F238E27FC236}">
                <a16:creationId xmlns:a16="http://schemas.microsoft.com/office/drawing/2014/main" id="{B34E5B54-325F-4325-A6A8-558A6D1804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a:extLst>
              <a:ext uri="{FF2B5EF4-FFF2-40B4-BE49-F238E27FC236}">
                <a16:creationId xmlns:a16="http://schemas.microsoft.com/office/drawing/2014/main" id="{F522DA1D-B766-4215-BE7A-3408A40449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MX" altLang="es-PE"/>
              <a:t>En el Perú ocurren 6 muertes por cada 1000 habitantes. Existen  12 departamentos con Tasas superiores al valor nacional. Los departamentos con mayores Tasas son Puno, Apurímac, Cusco, Junín, Ayacucho y Ancash.</a:t>
            </a:r>
            <a:endParaRPr lang="es-PE" altLang="es-PE"/>
          </a:p>
          <a:p>
            <a:pPr eaLnBrk="1" hangingPunct="1">
              <a:spcBef>
                <a:spcPct val="0"/>
              </a:spcBef>
            </a:pPr>
            <a:endParaRPr lang="es-PE" altLang="es-PE"/>
          </a:p>
        </p:txBody>
      </p:sp>
    </p:spTree>
    <p:extLst>
      <p:ext uri="{BB962C8B-B14F-4D97-AF65-F5344CB8AC3E}">
        <p14:creationId xmlns:p14="http://schemas.microsoft.com/office/powerpoint/2010/main" val="133425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E" altLang="es-PE"/>
          </a:p>
        </p:txBody>
      </p:sp>
      <p:sp>
        <p:nvSpPr>
          <p:cNvPr id="399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88B9D71-BA85-494B-9FD6-DB4AB8BC0A56}" type="slidenum">
              <a:rPr lang="es-PE" altLang="es-PE" smtClean="0"/>
              <a:pPr eaLnBrk="1" hangingPunct="1">
                <a:spcBef>
                  <a:spcPct val="0"/>
                </a:spcBef>
              </a:pPr>
              <a:t>23</a:t>
            </a:fld>
            <a:endParaRPr lang="es-PE" altLang="es-P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endParaRPr lang="es-PE" sz="900" dirty="0"/>
          </a:p>
        </p:txBody>
      </p:sp>
      <p:sp>
        <p:nvSpPr>
          <p:cNvPr id="4" name="3 Marcador de número de diapositiva"/>
          <p:cNvSpPr>
            <a:spLocks noGrp="1"/>
          </p:cNvSpPr>
          <p:nvPr>
            <p:ph type="sldNum" sz="quarter" idx="10"/>
          </p:nvPr>
        </p:nvSpPr>
        <p:spPr/>
        <p:txBody>
          <a:bodyPr/>
          <a:lstStyle/>
          <a:p>
            <a:fld id="{DFA63E88-BBDE-4C22-A05B-658AFE8F3F77}" type="slidenum">
              <a:rPr lang="es-PE" smtClean="0"/>
              <a:pPr/>
              <a:t>25</a:t>
            </a:fld>
            <a:endParaRPr lang="es-P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a:extLst>
              <a:ext uri="{FF2B5EF4-FFF2-40B4-BE49-F238E27FC236}">
                <a16:creationId xmlns:a16="http://schemas.microsoft.com/office/drawing/2014/main" id="{FEE1FB98-D794-4D10-8C5C-09A98BD437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Marcador de notas">
            <a:extLst>
              <a:ext uri="{FF2B5EF4-FFF2-40B4-BE49-F238E27FC236}">
                <a16:creationId xmlns:a16="http://schemas.microsoft.com/office/drawing/2014/main" id="{91B1A217-9F2C-49E7-A836-37D6335B49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63600"/>
            <a:r>
              <a:rPr lang="es-PE" altLang="es-PE"/>
              <a:t>En el año 2011 el Perú perdió 90.3 años por cada mil habitantes. La Región Huancavelica perdió en el año 2011, 179.4 años por cada mil habitantes, 49.3 años más que el promedio nacional y 107.4 más que la Región Callao. Son 6 Regiones que se encuentran en el percentil 75 con respecto al Resto del Perú.</a:t>
            </a:r>
          </a:p>
          <a:p>
            <a:pPr defTabSz="863600" eaLnBrk="1" hangingPunct="1">
              <a:spcBef>
                <a:spcPct val="0"/>
              </a:spcBef>
            </a:pPr>
            <a:endParaRPr lang="es-PE" altLang="es-PE"/>
          </a:p>
        </p:txBody>
      </p:sp>
      <p:sp>
        <p:nvSpPr>
          <p:cNvPr id="54276" name="3 Marcador de número de diapositiva">
            <a:extLst>
              <a:ext uri="{FF2B5EF4-FFF2-40B4-BE49-F238E27FC236}">
                <a16:creationId xmlns:a16="http://schemas.microsoft.com/office/drawing/2014/main" id="{E562B620-FED8-4D61-9920-B2B6B54C30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5E2AF0-DDE1-43DD-9A02-F9CDC0B180EF}" type="slidenum">
              <a:rPr lang="es-PE" altLang="es-PE" smtClean="0"/>
              <a:pPr>
                <a:spcBef>
                  <a:spcPct val="0"/>
                </a:spcBef>
              </a:pPr>
              <a:t>28</a:t>
            </a:fld>
            <a:endParaRPr lang="es-PE" altLang="es-PE"/>
          </a:p>
        </p:txBody>
      </p:sp>
    </p:spTree>
    <p:extLst>
      <p:ext uri="{BB962C8B-B14F-4D97-AF65-F5344CB8AC3E}">
        <p14:creationId xmlns:p14="http://schemas.microsoft.com/office/powerpoint/2010/main" val="2732297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ángulo 7">
            <a:extLst>
              <a:ext uri="{FF2B5EF4-FFF2-40B4-BE49-F238E27FC236}">
                <a16:creationId xmlns:a16="http://schemas.microsoft.com/office/drawing/2014/main" id="{1D281FAD-380A-446A-B430-9ED17D6206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164836-B5A2-47B6-A17A-292291365BA7}" type="slidenum">
              <a:rPr lang="es-ES" altLang="es-PE" smtClean="0">
                <a:solidFill>
                  <a:srgbClr val="000000"/>
                </a:solidFill>
                <a:latin typeface="Arial" panose="020B0604020202020204" pitchFamily="34" charset="0"/>
              </a:rPr>
              <a:pPr>
                <a:spcBef>
                  <a:spcPct val="0"/>
                </a:spcBef>
              </a:pPr>
              <a:t>34</a:t>
            </a:fld>
            <a:endParaRPr lang="es-ES" altLang="es-PE">
              <a:solidFill>
                <a:srgbClr val="000000"/>
              </a:solidFill>
              <a:latin typeface="Arial" panose="020B0604020202020204" pitchFamily="34" charset="0"/>
            </a:endParaRPr>
          </a:p>
        </p:txBody>
      </p:sp>
      <p:sp>
        <p:nvSpPr>
          <p:cNvPr id="39939" name="Rectángulo 2">
            <a:extLst>
              <a:ext uri="{FF2B5EF4-FFF2-40B4-BE49-F238E27FC236}">
                <a16:creationId xmlns:a16="http://schemas.microsoft.com/office/drawing/2014/main" id="{5CA4C847-2C94-49E8-80EE-707825BF53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ángulo 3">
            <a:extLst>
              <a:ext uri="{FF2B5EF4-FFF2-40B4-BE49-F238E27FC236}">
                <a16:creationId xmlns:a16="http://schemas.microsoft.com/office/drawing/2014/main" id="{2F6375B2-9AB4-4340-ABC1-A47AEA71C1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PE"/>
          </a:p>
        </p:txBody>
      </p:sp>
    </p:spTree>
    <p:extLst>
      <p:ext uri="{BB962C8B-B14F-4D97-AF65-F5344CB8AC3E}">
        <p14:creationId xmlns:p14="http://schemas.microsoft.com/office/powerpoint/2010/main" val="2395489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F88933-8708-4962-A2A2-AE5756684182}"/>
              </a:ext>
            </a:extLst>
          </p:cNvPr>
          <p:cNvSpPr>
            <a:spLocks noGrp="1"/>
          </p:cNvSpPr>
          <p:nvPr>
            <p:ph type="ctrTitle"/>
          </p:nvPr>
        </p:nvSpPr>
        <p:spPr>
          <a:xfrm>
            <a:off x="1524000" y="1122363"/>
            <a:ext cx="9144000" cy="2387600"/>
          </a:xfrm>
        </p:spPr>
        <p:txBody>
          <a:bodyPr anchor="b">
            <a:normAutofit/>
          </a:bodyPr>
          <a:lstStyle>
            <a:lvl1pPr algn="ctr">
              <a:defRPr sz="3200" b="1">
                <a:solidFill>
                  <a:srgbClr val="C00000"/>
                </a:solidFill>
                <a:latin typeface="+mn-lt"/>
              </a:defRPr>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AEB7BA9B-12C1-4D39-99E9-B0BDB90326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948867AC-4252-4DAC-A750-25CE62353801}"/>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5" name="Marcador de pie de página 4">
            <a:extLst>
              <a:ext uri="{FF2B5EF4-FFF2-40B4-BE49-F238E27FC236}">
                <a16:creationId xmlns:a16="http://schemas.microsoft.com/office/drawing/2014/main" id="{24C8424B-69D1-4BA9-97EE-F92D3C220E18}"/>
              </a:ext>
            </a:extLst>
          </p:cNvPr>
          <p:cNvSpPr>
            <a:spLocks noGrp="1"/>
          </p:cNvSpPr>
          <p:nvPr>
            <p:ph type="ftr" sz="quarter" idx="11"/>
          </p:nvPr>
        </p:nvSpPr>
        <p:spPr/>
        <p:txBody>
          <a:bodyPr/>
          <a:lstStyle/>
          <a:p>
            <a:r>
              <a:rPr lang="es-PE" dirty="0"/>
              <a:t>Luis Suárez Ognio</a:t>
            </a:r>
          </a:p>
        </p:txBody>
      </p:sp>
      <p:sp>
        <p:nvSpPr>
          <p:cNvPr id="6" name="Marcador de número de diapositiva 5">
            <a:extLst>
              <a:ext uri="{FF2B5EF4-FFF2-40B4-BE49-F238E27FC236}">
                <a16:creationId xmlns:a16="http://schemas.microsoft.com/office/drawing/2014/main" id="{7C8AFCB7-5EA5-45E0-921A-9F88CFD5D4DC}"/>
              </a:ext>
            </a:extLst>
          </p:cNvPr>
          <p:cNvSpPr>
            <a:spLocks noGrp="1"/>
          </p:cNvSpPr>
          <p:nvPr>
            <p:ph type="sldNum" sz="quarter" idx="12"/>
          </p:nvPr>
        </p:nvSpPr>
        <p:spPr/>
        <p:txBody>
          <a:bodyPr/>
          <a:lstStyle/>
          <a:p>
            <a:fld id="{D749856B-7009-48AD-BF1C-7DD421F0E55D}" type="slidenum">
              <a:rPr lang="es-PE" smtClean="0"/>
              <a:t>‹Nº›</a:t>
            </a:fld>
            <a:endParaRPr lang="es-PE" dirty="0"/>
          </a:p>
        </p:txBody>
      </p:sp>
    </p:spTree>
    <p:extLst>
      <p:ext uri="{BB962C8B-B14F-4D97-AF65-F5344CB8AC3E}">
        <p14:creationId xmlns:p14="http://schemas.microsoft.com/office/powerpoint/2010/main" val="140424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3C7AB7-776C-4F9C-8956-C8FF0B7A238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BE8AFCFB-C814-4DAD-988A-FF43E0731FBB}"/>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DE509DB-9A8A-45D7-8E80-193576D2B89D}"/>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5" name="Marcador de pie de página 4">
            <a:extLst>
              <a:ext uri="{FF2B5EF4-FFF2-40B4-BE49-F238E27FC236}">
                <a16:creationId xmlns:a16="http://schemas.microsoft.com/office/drawing/2014/main" id="{92177C07-07C6-494D-B599-76A0EF0F70B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7D184AB-63D1-4D69-A30B-B8A3F7E57247}"/>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341880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72C48F7-7225-44AB-A277-6F051FFB02D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0415F758-1BAF-45CE-9879-D9B5EB576FE2}"/>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89E2FAA-29E3-4A31-83FF-717A77D18C62}"/>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5" name="Marcador de pie de página 4">
            <a:extLst>
              <a:ext uri="{FF2B5EF4-FFF2-40B4-BE49-F238E27FC236}">
                <a16:creationId xmlns:a16="http://schemas.microsoft.com/office/drawing/2014/main" id="{0DD63EC1-21D3-4618-B417-99E8F1A1EEF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64CD265-D89F-426A-901B-171C4F238E93}"/>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1566381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72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89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E24625-0405-457C-B1C9-F2846AB48CE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681B9CB-AB01-43F3-8F48-B77BF7A3FC1E}"/>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6C9EFF9-67A3-487C-8883-7A9C3ADF3FA2}"/>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5" name="Marcador de pie de página 4">
            <a:extLst>
              <a:ext uri="{FF2B5EF4-FFF2-40B4-BE49-F238E27FC236}">
                <a16:creationId xmlns:a16="http://schemas.microsoft.com/office/drawing/2014/main" id="{5954A7B2-0F29-4DC5-AC5F-BC5F33388C4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17B1F78-2076-4348-B612-92DE97E8F5DA}"/>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420515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DE56AB-431F-45E6-A79A-B9DD7F1E62E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62492942-8579-4D50-9BCC-7C64CE9B7B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573F2618-F41C-42AE-B48E-0F3F9088FC65}"/>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5" name="Marcador de pie de página 4">
            <a:extLst>
              <a:ext uri="{FF2B5EF4-FFF2-40B4-BE49-F238E27FC236}">
                <a16:creationId xmlns:a16="http://schemas.microsoft.com/office/drawing/2014/main" id="{2E1FFEF5-C15B-4A4B-93D6-E2919043B66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5939628-D8E2-41F9-8DB0-F3D1A48E1F90}"/>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377867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094F1-5FEA-4472-ADC9-3CD4AC3EB9F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AFBE7041-AF9B-4A70-8FF1-8BD026002349}"/>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CA0EF2E4-C71B-4D6C-B5CD-5B7A350EE24C}"/>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5C868963-A9AA-4816-AD21-48A40C5933C1}"/>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6" name="Marcador de pie de página 5">
            <a:extLst>
              <a:ext uri="{FF2B5EF4-FFF2-40B4-BE49-F238E27FC236}">
                <a16:creationId xmlns:a16="http://schemas.microsoft.com/office/drawing/2014/main" id="{2D9837A5-281E-4918-80C8-47F3FC16AA7F}"/>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B6C7A3C5-03E4-4114-86CA-CEE8D8B19AF4}"/>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370064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8FF87-1FA4-4757-9701-4075C780F39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A8210FBD-EBD8-4F6D-B458-10AF52E4E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8B1D01E4-74C3-4E32-9AC7-4804DE616D5E}"/>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FAEF3BB5-2BB2-4A8B-B23A-DEA3E7CD87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F83A9543-8CEA-401F-A22E-76055FB69F0E}"/>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B4B4106C-8F5A-4077-A492-EE320AD6C344}"/>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8" name="Marcador de pie de página 7">
            <a:extLst>
              <a:ext uri="{FF2B5EF4-FFF2-40B4-BE49-F238E27FC236}">
                <a16:creationId xmlns:a16="http://schemas.microsoft.com/office/drawing/2014/main" id="{BD95161B-6426-49D7-A378-2849ADAFDD74}"/>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5A664D32-9BE8-4CDE-A47C-5A9A064190B5}"/>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2052586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7E3DA4-E7EF-4311-B567-6DB78A0F85E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44EF0970-B706-48E7-8D9B-A1A12C619130}"/>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4" name="Marcador de pie de página 3">
            <a:extLst>
              <a:ext uri="{FF2B5EF4-FFF2-40B4-BE49-F238E27FC236}">
                <a16:creationId xmlns:a16="http://schemas.microsoft.com/office/drawing/2014/main" id="{4C509ED6-0A53-463A-8B28-8DB4F11940FA}"/>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820A7D76-7B7E-4B2C-BEC0-D85BB528FB95}"/>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286161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38446-04AD-4460-AF3C-D8A3E94F6854}"/>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3" name="Marcador de pie de página 2">
            <a:extLst>
              <a:ext uri="{FF2B5EF4-FFF2-40B4-BE49-F238E27FC236}">
                <a16:creationId xmlns:a16="http://schemas.microsoft.com/office/drawing/2014/main" id="{D98D014B-6F8A-4B5C-9DB1-B6726ADDB735}"/>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B169D540-A5A4-4206-B170-CDE6C12103C3}"/>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183724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4575CE-BDB8-4E62-A487-4F43B7F844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3FEBFB5-4C5E-42C4-B277-7F5F29A9DF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FC5D8298-F3D8-472D-8B62-31B5957A9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B32595D7-422F-4F35-8240-265FADBE1BEC}"/>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6" name="Marcador de pie de página 5">
            <a:extLst>
              <a:ext uri="{FF2B5EF4-FFF2-40B4-BE49-F238E27FC236}">
                <a16:creationId xmlns:a16="http://schemas.microsoft.com/office/drawing/2014/main" id="{01D3A20C-669B-4BC1-B9CD-F3B8103E3CC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C89DEC7-E51F-47F1-953F-A5B7B8771AC9}"/>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58793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FE04EE-F195-4209-97F1-6150017CF54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1EFB90C6-B1B9-4B1F-8232-9309F1150C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13814262-0E74-4235-82CD-7094BEC7F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7D35D5D-C4D8-492B-9CA9-6321B0BE3AE6}"/>
              </a:ext>
            </a:extLst>
          </p:cNvPr>
          <p:cNvSpPr>
            <a:spLocks noGrp="1"/>
          </p:cNvSpPr>
          <p:nvPr>
            <p:ph type="dt" sz="half" idx="10"/>
          </p:nvPr>
        </p:nvSpPr>
        <p:spPr/>
        <p:txBody>
          <a:bodyPr/>
          <a:lstStyle/>
          <a:p>
            <a:fld id="{BB627A12-3BF3-46E0-AD2A-CF17017FFCD0}" type="datetimeFigureOut">
              <a:rPr lang="es-PE" smtClean="0"/>
              <a:t>12/08/18</a:t>
            </a:fld>
            <a:endParaRPr lang="es-PE"/>
          </a:p>
        </p:txBody>
      </p:sp>
      <p:sp>
        <p:nvSpPr>
          <p:cNvPr id="6" name="Marcador de pie de página 5">
            <a:extLst>
              <a:ext uri="{FF2B5EF4-FFF2-40B4-BE49-F238E27FC236}">
                <a16:creationId xmlns:a16="http://schemas.microsoft.com/office/drawing/2014/main" id="{3B73D451-D00C-427E-94C8-68A5753E019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49F7D8B-5338-4A2B-AFBA-B00073513E81}"/>
              </a:ext>
            </a:extLst>
          </p:cNvPr>
          <p:cNvSpPr>
            <a:spLocks noGrp="1"/>
          </p:cNvSpPr>
          <p:nvPr>
            <p:ph type="sldNum" sz="quarter" idx="12"/>
          </p:nvPr>
        </p:nvSpPr>
        <p:spPr/>
        <p:txBody>
          <a:bodyPr/>
          <a:lstStyle/>
          <a:p>
            <a:fld id="{D749856B-7009-48AD-BF1C-7DD421F0E55D}" type="slidenum">
              <a:rPr lang="es-PE" smtClean="0"/>
              <a:t>‹Nº›</a:t>
            </a:fld>
            <a:endParaRPr lang="es-PE"/>
          </a:p>
        </p:txBody>
      </p:sp>
    </p:spTree>
    <p:extLst>
      <p:ext uri="{BB962C8B-B14F-4D97-AF65-F5344CB8AC3E}">
        <p14:creationId xmlns:p14="http://schemas.microsoft.com/office/powerpoint/2010/main" val="18062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C1CCC79-CD42-4C75-8AB3-770CDB0CE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DE544A7-3407-420A-99AA-52AA029197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fecha 3">
            <a:extLst>
              <a:ext uri="{FF2B5EF4-FFF2-40B4-BE49-F238E27FC236}">
                <a16:creationId xmlns:a16="http://schemas.microsoft.com/office/drawing/2014/main" id="{308DE71C-DF50-4321-BC95-0E717F72E3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27A12-3BF3-46E0-AD2A-CF17017FFCD0}" type="datetimeFigureOut">
              <a:rPr lang="es-PE" smtClean="0"/>
              <a:t>12/08/18</a:t>
            </a:fld>
            <a:endParaRPr lang="es-PE"/>
          </a:p>
        </p:txBody>
      </p:sp>
      <p:sp>
        <p:nvSpPr>
          <p:cNvPr id="5" name="Marcador de pie de página 4">
            <a:extLst>
              <a:ext uri="{FF2B5EF4-FFF2-40B4-BE49-F238E27FC236}">
                <a16:creationId xmlns:a16="http://schemas.microsoft.com/office/drawing/2014/main" id="{CFB19FBC-E343-4C19-AB81-82341F933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i="1">
                <a:solidFill>
                  <a:schemeClr val="tx1"/>
                </a:solidFill>
              </a:defRPr>
            </a:lvl1pPr>
          </a:lstStyle>
          <a:p>
            <a:r>
              <a:rPr lang="es-PE"/>
              <a:t>Luis Suárez Ognio</a:t>
            </a:r>
            <a:endParaRPr lang="es-PE" dirty="0"/>
          </a:p>
        </p:txBody>
      </p:sp>
      <p:sp>
        <p:nvSpPr>
          <p:cNvPr id="6" name="Marcador de número de diapositiva 5">
            <a:extLst>
              <a:ext uri="{FF2B5EF4-FFF2-40B4-BE49-F238E27FC236}">
                <a16:creationId xmlns:a16="http://schemas.microsoft.com/office/drawing/2014/main" id="{5E404A54-F24E-44A4-B563-32447D6413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9856B-7009-48AD-BF1C-7DD421F0E55D}" type="slidenum">
              <a:rPr lang="es-PE" smtClean="0"/>
              <a:t>‹Nº›</a:t>
            </a:fld>
            <a:endParaRPr lang="es-PE"/>
          </a:p>
        </p:txBody>
      </p:sp>
      <p:pic>
        <p:nvPicPr>
          <p:cNvPr id="9"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l="16718" t="15039" r="42188" b="77394"/>
          <a:stretch>
            <a:fillRect/>
          </a:stretch>
        </p:blipFill>
        <p:spPr bwMode="auto">
          <a:xfrm>
            <a:off x="153749" y="25400"/>
            <a:ext cx="4304963" cy="52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13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hyperlink" Target="http://www.healthdata.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oleObject" Target="../embeddings/oleObject2.bin"/><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healthdata.org/"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hyperlink" Target="http://www.dge.gob.pe/portal/docs/tools/Cargaenfermedad2012.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hyperlink" Target="http://www.dge.gob.pe/portal/docs/tools/Cargaenfermedad2012.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hyperlink" Target="http://www.dge.gob.pe/portal/docs/tools/Cargaenfermedad2012.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4.emf"/></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lsuarezo@Gmail.com" TargetMode="External"/><Relationship Id="rId2" Type="http://schemas.openxmlformats.org/officeDocument/2006/relationships/hyperlink" Target="mailto:luis.suarez@upc.pe"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a:extLst>
              <a:ext uri="{FF2B5EF4-FFF2-40B4-BE49-F238E27FC236}">
                <a16:creationId xmlns:a16="http://schemas.microsoft.com/office/drawing/2014/main" id="{3E3C427F-8830-4516-A032-577FD0CFE78D}"/>
              </a:ext>
            </a:extLst>
          </p:cNvPr>
          <p:cNvSpPr>
            <a:spLocks noGrp="1"/>
          </p:cNvSpPr>
          <p:nvPr>
            <p:ph type="ctrTitle"/>
          </p:nvPr>
        </p:nvSpPr>
        <p:spPr>
          <a:xfrm>
            <a:off x="1794217" y="2179320"/>
            <a:ext cx="8603566" cy="1470025"/>
          </a:xfrm>
        </p:spPr>
        <p:txBody>
          <a:bodyPr>
            <a:normAutofit fontScale="90000"/>
          </a:bodyPr>
          <a:lstStyle/>
          <a:p>
            <a:pPr eaLnBrk="1" hangingPunct="1"/>
            <a:r>
              <a:rPr lang="es-PE" altLang="es-PE" sz="5400" b="1" dirty="0">
                <a:solidFill>
                  <a:srgbClr val="C00000"/>
                </a:solidFill>
              </a:rPr>
              <a:t>Situación de la Salud en el Perú</a:t>
            </a:r>
          </a:p>
        </p:txBody>
      </p:sp>
      <p:sp>
        <p:nvSpPr>
          <p:cNvPr id="3" name="2 Subtítulo">
            <a:extLst>
              <a:ext uri="{FF2B5EF4-FFF2-40B4-BE49-F238E27FC236}">
                <a16:creationId xmlns:a16="http://schemas.microsoft.com/office/drawing/2014/main" id="{BEBC853A-8299-4903-967F-5972E098FA6E}"/>
              </a:ext>
            </a:extLst>
          </p:cNvPr>
          <p:cNvSpPr>
            <a:spLocks noGrp="1"/>
          </p:cNvSpPr>
          <p:nvPr>
            <p:ph type="subTitle" idx="1"/>
          </p:nvPr>
        </p:nvSpPr>
        <p:spPr>
          <a:xfrm>
            <a:off x="2628900" y="4267200"/>
            <a:ext cx="6934200" cy="1752600"/>
          </a:xfrm>
        </p:spPr>
        <p:txBody>
          <a:bodyPr rtlCol="0">
            <a:noAutofit/>
          </a:bodyPr>
          <a:lstStyle/>
          <a:p>
            <a:pPr>
              <a:defRPr/>
            </a:pPr>
            <a:r>
              <a:rPr lang="es-PE" dirty="0">
                <a:solidFill>
                  <a:schemeClr val="tx1">
                    <a:lumMod val="85000"/>
                    <a:lumOff val="15000"/>
                  </a:schemeClr>
                </a:solidFill>
              </a:rPr>
              <a:t>Luis Suárez Ognio</a:t>
            </a:r>
          </a:p>
          <a:p>
            <a:pPr>
              <a:lnSpc>
                <a:spcPts val="1800"/>
              </a:lnSpc>
              <a:defRPr/>
            </a:pPr>
            <a:r>
              <a:rPr lang="es-PE" sz="1800" dirty="0">
                <a:solidFill>
                  <a:schemeClr val="tx1">
                    <a:lumMod val="85000"/>
                    <a:lumOff val="15000"/>
                  </a:schemeClr>
                </a:solidFill>
              </a:rPr>
              <a:t>Médico Epidemiólogo</a:t>
            </a:r>
          </a:p>
          <a:p>
            <a:pPr>
              <a:lnSpc>
                <a:spcPts val="1800"/>
              </a:lnSpc>
              <a:defRPr/>
            </a:pPr>
            <a:r>
              <a:rPr lang="es-PE" sz="1800" dirty="0">
                <a:solidFill>
                  <a:schemeClr val="tx1">
                    <a:lumMod val="85000"/>
                    <a:lumOff val="15000"/>
                  </a:schemeClr>
                </a:solidFill>
              </a:rPr>
              <a:t>Director General</a:t>
            </a:r>
          </a:p>
          <a:p>
            <a:pPr>
              <a:lnSpc>
                <a:spcPts val="1800"/>
              </a:lnSpc>
              <a:defRPr/>
            </a:pPr>
            <a:r>
              <a:rPr lang="es-PE" sz="1800" dirty="0">
                <a:solidFill>
                  <a:schemeClr val="tx1">
                    <a:lumMod val="85000"/>
                    <a:lumOff val="15000"/>
                  </a:schemeClr>
                </a:solidFill>
              </a:rPr>
              <a:t>Centro Nacional de Epidemiología Prevención y Control de Enfermedades CDC-Perú</a:t>
            </a:r>
          </a:p>
        </p:txBody>
      </p:sp>
    </p:spTree>
    <p:extLst>
      <p:ext uri="{BB962C8B-B14F-4D97-AF65-F5344CB8AC3E}">
        <p14:creationId xmlns:p14="http://schemas.microsoft.com/office/powerpoint/2010/main" val="665531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a:extLst>
              <a:ext uri="{FF2B5EF4-FFF2-40B4-BE49-F238E27FC236}">
                <a16:creationId xmlns:a16="http://schemas.microsoft.com/office/drawing/2014/main" id="{F8327FB8-2477-4EAB-B13D-43CED03A5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212726"/>
            <a:ext cx="8858250" cy="643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937117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a:extLst>
              <a:ext uri="{FF2B5EF4-FFF2-40B4-BE49-F238E27FC236}">
                <a16:creationId xmlns:a16="http://schemas.microsoft.com/office/drawing/2014/main" id="{18CCC148-0C32-4D42-949F-04BEFCC37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180976"/>
            <a:ext cx="8724900" cy="649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796722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7" name="Text Box 5">
            <a:extLst>
              <a:ext uri="{FF2B5EF4-FFF2-40B4-BE49-F238E27FC236}">
                <a16:creationId xmlns:a16="http://schemas.microsoft.com/office/drawing/2014/main" id="{8F1480CF-DCEA-4027-93B8-2D0D18551675}"/>
              </a:ext>
            </a:extLst>
          </p:cNvPr>
          <p:cNvSpPr txBox="1">
            <a:spLocks noChangeArrowheads="1"/>
          </p:cNvSpPr>
          <p:nvPr/>
        </p:nvSpPr>
        <p:spPr bwMode="auto">
          <a:xfrm>
            <a:off x="2566989" y="0"/>
            <a:ext cx="7921625" cy="838200"/>
          </a:xfrm>
          <a:prstGeom prst="rect">
            <a:avLst/>
          </a:prstGeom>
          <a:noFill/>
          <a:ln w="9525">
            <a:noFill/>
            <a:miter lim="800000"/>
            <a:headEnd/>
            <a:tailEnd/>
          </a:ln>
          <a:effectLst/>
        </p:spPr>
        <p:txBody>
          <a:bodyPr>
            <a:spAutoFit/>
          </a:bodyPr>
          <a:lstStyle/>
          <a:p>
            <a:pPr algn="r">
              <a:defRPr/>
            </a:pPr>
            <a:r>
              <a:rPr lang="es-MX" sz="2400" b="1" dirty="0">
                <a:effectLst>
                  <a:outerShdw blurRad="38100" dist="38100" dir="2700000" algn="tl">
                    <a:srgbClr val="C0C0C0"/>
                  </a:outerShdw>
                </a:effectLst>
              </a:rPr>
              <a:t>PERU: Familias</a:t>
            </a:r>
            <a:r>
              <a:rPr lang="es-MX" b="1" dirty="0">
                <a:effectLst>
                  <a:outerShdw blurRad="38100" dist="38100" dir="2700000" algn="tl">
                    <a:srgbClr val="C0C0C0"/>
                  </a:outerShdw>
                </a:effectLst>
              </a:rPr>
              <a:t> </a:t>
            </a:r>
            <a:r>
              <a:rPr lang="es-MX" sz="2400" b="1" dirty="0">
                <a:effectLst>
                  <a:outerShdw blurRad="38100" dist="38100" dir="2700000" algn="tl">
                    <a:srgbClr val="C0C0C0"/>
                  </a:outerShdw>
                </a:effectLst>
              </a:rPr>
              <a:t>lingüísticas y</a:t>
            </a:r>
          </a:p>
          <a:p>
            <a:pPr algn="r">
              <a:defRPr/>
            </a:pPr>
            <a:r>
              <a:rPr lang="es-MX" sz="2400" b="1" dirty="0">
                <a:effectLst>
                  <a:outerShdw blurRad="38100" dist="38100" dir="2700000" algn="tl">
                    <a:srgbClr val="C0C0C0"/>
                  </a:outerShdw>
                </a:effectLst>
              </a:rPr>
              <a:t>grupos étnicos de la Amazonía Peruana</a:t>
            </a:r>
            <a:endParaRPr lang="es-ES" sz="2400" b="1" dirty="0">
              <a:effectLst>
                <a:outerShdw blurRad="38100" dist="38100" dir="2700000" algn="tl">
                  <a:srgbClr val="C0C0C0"/>
                </a:outerShdw>
              </a:effectLst>
            </a:endParaRPr>
          </a:p>
        </p:txBody>
      </p:sp>
      <p:pic>
        <p:nvPicPr>
          <p:cNvPr id="44035" name="Picture 6">
            <a:extLst>
              <a:ext uri="{FF2B5EF4-FFF2-40B4-BE49-F238E27FC236}">
                <a16:creationId xmlns:a16="http://schemas.microsoft.com/office/drawing/2014/main" id="{D288D421-5C67-499F-A874-EED0F8B3B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281" t="12564" r="2620" b="3690"/>
          <a:stretch>
            <a:fillRect/>
          </a:stretch>
        </p:blipFill>
        <p:spPr bwMode="auto">
          <a:xfrm>
            <a:off x="2374901" y="762000"/>
            <a:ext cx="55213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7">
            <a:extLst>
              <a:ext uri="{FF2B5EF4-FFF2-40B4-BE49-F238E27FC236}">
                <a16:creationId xmlns:a16="http://schemas.microsoft.com/office/drawing/2014/main" id="{A6A0E750-55DB-4F4D-851E-DCE032FDA29E}"/>
              </a:ext>
            </a:extLst>
          </p:cNvPr>
          <p:cNvSpPr txBox="1">
            <a:spLocks noChangeArrowheads="1"/>
          </p:cNvSpPr>
          <p:nvPr/>
        </p:nvSpPr>
        <p:spPr bwMode="auto">
          <a:xfrm>
            <a:off x="7535864" y="981075"/>
            <a:ext cx="30241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s-MX" altLang="es-PE" sz="1600">
                <a:latin typeface="Arial" panose="020B0604020202020204" pitchFamily="34" charset="0"/>
              </a:rPr>
              <a:t>El Perú es un país pluriétnico y pluricultural conformado mayoritariamente por población mestiza y por pueblos indígenas de la región andina y amazónica. En la actualidad, la población indígena de la amazonía peruana está compuesta por 11 familias que representan 42 pueblos indígenas.</a:t>
            </a:r>
          </a:p>
          <a:p>
            <a:pPr>
              <a:spcBef>
                <a:spcPct val="50000"/>
              </a:spcBef>
              <a:buFontTx/>
              <a:buNone/>
            </a:pPr>
            <a:endParaRPr lang="es-MX" altLang="es-PE" sz="1600">
              <a:latin typeface="Arial" panose="020B0604020202020204" pitchFamily="34" charset="0"/>
            </a:endParaRPr>
          </a:p>
          <a:p>
            <a:pPr>
              <a:spcBef>
                <a:spcPct val="50000"/>
              </a:spcBef>
              <a:buFontTx/>
              <a:buNone/>
            </a:pPr>
            <a:endParaRPr lang="es-MX" altLang="es-PE" sz="1600">
              <a:latin typeface="Arial" panose="020B0604020202020204" pitchFamily="34" charset="0"/>
            </a:endParaRPr>
          </a:p>
          <a:p>
            <a:pPr>
              <a:spcBef>
                <a:spcPct val="50000"/>
              </a:spcBef>
              <a:buFontTx/>
              <a:buNone/>
            </a:pPr>
            <a:r>
              <a:rPr lang="es-MX" altLang="es-PE" sz="1600">
                <a:latin typeface="Arial" panose="020B0604020202020204" pitchFamily="34" charset="0"/>
              </a:rPr>
              <a:t>Esta población habita en 11 regiones del país, en 34 de sus provincias y en al menos 118 distritos.</a:t>
            </a:r>
            <a:endParaRPr lang="es-PE" altLang="es-PE" sz="1600">
              <a:latin typeface="Arial" panose="020B0604020202020204" pitchFamily="34" charset="0"/>
            </a:endParaRPr>
          </a:p>
        </p:txBody>
      </p:sp>
      <p:sp>
        <p:nvSpPr>
          <p:cNvPr id="44037" name="Text Box 1036">
            <a:extLst>
              <a:ext uri="{FF2B5EF4-FFF2-40B4-BE49-F238E27FC236}">
                <a16:creationId xmlns:a16="http://schemas.microsoft.com/office/drawing/2014/main" id="{CD512CCD-E351-428B-9FC8-87AB639E4819}"/>
              </a:ext>
            </a:extLst>
          </p:cNvPr>
          <p:cNvSpPr txBox="1">
            <a:spLocks noChangeArrowheads="1"/>
          </p:cNvSpPr>
          <p:nvPr/>
        </p:nvSpPr>
        <p:spPr bwMode="auto">
          <a:xfrm>
            <a:off x="2351089" y="6642101"/>
            <a:ext cx="52038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PE" sz="800">
                <a:latin typeface="Arial" panose="020B0604020202020204" pitchFamily="34" charset="0"/>
              </a:rPr>
              <a:t>Fuente: Elaboración DEIS / DGE / MINSA  a partir del CD Amazonía, Biodiversidad, comunidades y desarrollo </a:t>
            </a:r>
            <a:endParaRPr lang="es-ES" altLang="es-PE" sz="800">
              <a:latin typeface="Arial" panose="020B0604020202020204" pitchFamily="34" charset="0"/>
            </a:endParaRPr>
          </a:p>
        </p:txBody>
      </p:sp>
    </p:spTree>
    <p:extLst>
      <p:ext uri="{BB962C8B-B14F-4D97-AF65-F5344CB8AC3E}">
        <p14:creationId xmlns:p14="http://schemas.microsoft.com/office/powerpoint/2010/main" val="1536492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5" descr="msotw9_temp0">
            <a:extLst>
              <a:ext uri="{FF2B5EF4-FFF2-40B4-BE49-F238E27FC236}">
                <a16:creationId xmlns:a16="http://schemas.microsoft.com/office/drawing/2014/main" id="{A1E67AD3-FE45-43A6-862E-69D3385B487E}"/>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l="52505" t="2637" r="27110"/>
          <a:stretch>
            <a:fillRect/>
          </a:stretch>
        </p:blipFill>
        <p:spPr bwMode="auto">
          <a:xfrm>
            <a:off x="1487487" y="-26988"/>
            <a:ext cx="2376488" cy="685800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4">
            <a:extLst>
              <a:ext uri="{FF2B5EF4-FFF2-40B4-BE49-F238E27FC236}">
                <a16:creationId xmlns:a16="http://schemas.microsoft.com/office/drawing/2014/main" id="{A722A19B-55FE-43BE-949E-905AF9923D49}"/>
              </a:ext>
            </a:extLst>
          </p:cNvPr>
          <p:cNvSpPr txBox="1">
            <a:spLocks noChangeArrowheads="1"/>
          </p:cNvSpPr>
          <p:nvPr/>
        </p:nvSpPr>
        <p:spPr bwMode="auto">
          <a:xfrm>
            <a:off x="4008439" y="5445125"/>
            <a:ext cx="6480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s-MX" altLang="es-PE" sz="1400">
                <a:solidFill>
                  <a:srgbClr val="A50021"/>
                </a:solidFill>
                <a:latin typeface="Arial" panose="020B0604020202020204" pitchFamily="34" charset="0"/>
                <a:cs typeface="Times New Roman" panose="02020603050405020304" pitchFamily="18" charset="0"/>
              </a:rPr>
              <a:t>Fuente: Beier y Michael 2003a; 2003b; Centro de Salud Camisea; entrevistas focales y de percepción de la enfermedad 2003; MINSA, 2003a</a:t>
            </a:r>
            <a:r>
              <a:rPr lang="es-MX" altLang="es-PE" sz="2000">
                <a:solidFill>
                  <a:srgbClr val="A50021"/>
                </a:solidFill>
                <a:latin typeface="Arial" panose="020B0604020202020204" pitchFamily="34" charset="0"/>
                <a:cs typeface="Times New Roman" panose="02020603050405020304" pitchFamily="18" charset="0"/>
              </a:rPr>
              <a:t>.</a:t>
            </a:r>
            <a:endParaRPr lang="en-US" altLang="es-PE" sz="2000">
              <a:solidFill>
                <a:srgbClr val="A50021"/>
              </a:solidFill>
              <a:latin typeface="Arial" panose="020B0604020202020204" pitchFamily="34" charset="0"/>
            </a:endParaRPr>
          </a:p>
        </p:txBody>
      </p:sp>
      <p:sp>
        <p:nvSpPr>
          <p:cNvPr id="109573" name="Text Box 5">
            <a:extLst>
              <a:ext uri="{FF2B5EF4-FFF2-40B4-BE49-F238E27FC236}">
                <a16:creationId xmlns:a16="http://schemas.microsoft.com/office/drawing/2014/main" id="{AE426360-48C4-4A5B-B3E6-2433D5392F88}"/>
              </a:ext>
            </a:extLst>
          </p:cNvPr>
          <p:cNvSpPr txBox="1">
            <a:spLocks noChangeArrowheads="1"/>
          </p:cNvSpPr>
          <p:nvPr/>
        </p:nvSpPr>
        <p:spPr bwMode="auto">
          <a:xfrm>
            <a:off x="3935414" y="261939"/>
            <a:ext cx="6192837" cy="1006475"/>
          </a:xfrm>
          <a:prstGeom prst="rect">
            <a:avLst/>
          </a:prstGeom>
          <a:noFill/>
          <a:ln w="9525">
            <a:noFill/>
            <a:miter lim="800000"/>
            <a:headEnd/>
            <a:tailEnd/>
          </a:ln>
          <a:effectLst/>
        </p:spPr>
        <p:txBody>
          <a:bodyPr>
            <a:spAutoFit/>
          </a:bodyPr>
          <a:lstStyle/>
          <a:p>
            <a:pPr algn="ctr">
              <a:spcBef>
                <a:spcPct val="50000"/>
              </a:spcBef>
              <a:defRPr/>
            </a:pPr>
            <a:r>
              <a:rPr lang="es-MX" sz="2000" b="1">
                <a:solidFill>
                  <a:srgbClr val="A50021"/>
                </a:solidFill>
                <a:effectLst>
                  <a:outerShdw blurRad="38100" dist="38100" dir="2700000" algn="tl">
                    <a:srgbClr val="C0C0C0"/>
                  </a:outerShdw>
                </a:effectLst>
              </a:rPr>
              <a:t>Comparación de la edad prematura de muerte en los asentamientos Nanti del alto Camisea y otros pueblos indígenas.</a:t>
            </a:r>
            <a:endParaRPr lang="es-ES" sz="2000">
              <a:solidFill>
                <a:srgbClr val="A50021"/>
              </a:solidFill>
              <a:effectLst>
                <a:outerShdw blurRad="38100" dist="38100" dir="2700000" algn="tl">
                  <a:srgbClr val="C0C0C0"/>
                </a:outerShdw>
              </a:effectLst>
            </a:endParaRPr>
          </a:p>
        </p:txBody>
      </p:sp>
      <p:graphicFrame>
        <p:nvGraphicFramePr>
          <p:cNvPr id="109602" name="Group 34">
            <a:extLst>
              <a:ext uri="{FF2B5EF4-FFF2-40B4-BE49-F238E27FC236}">
                <a16:creationId xmlns:a16="http://schemas.microsoft.com/office/drawing/2014/main" id="{A7B53C54-DB8F-4B7F-A2A7-F0F34958E0DF}"/>
              </a:ext>
            </a:extLst>
          </p:cNvPr>
          <p:cNvGraphicFramePr>
            <a:graphicFrameLocks noGrp="1"/>
          </p:cNvGraphicFramePr>
          <p:nvPr/>
        </p:nvGraphicFramePr>
        <p:xfrm>
          <a:off x="4008438" y="1700213"/>
          <a:ext cx="6553200" cy="3562351"/>
        </p:xfrm>
        <a:graphic>
          <a:graphicData uri="http://schemas.openxmlformats.org/drawingml/2006/table">
            <a:tbl>
              <a:tblPr/>
              <a:tblGrid>
                <a:gridCol w="3308350">
                  <a:extLst>
                    <a:ext uri="{9D8B030D-6E8A-4147-A177-3AD203B41FA5}">
                      <a16:colId xmlns:a16="http://schemas.microsoft.com/office/drawing/2014/main" val="20000"/>
                    </a:ext>
                  </a:extLst>
                </a:gridCol>
                <a:gridCol w="865187">
                  <a:extLst>
                    <a:ext uri="{9D8B030D-6E8A-4147-A177-3AD203B41FA5}">
                      <a16:colId xmlns:a16="http://schemas.microsoft.com/office/drawing/2014/main" val="20001"/>
                    </a:ext>
                  </a:extLst>
                </a:gridCol>
                <a:gridCol w="1514475">
                  <a:extLst>
                    <a:ext uri="{9D8B030D-6E8A-4147-A177-3AD203B41FA5}">
                      <a16:colId xmlns:a16="http://schemas.microsoft.com/office/drawing/2014/main" val="20002"/>
                    </a:ext>
                  </a:extLst>
                </a:gridCol>
                <a:gridCol w="865188">
                  <a:extLst>
                    <a:ext uri="{9D8B030D-6E8A-4147-A177-3AD203B41FA5}">
                      <a16:colId xmlns:a16="http://schemas.microsoft.com/office/drawing/2014/main" val="20003"/>
                    </a:ext>
                  </a:extLst>
                </a:gridCol>
              </a:tblGrid>
              <a:tr h="53181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800" b="1" i="1" u="none" strike="noStrike" cap="none" normalizeH="0" baseline="0">
                          <a:ln>
                            <a:noFill/>
                          </a:ln>
                          <a:solidFill>
                            <a:schemeClr val="bg1"/>
                          </a:solidFill>
                          <a:effectLst/>
                          <a:latin typeface="Arial" pitchFamily="34" charset="0"/>
                          <a:cs typeface="Arial" pitchFamily="34" charset="0"/>
                        </a:rPr>
                        <a:t>Poblaciones</a:t>
                      </a:r>
                      <a:endParaRPr kumimoji="0" lang="es-ES" sz="3600" b="0" i="0" u="none" strike="noStrike" cap="none" normalizeH="0" baseline="0">
                        <a:ln>
                          <a:noFill/>
                        </a:ln>
                        <a:solidFill>
                          <a:schemeClr val="bg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50021"/>
                    </a:solidFill>
                  </a:tcPr>
                </a:tc>
                <a:tc gridSpan="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1" i="1" u="none" strike="noStrike" cap="none" normalizeH="0" baseline="0">
                          <a:ln>
                            <a:noFill/>
                          </a:ln>
                          <a:solidFill>
                            <a:schemeClr val="bg1"/>
                          </a:solidFill>
                          <a:effectLst/>
                          <a:latin typeface="Arial" pitchFamily="34" charset="0"/>
                          <a:cs typeface="Arial" pitchFamily="34" charset="0"/>
                        </a:rPr>
                        <a:t>Edad de las Defunciones</a:t>
                      </a:r>
                      <a:endParaRPr kumimoji="0" lang="es-ES" sz="3600" b="0" i="0" u="none" strike="noStrike" cap="none" normalizeH="0" baseline="0">
                        <a:ln>
                          <a:noFill/>
                        </a:ln>
                        <a:solidFill>
                          <a:schemeClr val="bg1"/>
                        </a:solidFill>
                        <a:effectLst/>
                        <a:latin typeface="Arial" pitchFamily="34"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A50021"/>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530225">
                <a:tc vMerge="1">
                  <a:txBody>
                    <a:bodyPr/>
                    <a:lstStyle/>
                    <a:p>
                      <a:endParaRPr lang="es-PE"/>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1" i="1" u="none" strike="noStrike" cap="none" normalizeH="0" baseline="0">
                          <a:ln>
                            <a:noFill/>
                          </a:ln>
                          <a:solidFill>
                            <a:schemeClr val="bg1"/>
                          </a:solidFill>
                          <a:effectLst/>
                          <a:latin typeface="Arial" pitchFamily="34" charset="0"/>
                          <a:cs typeface="Arial" pitchFamily="34" charset="0"/>
                        </a:rPr>
                        <a:t>P25</a:t>
                      </a:r>
                      <a:endParaRPr kumimoji="0" lang="es-ES" sz="3600" b="0" i="0" u="none" strike="noStrike" cap="none" normalizeH="0" baseline="0">
                        <a:ln>
                          <a:noFill/>
                        </a:ln>
                        <a:solidFill>
                          <a:schemeClr val="bg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1" i="1" u="none" strike="noStrike" cap="none" normalizeH="0" baseline="0">
                          <a:ln>
                            <a:noFill/>
                          </a:ln>
                          <a:solidFill>
                            <a:schemeClr val="bg1"/>
                          </a:solidFill>
                          <a:effectLst/>
                          <a:latin typeface="Arial" pitchFamily="34" charset="0"/>
                          <a:cs typeface="Arial" pitchFamily="34" charset="0"/>
                        </a:rPr>
                        <a:t>Mediana</a:t>
                      </a:r>
                      <a:endParaRPr kumimoji="0" lang="es-ES" sz="3600" b="0" i="0" u="none" strike="noStrike" cap="none" normalizeH="0" baseline="0">
                        <a:ln>
                          <a:noFill/>
                        </a:ln>
                        <a:solidFill>
                          <a:schemeClr val="bg1"/>
                        </a:solidFill>
                        <a:effectLst/>
                        <a:latin typeface="Arial" pitchFamily="34"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1" i="1" u="none" strike="noStrike" cap="none" normalizeH="0" baseline="0">
                          <a:ln>
                            <a:noFill/>
                          </a:ln>
                          <a:solidFill>
                            <a:schemeClr val="bg1"/>
                          </a:solidFill>
                          <a:effectLst/>
                          <a:latin typeface="Arial" pitchFamily="34" charset="0"/>
                          <a:cs typeface="Arial" pitchFamily="34" charset="0"/>
                        </a:rPr>
                        <a:t>P75</a:t>
                      </a:r>
                      <a:endParaRPr kumimoji="0" lang="es-ES" sz="3600" b="0" i="0" u="none" strike="noStrike" cap="none" normalizeH="0" baseline="0">
                        <a:ln>
                          <a:noFill/>
                        </a:ln>
                        <a:solidFill>
                          <a:schemeClr val="bg1"/>
                        </a:solidFill>
                        <a:effectLst/>
                        <a:latin typeface="Arial" pitchFamily="34"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A50021"/>
                    </a:solidFill>
                  </a:tcPr>
                </a:tc>
                <a:extLst>
                  <a:ext uri="{0D108BD9-81ED-4DB2-BD59-A6C34878D82A}">
                    <a16:rowId xmlns:a16="http://schemas.microsoft.com/office/drawing/2014/main" val="10001"/>
                  </a:ext>
                </a:extLst>
              </a:tr>
              <a:tr h="6111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Nanti</a:t>
                      </a:r>
                      <a:endParaRPr kumimoji="0" lang="es-ES" sz="3600" b="0" i="0" u="none" strike="noStrike" cap="none" normalizeH="0" baseline="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2</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7</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12</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Shipibo - Konibo</a:t>
                      </a:r>
                      <a:endParaRPr kumimoji="0" lang="es-ES" sz="3600" b="0" i="0" u="none" strike="noStrike" cap="none" normalizeH="0" baseline="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9</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40</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70</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669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Pueblos Indígenas Amazónicos</a:t>
                      </a:r>
                      <a:endParaRPr kumimoji="0" lang="es-ES" sz="3600" b="0" i="0" u="none" strike="noStrike" cap="none" normalizeH="0" baseline="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11</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42</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70</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Perú</a:t>
                      </a:r>
                      <a:endParaRPr kumimoji="0" lang="es-ES" sz="3600" b="0" i="0" u="none" strike="noStrike" cap="none" normalizeH="0" baseline="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32</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64</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chemeClr val="tx1"/>
                          </a:solidFill>
                          <a:effectLst/>
                          <a:latin typeface="Arial" pitchFamily="34" charset="0"/>
                          <a:cs typeface="Arial" pitchFamily="34" charset="0"/>
                        </a:rPr>
                        <a:t>79</a:t>
                      </a:r>
                      <a:endParaRPr kumimoji="0" lang="es-ES" sz="3600" b="0" i="0" u="none" strike="noStrike" cap="none" normalizeH="0" baseline="0">
                        <a:ln>
                          <a:noFill/>
                        </a:ln>
                        <a:solidFill>
                          <a:schemeClr val="tx1"/>
                        </a:solidFill>
                        <a:effectLst/>
                        <a:latin typeface="Arial" pitchFamily="34"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74306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a:extLst>
              <a:ext uri="{FF2B5EF4-FFF2-40B4-BE49-F238E27FC236}">
                <a16:creationId xmlns:a16="http://schemas.microsoft.com/office/drawing/2014/main" id="{FA856AAE-2A0C-4D40-BB57-E47B0691F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6" y="854075"/>
            <a:ext cx="882332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1" name="Rectangle 3">
            <a:extLst>
              <a:ext uri="{FF2B5EF4-FFF2-40B4-BE49-F238E27FC236}">
                <a16:creationId xmlns:a16="http://schemas.microsoft.com/office/drawing/2014/main" id="{3C388695-5684-4C84-9791-FEAC0CF259EF}"/>
              </a:ext>
            </a:extLst>
          </p:cNvPr>
          <p:cNvSpPr>
            <a:spLocks noChangeArrowheads="1"/>
          </p:cNvSpPr>
          <p:nvPr/>
        </p:nvSpPr>
        <p:spPr bwMode="auto">
          <a:xfrm>
            <a:off x="4825207" y="208650"/>
            <a:ext cx="6934200" cy="647700"/>
          </a:xfrm>
          <a:prstGeom prst="rect">
            <a:avLst/>
          </a:prstGeom>
          <a:noFill/>
          <a:ln w="9525">
            <a:noFill/>
            <a:miter lim="800000"/>
            <a:headEnd/>
            <a:tailEnd/>
          </a:ln>
          <a:effectLst/>
        </p:spPr>
        <p:txBody>
          <a:bodyPr anchor="ctr"/>
          <a:lstStyle/>
          <a:p>
            <a:pPr algn="ctr">
              <a:defRPr/>
            </a:pPr>
            <a:r>
              <a:rPr lang="es-ES_tradnl" sz="2400" b="1" dirty="0">
                <a:solidFill>
                  <a:srgbClr val="C00000"/>
                </a:solidFill>
                <a:effectLst>
                  <a:outerShdw blurRad="38100" dist="38100" dir="2700000" algn="tl">
                    <a:srgbClr val="C0C0C0"/>
                  </a:outerShdw>
                </a:effectLst>
              </a:rPr>
              <a:t>Edad promedio de Fallecimiento por Departamentos, 2008</a:t>
            </a:r>
          </a:p>
        </p:txBody>
      </p:sp>
      <p:sp>
        <p:nvSpPr>
          <p:cNvPr id="70660" name="Text Box 13">
            <a:extLst>
              <a:ext uri="{FF2B5EF4-FFF2-40B4-BE49-F238E27FC236}">
                <a16:creationId xmlns:a16="http://schemas.microsoft.com/office/drawing/2014/main" id="{0FBDD6EB-E122-4DBF-8815-7F0C82CA1E96}"/>
              </a:ext>
            </a:extLst>
          </p:cNvPr>
          <p:cNvSpPr txBox="1">
            <a:spLocks noChangeArrowheads="1"/>
          </p:cNvSpPr>
          <p:nvPr/>
        </p:nvSpPr>
        <p:spPr bwMode="auto">
          <a:xfrm>
            <a:off x="2259014" y="6416676"/>
            <a:ext cx="513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PE" sz="1000">
                <a:latin typeface="Arial" panose="020B0604020202020204" pitchFamily="34" charset="0"/>
              </a:rPr>
              <a:t>Fuente: Sistema de Hechos Vitales. Certificado de defunción Año 2008-OGEI/MINSA</a:t>
            </a:r>
          </a:p>
          <a:p>
            <a:pPr>
              <a:spcBef>
                <a:spcPct val="0"/>
              </a:spcBef>
              <a:buFontTx/>
              <a:buNone/>
            </a:pPr>
            <a:r>
              <a:rPr lang="es-ES" altLang="es-PE" sz="1000">
                <a:latin typeface="Arial" panose="020B0604020202020204" pitchFamily="34" charset="0"/>
              </a:rPr>
              <a:t>Elaborado por IS / DGE / MINSA</a:t>
            </a:r>
          </a:p>
        </p:txBody>
      </p:sp>
    </p:spTree>
    <p:extLst>
      <p:ext uri="{BB962C8B-B14F-4D97-AF65-F5344CB8AC3E}">
        <p14:creationId xmlns:p14="http://schemas.microsoft.com/office/powerpoint/2010/main" val="703856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7BE0737B-3838-42C5-B4B5-1D5FECBCAE0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0" t="1789" r="37615" b="2998"/>
          <a:stretch/>
        </p:blipFill>
        <p:spPr bwMode="auto">
          <a:xfrm>
            <a:off x="204107" y="1477736"/>
            <a:ext cx="6392636" cy="471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a:extLst>
              <a:ext uri="{FF2B5EF4-FFF2-40B4-BE49-F238E27FC236}">
                <a16:creationId xmlns:a16="http://schemas.microsoft.com/office/drawing/2014/main" id="{2FD8D825-AE06-4E99-9BF3-216ECD64D8DB}"/>
              </a:ext>
            </a:extLst>
          </p:cNvPr>
          <p:cNvSpPr txBox="1">
            <a:spLocks noChangeArrowheads="1"/>
          </p:cNvSpPr>
          <p:nvPr/>
        </p:nvSpPr>
        <p:spPr bwMode="auto">
          <a:xfrm>
            <a:off x="672535" y="987880"/>
            <a:ext cx="5256212" cy="360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PE" sz="1400" b="1" dirty="0">
                <a:latin typeface="Arial" panose="020B0604020202020204" pitchFamily="34" charset="0"/>
              </a:rPr>
              <a:t>Población total y adulta mayor. Perú 1950-2050.</a:t>
            </a:r>
            <a:endParaRPr lang="es-ES" altLang="es-PE" sz="1400" b="1" dirty="0">
              <a:latin typeface="Times New Roman" panose="02020603050405020304" pitchFamily="18" charset="0"/>
            </a:endParaRPr>
          </a:p>
        </p:txBody>
      </p:sp>
      <p:sp>
        <p:nvSpPr>
          <p:cNvPr id="53252" name="Text Box 5">
            <a:extLst>
              <a:ext uri="{FF2B5EF4-FFF2-40B4-BE49-F238E27FC236}">
                <a16:creationId xmlns:a16="http://schemas.microsoft.com/office/drawing/2014/main" id="{367678AD-558A-474C-B582-908AB880AA77}"/>
              </a:ext>
            </a:extLst>
          </p:cNvPr>
          <p:cNvSpPr txBox="1">
            <a:spLocks noChangeArrowheads="1"/>
          </p:cNvSpPr>
          <p:nvPr/>
        </p:nvSpPr>
        <p:spPr bwMode="auto">
          <a:xfrm>
            <a:off x="5785078" y="150064"/>
            <a:ext cx="4968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ES" altLang="es-PE" sz="2000" b="1" dirty="0">
                <a:solidFill>
                  <a:srgbClr val="C00000"/>
                </a:solidFill>
                <a:latin typeface="Arial" panose="020B0604020202020204" pitchFamily="34" charset="0"/>
              </a:rPr>
              <a:t>ENVEJECIMIENTO POBLACIONAL</a:t>
            </a:r>
          </a:p>
        </p:txBody>
      </p:sp>
      <p:pic>
        <p:nvPicPr>
          <p:cNvPr id="53253" name="Picture 6" descr="C:\Users\bcaceres\Pictures\peru_envej.jpg">
            <a:extLst>
              <a:ext uri="{FF2B5EF4-FFF2-40B4-BE49-F238E27FC236}">
                <a16:creationId xmlns:a16="http://schemas.microsoft.com/office/drawing/2014/main" id="{E3FC19CD-638B-4CCD-8163-1BC7D4AF1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057" y="523146"/>
            <a:ext cx="5389788" cy="589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a:extLst>
              <a:ext uri="{FF2B5EF4-FFF2-40B4-BE49-F238E27FC236}">
                <a16:creationId xmlns:a16="http://schemas.microsoft.com/office/drawing/2014/main" id="{808A2642-65FA-4DB0-896C-15906F954658}"/>
              </a:ext>
            </a:extLst>
          </p:cNvPr>
          <p:cNvSpPr/>
          <p:nvPr/>
        </p:nvSpPr>
        <p:spPr>
          <a:xfrm>
            <a:off x="1649413" y="5962651"/>
            <a:ext cx="4741862" cy="9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extLst>
      <p:ext uri="{BB962C8B-B14F-4D97-AF65-F5344CB8AC3E}">
        <p14:creationId xmlns:p14="http://schemas.microsoft.com/office/powerpoint/2010/main" val="4149313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0E676EB5-C52D-4130-A6CD-101AF0D5A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1" t="11160" r="2563" b="8894"/>
          <a:stretch>
            <a:fillRect/>
          </a:stretch>
        </p:blipFill>
        <p:spPr bwMode="auto">
          <a:xfrm>
            <a:off x="1703388" y="498476"/>
            <a:ext cx="8640762"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a:extLst>
              <a:ext uri="{FF2B5EF4-FFF2-40B4-BE49-F238E27FC236}">
                <a16:creationId xmlns:a16="http://schemas.microsoft.com/office/drawing/2014/main" id="{CBF79C9F-FE4F-432A-A10A-78ACDBF68AC6}"/>
              </a:ext>
            </a:extLst>
          </p:cNvPr>
          <p:cNvSpPr>
            <a:spLocks noChangeArrowheads="1"/>
          </p:cNvSpPr>
          <p:nvPr/>
        </p:nvSpPr>
        <p:spPr bwMode="auto">
          <a:xfrm>
            <a:off x="7332664" y="1428750"/>
            <a:ext cx="1571625" cy="4286250"/>
          </a:xfrm>
          <a:prstGeom prst="rect">
            <a:avLst/>
          </a:prstGeom>
          <a:solidFill>
            <a:srgbClr val="FF0000">
              <a:alpha val="23921"/>
            </a:srgbClr>
          </a:solidFill>
          <a:ln w="38100" algn="ctr">
            <a:solidFill>
              <a:srgbClr val="FF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US" altLang="es-PE" sz="1400" b="1">
                <a:solidFill>
                  <a:srgbClr val="C00000"/>
                </a:solidFill>
                <a:latin typeface="Arial" panose="020B0604020202020204" pitchFamily="34" charset="0"/>
              </a:rPr>
              <a:t>Oportunidad para desarrollar al país</a:t>
            </a:r>
          </a:p>
        </p:txBody>
      </p:sp>
    </p:spTree>
    <p:extLst>
      <p:ext uri="{BB962C8B-B14F-4D97-AF65-F5344CB8AC3E}">
        <p14:creationId xmlns:p14="http://schemas.microsoft.com/office/powerpoint/2010/main" val="2296062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8574" t="29464" r="22794" b="18214"/>
          <a:stretch>
            <a:fillRect/>
          </a:stretch>
        </p:blipFill>
        <p:spPr bwMode="auto">
          <a:xfrm>
            <a:off x="1218948" y="1553410"/>
            <a:ext cx="9453405" cy="4742891"/>
          </a:xfrm>
          <a:prstGeom prst="rect">
            <a:avLst/>
          </a:prstGeom>
          <a:noFill/>
          <a:ln w="9525">
            <a:noFill/>
            <a:miter lim="800000"/>
            <a:headEnd/>
            <a:tailEnd/>
          </a:ln>
        </p:spPr>
      </p:pic>
      <p:sp>
        <p:nvSpPr>
          <p:cNvPr id="3" name="2 CuadroTexto"/>
          <p:cNvSpPr txBox="1"/>
          <p:nvPr/>
        </p:nvSpPr>
        <p:spPr>
          <a:xfrm>
            <a:off x="587829" y="6413864"/>
            <a:ext cx="3997234" cy="261610"/>
          </a:xfrm>
          <a:prstGeom prst="rect">
            <a:avLst/>
          </a:prstGeom>
          <a:noFill/>
        </p:spPr>
        <p:txBody>
          <a:bodyPr wrap="square" rtlCol="0">
            <a:spAutoFit/>
          </a:bodyPr>
          <a:lstStyle/>
          <a:p>
            <a:r>
              <a:rPr lang="es-PE" sz="1100" dirty="0"/>
              <a:t>Fuente: Estimaciones 1950-2000 y Proyecciones 2000-2050. INEI</a:t>
            </a:r>
          </a:p>
        </p:txBody>
      </p:sp>
      <p:sp>
        <p:nvSpPr>
          <p:cNvPr id="4" name="3 CuadroTexto"/>
          <p:cNvSpPr txBox="1"/>
          <p:nvPr/>
        </p:nvSpPr>
        <p:spPr>
          <a:xfrm>
            <a:off x="1619795" y="1110348"/>
            <a:ext cx="8530045" cy="369332"/>
          </a:xfrm>
          <a:prstGeom prst="rect">
            <a:avLst/>
          </a:prstGeom>
          <a:noFill/>
        </p:spPr>
        <p:txBody>
          <a:bodyPr wrap="square" rtlCol="0">
            <a:spAutoFit/>
          </a:bodyPr>
          <a:lstStyle/>
          <a:p>
            <a:pPr algn="ctr"/>
            <a:r>
              <a:rPr lang="es-PE" b="1" dirty="0"/>
              <a:t>Esperanza de vida al nacer. Perú 1950 - 2040</a:t>
            </a:r>
          </a:p>
        </p:txBody>
      </p:sp>
      <p:sp>
        <p:nvSpPr>
          <p:cNvPr id="5" name="4 CuadroTexto"/>
          <p:cNvSpPr txBox="1"/>
          <p:nvPr/>
        </p:nvSpPr>
        <p:spPr>
          <a:xfrm>
            <a:off x="953589" y="222069"/>
            <a:ext cx="10998925" cy="461665"/>
          </a:xfrm>
          <a:prstGeom prst="rect">
            <a:avLst/>
          </a:prstGeom>
          <a:noFill/>
        </p:spPr>
        <p:txBody>
          <a:bodyPr wrap="square" rtlCol="0">
            <a:spAutoFit/>
          </a:bodyPr>
          <a:lstStyle/>
          <a:p>
            <a:pPr algn="ctr"/>
            <a:r>
              <a:rPr lang="es-PE" sz="2400" b="1" dirty="0">
                <a:solidFill>
                  <a:srgbClr val="C00000"/>
                </a:solidFill>
              </a:rPr>
              <a:t>Incremento en la esperanza de vida</a:t>
            </a:r>
          </a:p>
        </p:txBody>
      </p:sp>
    </p:spTree>
    <p:extLst>
      <p:ext uri="{BB962C8B-B14F-4D97-AF65-F5344CB8AC3E}">
        <p14:creationId xmlns:p14="http://schemas.microsoft.com/office/powerpoint/2010/main" val="1119714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paho.org/salud-en-las-americas-2017/wp-content/uploads/2017/02/population-peru-es.png">
            <a:extLst>
              <a:ext uri="{FF2B5EF4-FFF2-40B4-BE49-F238E27FC236}">
                <a16:creationId xmlns:a16="http://schemas.microsoft.com/office/drawing/2014/main" id="{8F704489-928D-4505-80A0-9B6F9D2C88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3" name="Imagen 2">
            <a:extLst>
              <a:ext uri="{FF2B5EF4-FFF2-40B4-BE49-F238E27FC236}">
                <a16:creationId xmlns:a16="http://schemas.microsoft.com/office/drawing/2014/main" id="{B9A71466-7B41-4EB2-930E-BFCE5AB0A4BF}"/>
              </a:ext>
            </a:extLst>
          </p:cNvPr>
          <p:cNvPicPr>
            <a:picLocks noChangeAspect="1"/>
          </p:cNvPicPr>
          <p:nvPr/>
        </p:nvPicPr>
        <p:blipFill>
          <a:blip r:embed="rId2"/>
          <a:stretch>
            <a:fillRect/>
          </a:stretch>
        </p:blipFill>
        <p:spPr>
          <a:xfrm>
            <a:off x="1200150" y="1719072"/>
            <a:ext cx="10096500" cy="4572000"/>
          </a:xfrm>
          <a:prstGeom prst="rect">
            <a:avLst/>
          </a:prstGeom>
        </p:spPr>
      </p:pic>
      <p:sp>
        <p:nvSpPr>
          <p:cNvPr id="4" name="Text Box 8">
            <a:extLst>
              <a:ext uri="{FF2B5EF4-FFF2-40B4-BE49-F238E27FC236}">
                <a16:creationId xmlns:a16="http://schemas.microsoft.com/office/drawing/2014/main" id="{D69F934E-5141-4D50-9DB0-360767F674F7}"/>
              </a:ext>
            </a:extLst>
          </p:cNvPr>
          <p:cNvSpPr txBox="1">
            <a:spLocks noChangeArrowheads="1"/>
          </p:cNvSpPr>
          <p:nvPr/>
        </p:nvSpPr>
        <p:spPr bwMode="auto">
          <a:xfrm>
            <a:off x="1996556" y="706950"/>
            <a:ext cx="8503688" cy="466716"/>
          </a:xfrm>
          <a:prstGeom prst="rect">
            <a:avLst/>
          </a:prstGeom>
          <a:noFill/>
          <a:ln w="9525">
            <a:noFill/>
            <a:miter lim="800000"/>
            <a:headEnd/>
            <a:tailEnd/>
          </a:ln>
          <a:effectLst/>
        </p:spPr>
        <p:txBody>
          <a:bodyPr wrap="square" lIns="96440" tIns="48221" rIns="96440" bIns="48221">
            <a:spAutoFit/>
          </a:bodyPr>
          <a:lstStyle/>
          <a:p>
            <a:pPr algn="ctr" defTabSz="957263">
              <a:spcBef>
                <a:spcPct val="50000"/>
              </a:spcBef>
              <a:defRPr/>
            </a:pPr>
            <a:r>
              <a:rPr kumimoji="1" lang="es-MX" sz="2400" b="1" dirty="0">
                <a:solidFill>
                  <a:srgbClr val="C00000"/>
                </a:solidFill>
                <a:effectLst>
                  <a:outerShdw blurRad="38100" dist="38100" dir="2700000" algn="tl">
                    <a:srgbClr val="C0C0C0"/>
                  </a:outerShdw>
                </a:effectLst>
              </a:rPr>
              <a:t>Estructura poblacional del Perú: La transición demográfica</a:t>
            </a:r>
            <a:endParaRPr kumimoji="1" lang="es-PE" sz="2400" b="1" dirty="0">
              <a:solidFill>
                <a:srgbClr val="C00000"/>
              </a:solidFill>
              <a:effectLst>
                <a:outerShdw blurRad="38100" dist="38100" dir="2700000" algn="tl">
                  <a:srgbClr val="C0C0C0"/>
                </a:outerShdw>
              </a:effectLst>
            </a:endParaRPr>
          </a:p>
        </p:txBody>
      </p:sp>
    </p:spTree>
    <p:extLst>
      <p:ext uri="{BB962C8B-B14F-4D97-AF65-F5344CB8AC3E}">
        <p14:creationId xmlns:p14="http://schemas.microsoft.com/office/powerpoint/2010/main" val="3686554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9839" t="13571" r="10245" b="10536"/>
          <a:stretch>
            <a:fillRect/>
          </a:stretch>
        </p:blipFill>
        <p:spPr bwMode="auto">
          <a:xfrm>
            <a:off x="844225" y="979717"/>
            <a:ext cx="10398034" cy="5551714"/>
          </a:xfrm>
          <a:prstGeom prst="rect">
            <a:avLst/>
          </a:prstGeom>
          <a:noFill/>
          <a:ln w="9525">
            <a:noFill/>
            <a:miter lim="800000"/>
            <a:headEnd/>
            <a:tailEnd/>
          </a:ln>
        </p:spPr>
      </p:pic>
      <p:sp>
        <p:nvSpPr>
          <p:cNvPr id="3" name="2 CuadroTexto"/>
          <p:cNvSpPr txBox="1"/>
          <p:nvPr/>
        </p:nvSpPr>
        <p:spPr>
          <a:xfrm>
            <a:off x="953589" y="222069"/>
            <a:ext cx="10998925" cy="461665"/>
          </a:xfrm>
          <a:prstGeom prst="rect">
            <a:avLst/>
          </a:prstGeom>
          <a:noFill/>
        </p:spPr>
        <p:txBody>
          <a:bodyPr wrap="square" rtlCol="0">
            <a:spAutoFit/>
          </a:bodyPr>
          <a:lstStyle/>
          <a:p>
            <a:pPr algn="ctr"/>
            <a:r>
              <a:rPr lang="es-PE" sz="2400" b="1" dirty="0">
                <a:solidFill>
                  <a:srgbClr val="C00000"/>
                </a:solidFill>
              </a:rPr>
              <a:t>Cambios en la dinámica poblacional</a:t>
            </a:r>
          </a:p>
        </p:txBody>
      </p:sp>
      <p:sp>
        <p:nvSpPr>
          <p:cNvPr id="4" name="3 CuadroTexto"/>
          <p:cNvSpPr txBox="1"/>
          <p:nvPr/>
        </p:nvSpPr>
        <p:spPr>
          <a:xfrm>
            <a:off x="169813" y="6531431"/>
            <a:ext cx="3997234" cy="261610"/>
          </a:xfrm>
          <a:prstGeom prst="rect">
            <a:avLst/>
          </a:prstGeom>
          <a:noFill/>
        </p:spPr>
        <p:txBody>
          <a:bodyPr wrap="square" rtlCol="0">
            <a:spAutoFit/>
          </a:bodyPr>
          <a:lstStyle/>
          <a:p>
            <a:r>
              <a:rPr lang="es-PE" sz="1100" dirty="0"/>
              <a:t>Fuente: Estimaciones 1950-2000 y Proyecciones 2000-2050. INEI</a:t>
            </a:r>
          </a:p>
        </p:txBody>
      </p:sp>
    </p:spTree>
    <p:extLst>
      <p:ext uri="{BB962C8B-B14F-4D97-AF65-F5344CB8AC3E}">
        <p14:creationId xmlns:p14="http://schemas.microsoft.com/office/powerpoint/2010/main" val="107157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48B35-C48B-4ADC-97BD-92DBD689758F}"/>
              </a:ext>
            </a:extLst>
          </p:cNvPr>
          <p:cNvSpPr>
            <a:spLocks noGrp="1"/>
          </p:cNvSpPr>
          <p:nvPr>
            <p:ph type="title"/>
          </p:nvPr>
        </p:nvSpPr>
        <p:spPr/>
        <p:txBody>
          <a:bodyPr/>
          <a:lstStyle/>
          <a:p>
            <a:pPr algn="ctr"/>
            <a:r>
              <a:rPr lang="es-ES" b="1" dirty="0">
                <a:solidFill>
                  <a:srgbClr val="C00000"/>
                </a:solidFill>
                <a:latin typeface="+mn-lt"/>
              </a:rPr>
              <a:t>Contenido</a:t>
            </a:r>
          </a:p>
        </p:txBody>
      </p:sp>
      <p:sp>
        <p:nvSpPr>
          <p:cNvPr id="3" name="Marcador de contenido 2">
            <a:extLst>
              <a:ext uri="{FF2B5EF4-FFF2-40B4-BE49-F238E27FC236}">
                <a16:creationId xmlns:a16="http://schemas.microsoft.com/office/drawing/2014/main" id="{C0BE7CAB-4841-42B5-A910-7DB485CD9AF6}"/>
              </a:ext>
            </a:extLst>
          </p:cNvPr>
          <p:cNvSpPr>
            <a:spLocks noGrp="1"/>
          </p:cNvSpPr>
          <p:nvPr>
            <p:ph idx="1"/>
          </p:nvPr>
        </p:nvSpPr>
        <p:spPr>
          <a:xfrm>
            <a:off x="838200" y="1825625"/>
            <a:ext cx="10753578" cy="4351338"/>
          </a:xfrm>
        </p:spPr>
        <p:txBody>
          <a:bodyPr>
            <a:normAutofit fontScale="92500"/>
          </a:bodyPr>
          <a:lstStyle/>
          <a:p>
            <a:pPr>
              <a:lnSpc>
                <a:spcPct val="150000"/>
              </a:lnSpc>
            </a:pPr>
            <a:r>
              <a:rPr lang="es-ES" b="1" dirty="0"/>
              <a:t>Contexto geográfico, demográfico y socioeconómico de la salud en el Perú</a:t>
            </a:r>
          </a:p>
          <a:p>
            <a:pPr>
              <a:lnSpc>
                <a:spcPct val="150000"/>
              </a:lnSpc>
            </a:pPr>
            <a:r>
              <a:rPr lang="es-ES" b="1" dirty="0"/>
              <a:t>Análisis de la Mortalidad</a:t>
            </a:r>
          </a:p>
          <a:p>
            <a:pPr>
              <a:lnSpc>
                <a:spcPct val="150000"/>
              </a:lnSpc>
            </a:pPr>
            <a:r>
              <a:rPr lang="es-ES" b="1" dirty="0"/>
              <a:t>Mortalidad Prematura</a:t>
            </a:r>
          </a:p>
          <a:p>
            <a:pPr>
              <a:lnSpc>
                <a:spcPct val="150000"/>
              </a:lnSpc>
            </a:pPr>
            <a:r>
              <a:rPr lang="es-ES" b="1" dirty="0"/>
              <a:t>Carga de Enfermedad</a:t>
            </a:r>
          </a:p>
          <a:p>
            <a:pPr>
              <a:lnSpc>
                <a:spcPct val="150000"/>
              </a:lnSpc>
            </a:pPr>
            <a:r>
              <a:rPr lang="es-ES" b="1" dirty="0"/>
              <a:t>Análisis de algunos problemas específicos (Tuberculosis, cáncer, VIH/SIDA y </a:t>
            </a:r>
            <a:r>
              <a:rPr lang="es-ES" b="1" dirty="0" err="1"/>
              <a:t>arbovirosis</a:t>
            </a:r>
            <a:r>
              <a:rPr lang="es-ES" b="1" dirty="0"/>
              <a:t>)</a:t>
            </a:r>
          </a:p>
          <a:p>
            <a:pPr marL="0" indent="0">
              <a:lnSpc>
                <a:spcPct val="150000"/>
              </a:lnSpc>
              <a:buNone/>
            </a:pPr>
            <a:endParaRPr lang="es-ES" b="1" dirty="0"/>
          </a:p>
          <a:p>
            <a:pPr>
              <a:lnSpc>
                <a:spcPct val="150000"/>
              </a:lnSpc>
            </a:pPr>
            <a:endParaRPr lang="es-ES" b="1" dirty="0"/>
          </a:p>
          <a:p>
            <a:pPr>
              <a:lnSpc>
                <a:spcPct val="150000"/>
              </a:lnSpc>
            </a:pPr>
            <a:endParaRPr lang="es-ES" b="1" dirty="0"/>
          </a:p>
        </p:txBody>
      </p:sp>
    </p:spTree>
    <p:extLst>
      <p:ext uri="{BB962C8B-B14F-4D97-AF65-F5344CB8AC3E}">
        <p14:creationId xmlns:p14="http://schemas.microsoft.com/office/powerpoint/2010/main" val="1297988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7710" y="2584841"/>
            <a:ext cx="5479044" cy="336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srcRect/>
          <a:stretch>
            <a:fillRect/>
          </a:stretch>
        </p:blipFill>
        <p:spPr bwMode="auto">
          <a:xfrm>
            <a:off x="744583" y="1896927"/>
            <a:ext cx="5463462" cy="4560397"/>
          </a:xfrm>
          <a:prstGeom prst="rect">
            <a:avLst/>
          </a:prstGeom>
          <a:noFill/>
        </p:spPr>
      </p:pic>
      <p:sp>
        <p:nvSpPr>
          <p:cNvPr id="5" name="Text Box 5"/>
          <p:cNvSpPr txBox="1">
            <a:spLocks noChangeArrowheads="1"/>
          </p:cNvSpPr>
          <p:nvPr/>
        </p:nvSpPr>
        <p:spPr bwMode="auto">
          <a:xfrm>
            <a:off x="1060735" y="1151619"/>
            <a:ext cx="4752975" cy="517525"/>
          </a:xfrm>
          <a:prstGeom prst="rect">
            <a:avLst/>
          </a:prstGeom>
          <a:noFill/>
          <a:ln w="9525">
            <a:noFill/>
            <a:miter lim="800000"/>
            <a:headEnd/>
            <a:tailEnd/>
          </a:ln>
          <a:effectLst/>
        </p:spPr>
        <p:txBody>
          <a:bodyPr>
            <a:spAutoFit/>
          </a:bodyPr>
          <a:lstStyle/>
          <a:p>
            <a:pPr>
              <a:spcBef>
                <a:spcPct val="50000"/>
              </a:spcBef>
            </a:pPr>
            <a:r>
              <a:rPr lang="es-PE" sz="1400" b="1" dirty="0"/>
              <a:t>Mortalidad proporcional según grupos de causas. Perú 1990, 2000 y 2007. </a:t>
            </a:r>
            <a:endParaRPr lang="es-ES" sz="1400" b="1" dirty="0"/>
          </a:p>
        </p:txBody>
      </p:sp>
      <p:sp>
        <p:nvSpPr>
          <p:cNvPr id="6" name="Text Box 6"/>
          <p:cNvSpPr txBox="1">
            <a:spLocks noChangeArrowheads="1"/>
          </p:cNvSpPr>
          <p:nvPr/>
        </p:nvSpPr>
        <p:spPr bwMode="auto">
          <a:xfrm>
            <a:off x="7120767" y="1857738"/>
            <a:ext cx="3995737" cy="517525"/>
          </a:xfrm>
          <a:prstGeom prst="rect">
            <a:avLst/>
          </a:prstGeom>
          <a:noFill/>
          <a:ln w="9525">
            <a:noFill/>
            <a:miter lim="800000"/>
            <a:headEnd/>
            <a:tailEnd/>
          </a:ln>
          <a:effectLst/>
        </p:spPr>
        <p:txBody>
          <a:bodyPr>
            <a:spAutoFit/>
          </a:bodyPr>
          <a:lstStyle/>
          <a:p>
            <a:pPr>
              <a:spcBef>
                <a:spcPct val="50000"/>
              </a:spcBef>
            </a:pPr>
            <a:r>
              <a:rPr lang="es-PE" sz="1400" b="1" dirty="0"/>
              <a:t>Mortalidad proporcional según grupos de causas y regiones. </a:t>
            </a:r>
            <a:endParaRPr lang="es-ES" sz="1400" b="1" dirty="0"/>
          </a:p>
        </p:txBody>
      </p:sp>
      <p:sp>
        <p:nvSpPr>
          <p:cNvPr id="7" name="Rectangle 7"/>
          <p:cNvSpPr>
            <a:spLocks noChangeArrowheads="1"/>
          </p:cNvSpPr>
          <p:nvPr/>
        </p:nvSpPr>
        <p:spPr bwMode="auto">
          <a:xfrm>
            <a:off x="5802144" y="3861526"/>
            <a:ext cx="338137" cy="169863"/>
          </a:xfrm>
          <a:prstGeom prst="rect">
            <a:avLst/>
          </a:prstGeom>
          <a:solidFill>
            <a:schemeClr val="bg1"/>
          </a:solidFill>
          <a:ln w="9525">
            <a:noFill/>
            <a:miter lim="800000"/>
            <a:headEnd/>
            <a:tailEnd/>
          </a:ln>
          <a:effectLst/>
        </p:spPr>
        <p:txBody>
          <a:bodyPr wrap="none" anchor="ctr"/>
          <a:lstStyle/>
          <a:p>
            <a:pPr algn="ctr"/>
            <a:r>
              <a:rPr lang="es-ES" sz="800" dirty="0"/>
              <a:t>2007</a:t>
            </a:r>
          </a:p>
        </p:txBody>
      </p:sp>
      <p:sp>
        <p:nvSpPr>
          <p:cNvPr id="8" name="7 CuadroTexto"/>
          <p:cNvSpPr txBox="1"/>
          <p:nvPr/>
        </p:nvSpPr>
        <p:spPr>
          <a:xfrm>
            <a:off x="718455" y="601647"/>
            <a:ext cx="10998925" cy="461665"/>
          </a:xfrm>
          <a:prstGeom prst="rect">
            <a:avLst/>
          </a:prstGeom>
          <a:noFill/>
        </p:spPr>
        <p:txBody>
          <a:bodyPr wrap="square" rtlCol="0">
            <a:spAutoFit/>
          </a:bodyPr>
          <a:lstStyle/>
          <a:p>
            <a:pPr algn="ctr"/>
            <a:r>
              <a:rPr lang="es-PE" sz="2400" b="1" dirty="0">
                <a:solidFill>
                  <a:srgbClr val="C00000"/>
                </a:solidFill>
              </a:rPr>
              <a:t>Incremento de las Enfermedades Crónicas No Transmisibles</a:t>
            </a:r>
          </a:p>
        </p:txBody>
      </p:sp>
    </p:spTree>
    <p:extLst>
      <p:ext uri="{BB962C8B-B14F-4D97-AF65-F5344CB8AC3E}">
        <p14:creationId xmlns:p14="http://schemas.microsoft.com/office/powerpoint/2010/main" val="3461490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48B35-C48B-4ADC-97BD-92DBD689758F}"/>
              </a:ext>
            </a:extLst>
          </p:cNvPr>
          <p:cNvSpPr>
            <a:spLocks noGrp="1"/>
          </p:cNvSpPr>
          <p:nvPr>
            <p:ph type="title"/>
          </p:nvPr>
        </p:nvSpPr>
        <p:spPr/>
        <p:txBody>
          <a:bodyPr/>
          <a:lstStyle/>
          <a:p>
            <a:pPr algn="ctr"/>
            <a:r>
              <a:rPr lang="es-ES" b="1" dirty="0">
                <a:solidFill>
                  <a:srgbClr val="C00000"/>
                </a:solidFill>
                <a:latin typeface="+mn-lt"/>
              </a:rPr>
              <a:t>Contenido</a:t>
            </a:r>
          </a:p>
        </p:txBody>
      </p:sp>
      <p:sp>
        <p:nvSpPr>
          <p:cNvPr id="3" name="Marcador de contenido 2">
            <a:extLst>
              <a:ext uri="{FF2B5EF4-FFF2-40B4-BE49-F238E27FC236}">
                <a16:creationId xmlns:a16="http://schemas.microsoft.com/office/drawing/2014/main" id="{C0BE7CAB-4841-42B5-A910-7DB485CD9AF6}"/>
              </a:ext>
            </a:extLst>
          </p:cNvPr>
          <p:cNvSpPr>
            <a:spLocks noGrp="1"/>
          </p:cNvSpPr>
          <p:nvPr>
            <p:ph idx="1"/>
          </p:nvPr>
        </p:nvSpPr>
        <p:spPr>
          <a:xfrm>
            <a:off x="838200" y="1825625"/>
            <a:ext cx="10753578" cy="4351338"/>
          </a:xfrm>
        </p:spPr>
        <p:txBody>
          <a:bodyPr>
            <a:normAutofit fontScale="92500"/>
          </a:bodyPr>
          <a:lstStyle/>
          <a:p>
            <a:pPr>
              <a:lnSpc>
                <a:spcPct val="150000"/>
              </a:lnSpc>
            </a:pPr>
            <a:r>
              <a:rPr lang="es-ES" b="1" dirty="0">
                <a:solidFill>
                  <a:schemeClr val="accent2">
                    <a:lumMod val="60000"/>
                    <a:lumOff val="40000"/>
                  </a:schemeClr>
                </a:solidFill>
              </a:rPr>
              <a:t>Contexto geográfico, demográfico y socioeconómico de la salud en el Perú</a:t>
            </a:r>
          </a:p>
          <a:p>
            <a:pPr>
              <a:lnSpc>
                <a:spcPct val="150000"/>
              </a:lnSpc>
            </a:pPr>
            <a:r>
              <a:rPr lang="es-ES" b="1" dirty="0">
                <a:solidFill>
                  <a:srgbClr val="C00000"/>
                </a:solidFill>
              </a:rPr>
              <a:t>Análisis de la Mortalidad</a:t>
            </a:r>
          </a:p>
          <a:p>
            <a:pPr>
              <a:lnSpc>
                <a:spcPct val="150000"/>
              </a:lnSpc>
            </a:pPr>
            <a:r>
              <a:rPr lang="es-ES" b="1" dirty="0"/>
              <a:t>Mortalidad Prematura</a:t>
            </a:r>
          </a:p>
          <a:p>
            <a:pPr>
              <a:lnSpc>
                <a:spcPct val="150000"/>
              </a:lnSpc>
            </a:pPr>
            <a:r>
              <a:rPr lang="es-ES" b="1" dirty="0"/>
              <a:t>Carga de Enfermedad</a:t>
            </a:r>
          </a:p>
          <a:p>
            <a:pPr>
              <a:lnSpc>
                <a:spcPct val="150000"/>
              </a:lnSpc>
            </a:pPr>
            <a:r>
              <a:rPr lang="es-ES" b="1" dirty="0"/>
              <a:t>Análisis de algunos problemas específicos (Tuberculosis, cáncer, VIH/SIDA y arbovirosis)</a:t>
            </a:r>
          </a:p>
          <a:p>
            <a:pPr>
              <a:lnSpc>
                <a:spcPct val="150000"/>
              </a:lnSpc>
            </a:pPr>
            <a:endParaRPr lang="es-ES" b="1" dirty="0"/>
          </a:p>
          <a:p>
            <a:pPr>
              <a:lnSpc>
                <a:spcPct val="150000"/>
              </a:lnSpc>
            </a:pPr>
            <a:endParaRPr lang="es-ES" b="1" dirty="0"/>
          </a:p>
        </p:txBody>
      </p:sp>
    </p:spTree>
    <p:extLst>
      <p:ext uri="{BB962C8B-B14F-4D97-AF65-F5344CB8AC3E}">
        <p14:creationId xmlns:p14="http://schemas.microsoft.com/office/powerpoint/2010/main" val="1510481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9">
            <a:extLst>
              <a:ext uri="{FF2B5EF4-FFF2-40B4-BE49-F238E27FC236}">
                <a16:creationId xmlns:a16="http://schemas.microsoft.com/office/drawing/2014/main" id="{24B9FC31-A2A6-4F7A-A769-7222C9A60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713" y="981075"/>
            <a:ext cx="3535362"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899" name="Text Box 3">
            <a:extLst>
              <a:ext uri="{FF2B5EF4-FFF2-40B4-BE49-F238E27FC236}">
                <a16:creationId xmlns:a16="http://schemas.microsoft.com/office/drawing/2014/main" id="{2CD82FC7-C309-4EAD-88C0-AE966E84A8AD}"/>
              </a:ext>
            </a:extLst>
          </p:cNvPr>
          <p:cNvSpPr txBox="1">
            <a:spLocks noChangeArrowheads="1"/>
          </p:cNvSpPr>
          <p:nvPr/>
        </p:nvSpPr>
        <p:spPr bwMode="auto">
          <a:xfrm>
            <a:off x="2424113" y="461963"/>
            <a:ext cx="7181850" cy="466725"/>
          </a:xfrm>
          <a:prstGeom prst="rect">
            <a:avLst/>
          </a:prstGeom>
          <a:noFill/>
          <a:ln w="9525">
            <a:noFill/>
            <a:miter lim="800000"/>
            <a:headEnd/>
            <a:tailEnd/>
          </a:ln>
          <a:effectLst/>
        </p:spPr>
        <p:txBody>
          <a:bodyPr lIns="95775" tIns="47888" rIns="95775" bIns="47888">
            <a:spAutoFit/>
          </a:bodyPr>
          <a:lstStyle/>
          <a:p>
            <a:pPr algn="ctr" defTabSz="957263">
              <a:defRPr/>
            </a:pPr>
            <a:r>
              <a:rPr lang="es-MX" sz="2400" b="1" dirty="0">
                <a:solidFill>
                  <a:srgbClr val="C00000"/>
                </a:solidFill>
                <a:effectLst>
                  <a:outerShdw blurRad="38100" dist="38100" dir="2700000" algn="tl">
                    <a:srgbClr val="C0C0C0"/>
                  </a:outerShdw>
                </a:effectLst>
              </a:rPr>
              <a:t>Tasa Bruta de Mortalidad, Perú 2010 - 2015</a:t>
            </a:r>
            <a:endParaRPr lang="es-ES" sz="2400" b="1" dirty="0">
              <a:solidFill>
                <a:srgbClr val="C00000"/>
              </a:solidFill>
              <a:effectLst>
                <a:outerShdw blurRad="38100" dist="38100" dir="2700000" algn="tl">
                  <a:srgbClr val="C0C0C0"/>
                </a:outerShdw>
              </a:effectLst>
            </a:endParaRPr>
          </a:p>
        </p:txBody>
      </p:sp>
      <p:sp>
        <p:nvSpPr>
          <p:cNvPr id="49156" name="Text Box 10">
            <a:extLst>
              <a:ext uri="{FF2B5EF4-FFF2-40B4-BE49-F238E27FC236}">
                <a16:creationId xmlns:a16="http://schemas.microsoft.com/office/drawing/2014/main" id="{59DD2C97-CF03-41D2-825E-63679A172E88}"/>
              </a:ext>
            </a:extLst>
          </p:cNvPr>
          <p:cNvSpPr txBox="1">
            <a:spLocks noChangeArrowheads="1"/>
          </p:cNvSpPr>
          <p:nvPr/>
        </p:nvSpPr>
        <p:spPr bwMode="auto">
          <a:xfrm>
            <a:off x="2424113" y="6308726"/>
            <a:ext cx="69008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PE" sz="1000">
                <a:latin typeface="Arial" panose="020B0604020202020204" pitchFamily="34" charset="0"/>
              </a:rPr>
              <a:t>Fuente: </a:t>
            </a:r>
            <a:r>
              <a:rPr lang="es-PE" altLang="es-PE" sz="1000">
                <a:latin typeface="Arial" panose="020B0604020202020204" pitchFamily="34" charset="0"/>
              </a:rPr>
              <a:t>INEI. Mapa de Estimaciones y Proyecciones Departamentales de Población 1995-2025. (aplicativo informático).</a:t>
            </a:r>
            <a:endParaRPr lang="es-ES" altLang="es-PE" sz="1000">
              <a:latin typeface="Arial" panose="020B0604020202020204" pitchFamily="34" charset="0"/>
            </a:endParaRPr>
          </a:p>
        </p:txBody>
      </p:sp>
      <p:pic>
        <p:nvPicPr>
          <p:cNvPr id="49157" name="Picture 11">
            <a:extLst>
              <a:ext uri="{FF2B5EF4-FFF2-40B4-BE49-F238E27FC236}">
                <a16:creationId xmlns:a16="http://schemas.microsoft.com/office/drawing/2014/main" id="{8043D39F-D0A3-40C9-9153-97371B75D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563" y="1125538"/>
            <a:ext cx="53641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12">
            <a:extLst>
              <a:ext uri="{FF2B5EF4-FFF2-40B4-BE49-F238E27FC236}">
                <a16:creationId xmlns:a16="http://schemas.microsoft.com/office/drawing/2014/main" id="{D6D166DC-4181-4F9C-81C5-359A37B6AD30}"/>
              </a:ext>
            </a:extLst>
          </p:cNvPr>
          <p:cNvSpPr txBox="1">
            <a:spLocks noChangeArrowheads="1"/>
          </p:cNvSpPr>
          <p:nvPr/>
        </p:nvSpPr>
        <p:spPr bwMode="auto">
          <a:xfrm>
            <a:off x="5448301" y="3141664"/>
            <a:ext cx="504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PE" altLang="es-PE" sz="1200" b="1">
                <a:solidFill>
                  <a:srgbClr val="FF0000"/>
                </a:solidFill>
                <a:latin typeface="Times New Roman" panose="02020603050405020304" pitchFamily="18" charset="0"/>
              </a:rPr>
              <a:t>5.5</a:t>
            </a:r>
            <a:endParaRPr lang="es-ES" altLang="es-PE" sz="1200" b="1">
              <a:solidFill>
                <a:srgbClr val="FF0000"/>
              </a:solidFill>
              <a:latin typeface="Times New Roman" panose="02020603050405020304" pitchFamily="18" charset="0"/>
            </a:endParaRPr>
          </a:p>
        </p:txBody>
      </p:sp>
      <p:sp>
        <p:nvSpPr>
          <p:cNvPr id="49159" name="Text Box 13">
            <a:extLst>
              <a:ext uri="{FF2B5EF4-FFF2-40B4-BE49-F238E27FC236}">
                <a16:creationId xmlns:a16="http://schemas.microsoft.com/office/drawing/2014/main" id="{C77601B5-0CEB-47FB-ACE0-0A6D2AF26F0C}"/>
              </a:ext>
            </a:extLst>
          </p:cNvPr>
          <p:cNvSpPr txBox="1">
            <a:spLocks noChangeArrowheads="1"/>
          </p:cNvSpPr>
          <p:nvPr/>
        </p:nvSpPr>
        <p:spPr bwMode="auto">
          <a:xfrm>
            <a:off x="5232401" y="4292600"/>
            <a:ext cx="504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PE" altLang="es-PE" sz="1200" b="1">
                <a:solidFill>
                  <a:srgbClr val="0000FF"/>
                </a:solidFill>
                <a:latin typeface="Times New Roman" panose="02020603050405020304" pitchFamily="18" charset="0"/>
              </a:rPr>
              <a:t>5.1</a:t>
            </a:r>
            <a:endParaRPr lang="es-ES" altLang="es-PE" sz="1200" b="1">
              <a:solidFill>
                <a:srgbClr val="0000FF"/>
              </a:solidFill>
              <a:latin typeface="Times New Roman" panose="02020603050405020304" pitchFamily="18" charset="0"/>
            </a:endParaRPr>
          </a:p>
        </p:txBody>
      </p:sp>
      <p:sp>
        <p:nvSpPr>
          <p:cNvPr id="49160" name="7 CuadroTexto">
            <a:extLst>
              <a:ext uri="{FF2B5EF4-FFF2-40B4-BE49-F238E27FC236}">
                <a16:creationId xmlns:a16="http://schemas.microsoft.com/office/drawing/2014/main" id="{BBD4400B-BCAA-4F06-8CD5-B02C793046B7}"/>
              </a:ext>
            </a:extLst>
          </p:cNvPr>
          <p:cNvSpPr txBox="1">
            <a:spLocks noChangeArrowheads="1"/>
          </p:cNvSpPr>
          <p:nvPr/>
        </p:nvSpPr>
        <p:spPr bwMode="auto">
          <a:xfrm>
            <a:off x="10128251" y="85725"/>
            <a:ext cx="4476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s-PE" altLang="es-PE" sz="1000">
                <a:latin typeface="Arial" panose="020B0604020202020204" pitchFamily="34" charset="0"/>
              </a:rPr>
              <a:t>13</a:t>
            </a:r>
          </a:p>
        </p:txBody>
      </p:sp>
    </p:spTree>
    <p:extLst>
      <p:ext uri="{BB962C8B-B14F-4D97-AF65-F5344CB8AC3E}">
        <p14:creationId xmlns:p14="http://schemas.microsoft.com/office/powerpoint/2010/main" val="760965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val="2720848617"/>
              </p:ext>
            </p:extLst>
          </p:nvPr>
        </p:nvGraphicFramePr>
        <p:xfrm>
          <a:off x="239349" y="1052736"/>
          <a:ext cx="11809312" cy="4896544"/>
        </p:xfrm>
        <a:graphic>
          <a:graphicData uri="http://schemas.openxmlformats.org/drawingml/2006/chart">
            <c:chart xmlns:c="http://schemas.openxmlformats.org/drawingml/2006/chart" xmlns:r="http://schemas.openxmlformats.org/officeDocument/2006/relationships" r:id="rId3"/>
          </a:graphicData>
        </a:graphic>
      </p:graphicFrame>
      <p:sp>
        <p:nvSpPr>
          <p:cNvPr id="24579" name="5 CuadroTexto"/>
          <p:cNvSpPr txBox="1">
            <a:spLocks noChangeArrowheads="1"/>
          </p:cNvSpPr>
          <p:nvPr/>
        </p:nvSpPr>
        <p:spPr bwMode="auto">
          <a:xfrm>
            <a:off x="1333500" y="6140451"/>
            <a:ext cx="103822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es-PE" altLang="es-PE" sz="1200" b="1">
                <a:solidFill>
                  <a:schemeClr val="tx1"/>
                </a:solidFill>
                <a:latin typeface="Calibri" pitchFamily="34" charset="0"/>
              </a:rPr>
              <a:t>Fuente: </a:t>
            </a:r>
            <a:r>
              <a:rPr lang="es-PE" altLang="es-PE" sz="1200">
                <a:solidFill>
                  <a:schemeClr val="tx1"/>
                </a:solidFill>
                <a:latin typeface="Calibri" pitchFamily="34" charset="0"/>
              </a:rPr>
              <a:t>Registro de hechos vitales, Base de datos de defunciones 1995 - 2013, OGEI-MINSA,</a:t>
            </a:r>
          </a:p>
          <a:p>
            <a:pPr eaLnBrk="1" hangingPunct="1">
              <a:spcBef>
                <a:spcPct val="0"/>
              </a:spcBef>
              <a:buFontTx/>
              <a:buNone/>
            </a:pPr>
            <a:r>
              <a:rPr lang="es-PE" altLang="es-PE" sz="1200">
                <a:solidFill>
                  <a:schemeClr val="tx1"/>
                </a:solidFill>
                <a:latin typeface="Calibri" pitchFamily="34" charset="0"/>
              </a:rPr>
              <a:t>Elaboración: Centro de Inteligencia Sanitaria, CDC-MINSA </a:t>
            </a:r>
          </a:p>
        </p:txBody>
      </p:sp>
      <p:sp>
        <p:nvSpPr>
          <p:cNvPr id="24580" name="2 Rectángulo"/>
          <p:cNvSpPr>
            <a:spLocks noChangeArrowheads="1"/>
          </p:cNvSpPr>
          <p:nvPr/>
        </p:nvSpPr>
        <p:spPr bwMode="auto">
          <a:xfrm>
            <a:off x="1333500" y="546327"/>
            <a:ext cx="99843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7F7F7F"/>
                </a:solidFill>
                <a:latin typeface="Century Gothic" pitchFamily="34" charset="0"/>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eaLnBrk="0" hangingPunct="0">
              <a:spcBef>
                <a:spcPct val="20000"/>
              </a:spcBef>
              <a:buFont typeface="Arial" charset="0"/>
              <a:buChar char="•"/>
              <a:defRPr sz="1600">
                <a:solidFill>
                  <a:srgbClr val="7F7F7F"/>
                </a:solidFill>
                <a:latin typeface="Century Gothic" pitchFamily="34" charset="0"/>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eaLnBrk="0" hangingPunct="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pPr>
            <a:r>
              <a:rPr lang="es-PE" altLang="es-PE" b="1" dirty="0">
                <a:solidFill>
                  <a:srgbClr val="C00000"/>
                </a:solidFill>
                <a:latin typeface="+mn-lt"/>
              </a:rPr>
              <a:t>Tasas de mortalidad cruda y estandarizada, Perú 1995-2013</a:t>
            </a:r>
          </a:p>
        </p:txBody>
      </p:sp>
    </p:spTree>
    <p:extLst>
      <p:ext uri="{BB962C8B-B14F-4D97-AF65-F5344CB8AC3E}">
        <p14:creationId xmlns:p14="http://schemas.microsoft.com/office/powerpoint/2010/main" val="3099979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4763" y="318686"/>
            <a:ext cx="10515600" cy="918391"/>
          </a:xfrm>
        </p:spPr>
        <p:txBody>
          <a:bodyPr vert="horz" lIns="91440" tIns="45720" rIns="91440" bIns="45720" rtlCol="0" anchor="ctr">
            <a:noAutofit/>
          </a:bodyPr>
          <a:lstStyle/>
          <a:p>
            <a:pPr algn="ctr"/>
            <a:r>
              <a:rPr lang="es-PE" sz="3200" b="1" dirty="0">
                <a:solidFill>
                  <a:srgbClr val="C00000"/>
                </a:solidFill>
                <a:latin typeface="+mn-lt"/>
              </a:rPr>
              <a:t>¿Qué causa la mayoría de las muertes en Perú?</a:t>
            </a:r>
          </a:p>
        </p:txBody>
      </p:sp>
      <p:pic>
        <p:nvPicPr>
          <p:cNvPr id="3" name="Imagen 2"/>
          <p:cNvPicPr>
            <a:picLocks noChangeAspect="1"/>
          </p:cNvPicPr>
          <p:nvPr/>
        </p:nvPicPr>
        <p:blipFill rotWithShape="1">
          <a:blip r:embed="rId2"/>
          <a:srcRect l="240" t="42270" r="16717" b="19748"/>
          <a:stretch/>
        </p:blipFill>
        <p:spPr>
          <a:xfrm>
            <a:off x="0" y="1073791"/>
            <a:ext cx="12165127" cy="5126066"/>
          </a:xfrm>
          <a:prstGeom prst="rect">
            <a:avLst/>
          </a:prstGeom>
        </p:spPr>
      </p:pic>
      <p:pic>
        <p:nvPicPr>
          <p:cNvPr id="4" name="Imagen 3">
            <a:extLst>
              <a:ext uri="{FF2B5EF4-FFF2-40B4-BE49-F238E27FC236}">
                <a16:creationId xmlns:a16="http://schemas.microsoft.com/office/drawing/2014/main" id="{9079B675-7C87-42AF-B303-978128520167}"/>
              </a:ext>
            </a:extLst>
          </p:cNvPr>
          <p:cNvPicPr>
            <a:picLocks noChangeAspect="1"/>
          </p:cNvPicPr>
          <p:nvPr/>
        </p:nvPicPr>
        <p:blipFill rotWithShape="1">
          <a:blip r:embed="rId3"/>
          <a:srcRect l="-719" t="25200" r="58161" b="62840"/>
          <a:stretch/>
        </p:blipFill>
        <p:spPr>
          <a:xfrm>
            <a:off x="8154417" y="5528932"/>
            <a:ext cx="3861031" cy="828572"/>
          </a:xfrm>
          <a:prstGeom prst="rect">
            <a:avLst/>
          </a:prstGeom>
        </p:spPr>
      </p:pic>
      <p:sp>
        <p:nvSpPr>
          <p:cNvPr id="5" name="Rectángulo 4">
            <a:extLst>
              <a:ext uri="{FF2B5EF4-FFF2-40B4-BE49-F238E27FC236}">
                <a16:creationId xmlns:a16="http://schemas.microsoft.com/office/drawing/2014/main" id="{EB256AFD-7952-442A-94D8-031677541DC6}"/>
              </a:ext>
            </a:extLst>
          </p:cNvPr>
          <p:cNvSpPr/>
          <p:nvPr/>
        </p:nvSpPr>
        <p:spPr>
          <a:xfrm>
            <a:off x="357397" y="6418987"/>
            <a:ext cx="3657989" cy="369332"/>
          </a:xfrm>
          <a:prstGeom prst="rect">
            <a:avLst/>
          </a:prstGeom>
        </p:spPr>
        <p:txBody>
          <a:bodyPr wrap="none">
            <a:spAutoFit/>
          </a:bodyPr>
          <a:lstStyle/>
          <a:p>
            <a:r>
              <a:rPr lang="es-PE" u="sng" dirty="0"/>
              <a:t>Fuente</a:t>
            </a:r>
            <a:r>
              <a:rPr lang="es-PE" dirty="0"/>
              <a:t>: </a:t>
            </a:r>
            <a:r>
              <a:rPr lang="es-PE" dirty="0">
                <a:hlinkClick r:id="rId4"/>
              </a:rPr>
              <a:t>http://www.healthdata.org/</a:t>
            </a:r>
            <a:r>
              <a:rPr lang="es-PE" dirty="0"/>
              <a:t> </a:t>
            </a:r>
          </a:p>
        </p:txBody>
      </p:sp>
    </p:spTree>
    <p:extLst>
      <p:ext uri="{BB962C8B-B14F-4D97-AF65-F5344CB8AC3E}">
        <p14:creationId xmlns:p14="http://schemas.microsoft.com/office/powerpoint/2010/main" val="2903226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653143" y="548680"/>
            <a:ext cx="10711543" cy="6120680"/>
            <a:chOff x="0" y="548680"/>
            <a:chExt cx="9252520" cy="6120680"/>
          </a:xfrm>
        </p:grpSpPr>
        <p:pic>
          <p:nvPicPr>
            <p:cNvPr id="281602" name="Picture 2"/>
            <p:cNvPicPr>
              <a:picLocks noChangeAspect="1" noChangeArrowheads="1"/>
            </p:cNvPicPr>
            <p:nvPr/>
          </p:nvPicPr>
          <p:blipFill>
            <a:blip r:embed="rId3" cstate="print"/>
            <a:srcRect l="35139" t="13407" r="29722" b="24578"/>
            <a:stretch>
              <a:fillRect/>
            </a:stretch>
          </p:blipFill>
          <p:spPr bwMode="auto">
            <a:xfrm>
              <a:off x="2304256" y="548680"/>
              <a:ext cx="4572000" cy="4536504"/>
            </a:xfrm>
            <a:prstGeom prst="rect">
              <a:avLst/>
            </a:prstGeom>
            <a:noFill/>
            <a:ln w="9525">
              <a:noFill/>
              <a:miter lim="800000"/>
              <a:headEnd/>
              <a:tailEnd/>
            </a:ln>
          </p:spPr>
        </p:pic>
        <p:sp>
          <p:nvSpPr>
            <p:cNvPr id="3" name="AutoShape 8"/>
            <p:cNvSpPr>
              <a:spLocks/>
            </p:cNvSpPr>
            <p:nvPr/>
          </p:nvSpPr>
          <p:spPr bwMode="auto">
            <a:xfrm flipH="1">
              <a:off x="6408712" y="3066777"/>
              <a:ext cx="2843808" cy="1442343"/>
            </a:xfrm>
            <a:prstGeom prst="accentCallout2">
              <a:avLst>
                <a:gd name="adj1" fmla="val 47189"/>
                <a:gd name="adj2" fmla="val 102494"/>
                <a:gd name="adj3" fmla="val 48326"/>
                <a:gd name="adj4" fmla="val 111564"/>
                <a:gd name="adj5" fmla="val 27089"/>
                <a:gd name="adj6" fmla="val 115676"/>
              </a:avLst>
            </a:prstGeom>
            <a:noFill/>
            <a:ln w="19050">
              <a:solidFill>
                <a:srgbClr val="0070C0"/>
              </a:solidFill>
              <a:miter lim="800000"/>
              <a:headEnd/>
              <a:tailEnd type="oval" w="med" len="med"/>
            </a:ln>
            <a:extLst>
              <a:ext uri="{909E8E84-426E-40DD-AFC4-6F175D3DCCD1}">
                <a14:hiddenFill xmlns:a14="http://schemas.microsoft.com/office/drawing/2010/main">
                  <a:solidFill>
                    <a:srgbClr val="FFFFFF"/>
                  </a:solidFill>
                </a14:hiddenFill>
              </a:ext>
            </a:extLst>
          </p:spPr>
          <p:txBody>
            <a:bodyPr/>
            <a:lstStyle/>
            <a:p>
              <a:pPr marL="187325" indent="-187325" fontAlgn="base">
                <a:spcBef>
                  <a:spcPct val="0"/>
                </a:spcBef>
                <a:spcAft>
                  <a:spcPct val="0"/>
                </a:spcAft>
              </a:pPr>
              <a:r>
                <a:rPr lang="es-MX" sz="1400" b="1" dirty="0">
                  <a:solidFill>
                    <a:srgbClr val="000000"/>
                  </a:solidFill>
                </a:rPr>
                <a:t>Niño (0 -11 años)</a:t>
              </a:r>
            </a:p>
            <a:p>
              <a:pPr marL="187325" indent="-187325" algn="ctr" fontAlgn="base">
                <a:spcBef>
                  <a:spcPct val="0"/>
                </a:spcBef>
                <a:spcAft>
                  <a:spcPct val="0"/>
                </a:spcAft>
              </a:pPr>
              <a:endParaRPr lang="es-MX" sz="500" b="1" dirty="0">
                <a:solidFill>
                  <a:srgbClr val="000000"/>
                </a:solidFill>
              </a:endParaRPr>
            </a:p>
            <a:p>
              <a:pPr marL="187325" indent="-187325" fontAlgn="b">
                <a:spcBef>
                  <a:spcPct val="0"/>
                </a:spcBef>
                <a:spcAft>
                  <a:spcPct val="0"/>
                </a:spcAft>
                <a:buFontTx/>
                <a:buAutoNum type="arabicPeriod"/>
              </a:pPr>
              <a:r>
                <a:rPr lang="es-PE" sz="1050" dirty="0">
                  <a:solidFill>
                    <a:srgbClr val="000000"/>
                  </a:solidFill>
                  <a:cs typeface="Arial" pitchFamily="34" charset="0"/>
                </a:rPr>
                <a:t>M</a:t>
              </a:r>
              <a:r>
                <a:rPr lang="es-PE" sz="1050" dirty="0"/>
                <a:t>alformación congénita, deformidades y anomalías cromosómicas</a:t>
              </a:r>
              <a:endParaRPr lang="es-PE" sz="1050" dirty="0">
                <a:solidFill>
                  <a:srgbClr val="000000"/>
                </a:solidFill>
                <a:cs typeface="Arial" pitchFamily="34" charset="0"/>
              </a:endParaRPr>
            </a:p>
            <a:p>
              <a:pPr marL="187325" indent="-187325" fontAlgn="b">
                <a:spcBef>
                  <a:spcPct val="0"/>
                </a:spcBef>
                <a:spcAft>
                  <a:spcPct val="0"/>
                </a:spcAft>
                <a:buFontTx/>
                <a:buAutoNum type="arabicPeriod"/>
              </a:pPr>
              <a:r>
                <a:rPr lang="es-PE" sz="1050" dirty="0"/>
                <a:t>Trastorno respiratorio específico del periodo perinatal </a:t>
              </a:r>
              <a:endParaRPr lang="es-PE" sz="1050" dirty="0">
                <a:solidFill>
                  <a:srgbClr val="000000"/>
                </a:solidFill>
                <a:cs typeface="Arial" pitchFamily="34" charset="0"/>
              </a:endParaRPr>
            </a:p>
            <a:p>
              <a:pPr marL="187325" indent="-187325" fontAlgn="b">
                <a:spcBef>
                  <a:spcPct val="0"/>
                </a:spcBef>
                <a:spcAft>
                  <a:spcPct val="0"/>
                </a:spcAft>
                <a:buFontTx/>
                <a:buAutoNum type="arabicPeriod"/>
              </a:pPr>
              <a:r>
                <a:rPr lang="es-PE" sz="1050" dirty="0">
                  <a:solidFill>
                    <a:srgbClr val="0070C0"/>
                  </a:solidFill>
                </a:rPr>
                <a:t>Infección respiratoria aguda baja </a:t>
              </a:r>
            </a:p>
            <a:p>
              <a:pPr marL="187325" indent="-187325" fontAlgn="b">
                <a:spcBef>
                  <a:spcPct val="0"/>
                </a:spcBef>
                <a:spcAft>
                  <a:spcPct val="0"/>
                </a:spcAft>
                <a:buFontTx/>
                <a:buAutoNum type="arabicPeriod"/>
              </a:pPr>
              <a:r>
                <a:rPr lang="es-PE" sz="1050" dirty="0"/>
                <a:t>Accidentes que obstruyen la respiración </a:t>
              </a:r>
            </a:p>
            <a:p>
              <a:pPr marL="187325" indent="-187325" fontAlgn="b">
                <a:spcBef>
                  <a:spcPct val="0"/>
                </a:spcBef>
                <a:spcAft>
                  <a:spcPct val="0"/>
                </a:spcAft>
                <a:buFontTx/>
                <a:buAutoNum type="arabicPeriod"/>
              </a:pPr>
              <a:r>
                <a:rPr lang="es-PE" sz="1050" dirty="0"/>
                <a:t>Infecciones específicas del periodo perinatal</a:t>
              </a:r>
              <a:endParaRPr lang="es-ES" sz="1050" dirty="0">
                <a:solidFill>
                  <a:srgbClr val="000000"/>
                </a:solidFill>
                <a:cs typeface="Arial" pitchFamily="34" charset="0"/>
              </a:endParaRPr>
            </a:p>
          </p:txBody>
        </p:sp>
        <p:sp>
          <p:nvSpPr>
            <p:cNvPr id="5" name="AutoShape 8"/>
            <p:cNvSpPr>
              <a:spLocks/>
            </p:cNvSpPr>
            <p:nvPr/>
          </p:nvSpPr>
          <p:spPr bwMode="auto">
            <a:xfrm flipH="1">
              <a:off x="6012160" y="5157193"/>
              <a:ext cx="3131840" cy="1224135"/>
            </a:xfrm>
            <a:prstGeom prst="accentCallout2">
              <a:avLst>
                <a:gd name="adj1" fmla="val 43019"/>
                <a:gd name="adj2" fmla="val 100571"/>
                <a:gd name="adj3" fmla="val 40436"/>
                <a:gd name="adj4" fmla="val 119131"/>
                <a:gd name="adj5" fmla="val -46014"/>
                <a:gd name="adj6" fmla="val 134220"/>
              </a:avLst>
            </a:prstGeom>
            <a:noFill/>
            <a:ln w="19050">
              <a:solidFill>
                <a:srgbClr val="0070C0"/>
              </a:solidFill>
              <a:miter lim="800000"/>
              <a:headEnd/>
              <a:tailEnd type="oval" w="med" len="med"/>
            </a:ln>
            <a:extLst>
              <a:ext uri="{909E8E84-426E-40DD-AFC4-6F175D3DCCD1}">
                <a14:hiddenFill xmlns:a14="http://schemas.microsoft.com/office/drawing/2010/main">
                  <a:solidFill>
                    <a:srgbClr val="FFFFFF"/>
                  </a:solidFill>
                </a14:hiddenFill>
              </a:ext>
            </a:extLst>
          </p:spPr>
          <p:txBody>
            <a:bodyPr/>
            <a:lstStyle/>
            <a:p>
              <a:pPr marL="187325" indent="-187325" fontAlgn="base">
                <a:spcBef>
                  <a:spcPct val="0"/>
                </a:spcBef>
                <a:spcAft>
                  <a:spcPct val="0"/>
                </a:spcAft>
              </a:pPr>
              <a:r>
                <a:rPr lang="es-MX" sz="1400" b="1" dirty="0">
                  <a:solidFill>
                    <a:srgbClr val="000000"/>
                  </a:solidFill>
                </a:rPr>
                <a:t>Adolescente (12 -17 años)</a:t>
              </a:r>
            </a:p>
            <a:p>
              <a:pPr marL="187325" indent="-187325" algn="ctr" fontAlgn="base">
                <a:spcBef>
                  <a:spcPct val="0"/>
                </a:spcBef>
                <a:spcAft>
                  <a:spcPct val="0"/>
                </a:spcAft>
              </a:pPr>
              <a:endParaRPr lang="es-MX" sz="500" b="1" dirty="0">
                <a:solidFill>
                  <a:srgbClr val="000000"/>
                </a:solidFill>
              </a:endParaRPr>
            </a:p>
            <a:p>
              <a:pPr marL="187325" indent="-187325" fontAlgn="b">
                <a:spcBef>
                  <a:spcPct val="0"/>
                </a:spcBef>
                <a:spcAft>
                  <a:spcPct val="0"/>
                </a:spcAft>
                <a:buFontTx/>
                <a:buAutoNum type="arabicPeriod"/>
              </a:pPr>
              <a:r>
                <a:rPr lang="es-PE" sz="1100" dirty="0">
                  <a:solidFill>
                    <a:srgbClr val="C00000"/>
                  </a:solidFill>
                </a:rPr>
                <a:t>Accidentes de tránsito </a:t>
              </a:r>
            </a:p>
            <a:p>
              <a:pPr marL="187325" indent="-187325" fontAlgn="b">
                <a:spcBef>
                  <a:spcPct val="0"/>
                </a:spcBef>
                <a:spcAft>
                  <a:spcPct val="0"/>
                </a:spcAft>
                <a:buFontTx/>
                <a:buAutoNum type="arabicPeriod"/>
              </a:pPr>
              <a:r>
                <a:rPr lang="es-PE" sz="1100" dirty="0"/>
                <a:t>Accidentes que obstruyen la respiración </a:t>
              </a:r>
            </a:p>
            <a:p>
              <a:pPr marL="187325" indent="-187325" fontAlgn="b">
                <a:spcBef>
                  <a:spcPct val="0"/>
                </a:spcBef>
                <a:spcAft>
                  <a:spcPct val="0"/>
                </a:spcAft>
                <a:buFontTx/>
                <a:buAutoNum type="arabicPeriod"/>
              </a:pPr>
              <a:r>
                <a:rPr lang="es-PE" sz="1100" dirty="0"/>
                <a:t>Leucemia</a:t>
              </a:r>
            </a:p>
            <a:p>
              <a:pPr marL="187325" indent="-187325" fontAlgn="b">
                <a:spcBef>
                  <a:spcPct val="0"/>
                </a:spcBef>
                <a:spcAft>
                  <a:spcPct val="0"/>
                </a:spcAft>
                <a:buFontTx/>
                <a:buAutoNum type="arabicPeriod"/>
              </a:pPr>
              <a:r>
                <a:rPr lang="es-PE" sz="1100" dirty="0"/>
                <a:t>infección respiratoria aguda baja</a:t>
              </a:r>
            </a:p>
            <a:p>
              <a:pPr marL="187325" indent="-187325" fontAlgn="b">
                <a:spcBef>
                  <a:spcPct val="0"/>
                </a:spcBef>
                <a:spcAft>
                  <a:spcPct val="0"/>
                </a:spcAft>
                <a:buFontTx/>
                <a:buAutoNum type="arabicPeriod"/>
              </a:pPr>
              <a:r>
                <a:rPr lang="es-PE" sz="1100" dirty="0"/>
                <a:t>Accidentes por ahogamiento y sumersión</a:t>
              </a:r>
              <a:endParaRPr lang="es-ES" sz="1100" dirty="0">
                <a:solidFill>
                  <a:srgbClr val="000000"/>
                </a:solidFill>
                <a:cs typeface="Arial" pitchFamily="34" charset="0"/>
              </a:endParaRPr>
            </a:p>
          </p:txBody>
        </p:sp>
        <p:sp>
          <p:nvSpPr>
            <p:cNvPr id="6" name="AutoShape 12"/>
            <p:cNvSpPr>
              <a:spLocks/>
            </p:cNvSpPr>
            <p:nvPr/>
          </p:nvSpPr>
          <p:spPr bwMode="auto">
            <a:xfrm>
              <a:off x="611560" y="5445224"/>
              <a:ext cx="2520280" cy="1224136"/>
            </a:xfrm>
            <a:prstGeom prst="accentCallout2">
              <a:avLst>
                <a:gd name="adj1" fmla="val 46641"/>
                <a:gd name="adj2" fmla="val 90007"/>
                <a:gd name="adj3" fmla="val 39203"/>
                <a:gd name="adj4" fmla="val 129839"/>
                <a:gd name="adj5" fmla="val -77683"/>
                <a:gd name="adj6" fmla="val 130882"/>
              </a:avLst>
            </a:prstGeom>
            <a:noFill/>
            <a:ln w="19050">
              <a:solidFill>
                <a:srgbClr val="0070C0"/>
              </a:solidFill>
              <a:miter lim="800000"/>
              <a:headEnd/>
              <a:tailEnd type="oval" w="med" len="med"/>
            </a:ln>
            <a:extLst>
              <a:ext uri="{909E8E84-426E-40DD-AFC4-6F175D3DCCD1}">
                <a14:hiddenFill xmlns:a14="http://schemas.microsoft.com/office/drawing/2010/main">
                  <a:solidFill>
                    <a:srgbClr val="FFFFFF"/>
                  </a:solidFill>
                </a14:hiddenFill>
              </a:ext>
            </a:extLst>
          </p:spPr>
          <p:txBody>
            <a:bodyPr/>
            <a:lstStyle/>
            <a:p>
              <a:pPr marL="177800" indent="-177800" fontAlgn="base">
                <a:spcBef>
                  <a:spcPct val="0"/>
                </a:spcBef>
                <a:spcAft>
                  <a:spcPct val="0"/>
                </a:spcAft>
              </a:pPr>
              <a:r>
                <a:rPr lang="es-MX" sz="1400" b="1" dirty="0">
                  <a:solidFill>
                    <a:srgbClr val="000000"/>
                  </a:solidFill>
                </a:rPr>
                <a:t>Joven (18 - 29 años)</a:t>
              </a:r>
            </a:p>
            <a:p>
              <a:pPr marL="177800" indent="-177800" algn="ctr" fontAlgn="base">
                <a:spcBef>
                  <a:spcPct val="0"/>
                </a:spcBef>
                <a:spcAft>
                  <a:spcPct val="0"/>
                </a:spcAft>
              </a:pPr>
              <a:endParaRPr lang="es-MX" sz="500" b="1" dirty="0">
                <a:solidFill>
                  <a:srgbClr val="000000"/>
                </a:solidFill>
              </a:endParaRPr>
            </a:p>
            <a:p>
              <a:pPr marL="177800" indent="-177800" algn="just" fontAlgn="b">
                <a:spcBef>
                  <a:spcPct val="0"/>
                </a:spcBef>
                <a:spcAft>
                  <a:spcPct val="0"/>
                </a:spcAft>
                <a:buFontTx/>
                <a:buAutoNum type="arabicPeriod"/>
              </a:pPr>
              <a:r>
                <a:rPr lang="es-PE" sz="1100" dirty="0">
                  <a:solidFill>
                    <a:srgbClr val="C00000"/>
                  </a:solidFill>
                </a:rPr>
                <a:t>Accidentes de tránsito </a:t>
              </a:r>
            </a:p>
            <a:p>
              <a:pPr marL="177800" indent="-177800" algn="just" fontAlgn="b">
                <a:spcBef>
                  <a:spcPct val="0"/>
                </a:spcBef>
                <a:spcAft>
                  <a:spcPct val="0"/>
                </a:spcAft>
                <a:buFontTx/>
                <a:buAutoNum type="arabicPeriod"/>
              </a:pPr>
              <a:r>
                <a:rPr lang="es-PE" sz="1100" dirty="0"/>
                <a:t>Homicidio </a:t>
              </a:r>
            </a:p>
            <a:p>
              <a:pPr marL="177800" indent="-177800" algn="just" fontAlgn="b">
                <a:spcBef>
                  <a:spcPct val="0"/>
                </a:spcBef>
                <a:spcAft>
                  <a:spcPct val="0"/>
                </a:spcAft>
                <a:buFontTx/>
                <a:buAutoNum type="arabicPeriod"/>
              </a:pPr>
              <a:r>
                <a:rPr lang="es-PE" sz="1100" dirty="0"/>
                <a:t>Infección respiratoria aguda baja</a:t>
              </a:r>
            </a:p>
            <a:p>
              <a:pPr marL="177800" indent="-177800" algn="just" fontAlgn="b">
                <a:spcBef>
                  <a:spcPct val="0"/>
                </a:spcBef>
                <a:spcAft>
                  <a:spcPct val="0"/>
                </a:spcAft>
                <a:buFontTx/>
                <a:buAutoNum type="arabicPeriod"/>
              </a:pPr>
              <a:r>
                <a:rPr lang="es-PE" sz="1100" dirty="0"/>
                <a:t>Tuberculosis</a:t>
              </a:r>
            </a:p>
            <a:p>
              <a:pPr marL="177800" indent="-177800" algn="just" fontAlgn="b">
                <a:spcBef>
                  <a:spcPct val="0"/>
                </a:spcBef>
                <a:spcAft>
                  <a:spcPct val="0"/>
                </a:spcAft>
                <a:buFontTx/>
                <a:buAutoNum type="arabicPeriod"/>
              </a:pPr>
              <a:r>
                <a:rPr lang="es-PE" sz="1100" dirty="0"/>
                <a:t>Enfermedad por el VIH (SIDA)</a:t>
              </a:r>
              <a:endParaRPr lang="es-MX" sz="1100" b="1" dirty="0">
                <a:solidFill>
                  <a:srgbClr val="000000"/>
                </a:solidFill>
              </a:endParaRPr>
            </a:p>
          </p:txBody>
        </p:sp>
        <p:sp>
          <p:nvSpPr>
            <p:cNvPr id="7" name="AutoShape 13"/>
            <p:cNvSpPr>
              <a:spLocks/>
            </p:cNvSpPr>
            <p:nvPr/>
          </p:nvSpPr>
          <p:spPr bwMode="auto">
            <a:xfrm>
              <a:off x="0" y="908720"/>
              <a:ext cx="2484784" cy="1296144"/>
            </a:xfrm>
            <a:prstGeom prst="accentCallout2">
              <a:avLst>
                <a:gd name="adj1" fmla="val 49511"/>
                <a:gd name="adj2" fmla="val 100092"/>
                <a:gd name="adj3" fmla="val 52405"/>
                <a:gd name="adj4" fmla="val 110532"/>
                <a:gd name="adj5" fmla="val 137173"/>
                <a:gd name="adj6" fmla="val 114388"/>
              </a:avLst>
            </a:prstGeom>
            <a:noFill/>
            <a:ln w="19050">
              <a:solidFill>
                <a:srgbClr val="0070C0"/>
              </a:solidFill>
              <a:miter lim="800000"/>
              <a:headEnd/>
              <a:tailEnd type="oval" w="med" len="med"/>
            </a:ln>
            <a:extLst>
              <a:ext uri="{909E8E84-426E-40DD-AFC4-6F175D3DCCD1}">
                <a14:hiddenFill xmlns:a14="http://schemas.microsoft.com/office/drawing/2010/main">
                  <a:solidFill>
                    <a:srgbClr val="FFFFFF"/>
                  </a:solidFill>
                </a14:hiddenFill>
              </a:ext>
            </a:extLst>
          </p:spPr>
          <p:txBody>
            <a:bodyPr/>
            <a:lstStyle/>
            <a:p>
              <a:pPr marL="187325" indent="-187325" fontAlgn="base">
                <a:spcBef>
                  <a:spcPct val="0"/>
                </a:spcBef>
                <a:spcAft>
                  <a:spcPct val="0"/>
                </a:spcAft>
              </a:pPr>
              <a:r>
                <a:rPr lang="es-MX" sz="1400" b="1" dirty="0">
                  <a:solidFill>
                    <a:srgbClr val="000000"/>
                  </a:solidFill>
                </a:rPr>
                <a:t>Adulto Mayor (60 a más años)</a:t>
              </a:r>
            </a:p>
            <a:p>
              <a:pPr marL="187325" indent="-187325" algn="ctr" fontAlgn="base">
                <a:spcBef>
                  <a:spcPct val="0"/>
                </a:spcBef>
                <a:spcAft>
                  <a:spcPct val="0"/>
                </a:spcAft>
              </a:pPr>
              <a:endParaRPr lang="es-MX" sz="500" b="1" dirty="0">
                <a:solidFill>
                  <a:srgbClr val="000000"/>
                </a:solidFill>
              </a:endParaRPr>
            </a:p>
            <a:p>
              <a:pPr marL="187325" indent="-187325" algn="just" fontAlgn="b">
                <a:spcBef>
                  <a:spcPct val="0"/>
                </a:spcBef>
                <a:spcAft>
                  <a:spcPct val="0"/>
                </a:spcAft>
                <a:buFontTx/>
                <a:buAutoNum type="arabicPeriod"/>
              </a:pPr>
              <a:r>
                <a:rPr lang="es-PE" sz="1100" dirty="0">
                  <a:solidFill>
                    <a:srgbClr val="0070C0"/>
                  </a:solidFill>
                </a:rPr>
                <a:t>Infección respiratoria aguda baja </a:t>
              </a:r>
            </a:p>
            <a:p>
              <a:pPr marL="187325" indent="-187325" algn="just" fontAlgn="b">
                <a:spcBef>
                  <a:spcPct val="0"/>
                </a:spcBef>
                <a:spcAft>
                  <a:spcPct val="0"/>
                </a:spcAft>
                <a:buFontTx/>
                <a:buAutoNum type="arabicPeriod"/>
              </a:pPr>
              <a:r>
                <a:rPr lang="es-PE" sz="1100" dirty="0"/>
                <a:t>Enfermedad cerebrovascular </a:t>
              </a:r>
            </a:p>
            <a:p>
              <a:pPr marL="187325" indent="-187325" algn="just" fontAlgn="b">
                <a:spcBef>
                  <a:spcPct val="0"/>
                </a:spcBef>
                <a:spcAft>
                  <a:spcPct val="0"/>
                </a:spcAft>
                <a:buFontTx/>
                <a:buAutoNum type="arabicPeriod"/>
              </a:pPr>
              <a:r>
                <a:rPr lang="es-PE" sz="1100" dirty="0"/>
                <a:t>Enfermedad pulmonar intersticial</a:t>
              </a:r>
            </a:p>
            <a:p>
              <a:pPr marL="187325" indent="-187325" algn="just" fontAlgn="b">
                <a:spcBef>
                  <a:spcPct val="0"/>
                </a:spcBef>
                <a:spcAft>
                  <a:spcPct val="0"/>
                </a:spcAft>
                <a:buFontTx/>
                <a:buAutoNum type="arabicPeriod"/>
              </a:pPr>
              <a:r>
                <a:rPr lang="es-PE" sz="1100" dirty="0"/>
                <a:t>Enfermedad isquémica del corazón</a:t>
              </a:r>
            </a:p>
            <a:p>
              <a:pPr marL="187325" indent="-187325" algn="just" fontAlgn="b">
                <a:spcBef>
                  <a:spcPct val="0"/>
                </a:spcBef>
                <a:spcAft>
                  <a:spcPct val="0"/>
                </a:spcAft>
                <a:buFontTx/>
                <a:buAutoNum type="arabicPeriod"/>
              </a:pPr>
              <a:r>
                <a:rPr lang="es-PE" sz="1100" dirty="0"/>
                <a:t>Diabetes mellitus</a:t>
              </a:r>
              <a:endParaRPr lang="es-ES" sz="1100" dirty="0">
                <a:solidFill>
                  <a:srgbClr val="000000"/>
                </a:solidFill>
                <a:cs typeface="Arial" pitchFamily="34" charset="0"/>
              </a:endParaRPr>
            </a:p>
          </p:txBody>
        </p:sp>
        <p:sp>
          <p:nvSpPr>
            <p:cNvPr id="9" name="AutoShape 12"/>
            <p:cNvSpPr>
              <a:spLocks/>
            </p:cNvSpPr>
            <p:nvPr/>
          </p:nvSpPr>
          <p:spPr bwMode="auto">
            <a:xfrm>
              <a:off x="35496" y="3429000"/>
              <a:ext cx="2447925" cy="1584176"/>
            </a:xfrm>
            <a:prstGeom prst="accentCallout2">
              <a:avLst>
                <a:gd name="adj1" fmla="val 45271"/>
                <a:gd name="adj2" fmla="val 102518"/>
                <a:gd name="adj3" fmla="val 44674"/>
                <a:gd name="adj4" fmla="val 114252"/>
                <a:gd name="adj5" fmla="val 19457"/>
                <a:gd name="adj6" fmla="val 119982"/>
              </a:avLst>
            </a:prstGeom>
            <a:noFill/>
            <a:ln w="19050">
              <a:solidFill>
                <a:srgbClr val="0070C0"/>
              </a:solidFill>
              <a:miter lim="800000"/>
              <a:headEnd/>
              <a:tailEnd type="oval" w="med" len="med"/>
            </a:ln>
            <a:extLst>
              <a:ext uri="{909E8E84-426E-40DD-AFC4-6F175D3DCCD1}">
                <a14:hiddenFill xmlns:a14="http://schemas.microsoft.com/office/drawing/2010/main">
                  <a:solidFill>
                    <a:srgbClr val="FFFFFF"/>
                  </a:solidFill>
                </a14:hiddenFill>
              </a:ext>
            </a:extLst>
          </p:spPr>
          <p:txBody>
            <a:bodyPr/>
            <a:lstStyle/>
            <a:p>
              <a:pPr marL="177800" indent="-177800" fontAlgn="base">
                <a:spcBef>
                  <a:spcPct val="0"/>
                </a:spcBef>
                <a:spcAft>
                  <a:spcPct val="0"/>
                </a:spcAft>
              </a:pPr>
              <a:r>
                <a:rPr lang="es-MX" sz="1400" b="1" dirty="0">
                  <a:solidFill>
                    <a:srgbClr val="000000"/>
                  </a:solidFill>
                </a:rPr>
                <a:t>Adulto (30 - 59 años)</a:t>
              </a:r>
            </a:p>
            <a:p>
              <a:pPr marL="177800" indent="-177800" algn="ctr" fontAlgn="base">
                <a:spcBef>
                  <a:spcPct val="0"/>
                </a:spcBef>
                <a:spcAft>
                  <a:spcPct val="0"/>
                </a:spcAft>
              </a:pPr>
              <a:endParaRPr lang="es-MX" sz="500" b="1" dirty="0">
                <a:solidFill>
                  <a:srgbClr val="C00000"/>
                </a:solidFill>
              </a:endParaRPr>
            </a:p>
            <a:p>
              <a:pPr marL="177800" indent="-177800" algn="just" fontAlgn="b">
                <a:spcBef>
                  <a:spcPct val="0"/>
                </a:spcBef>
                <a:spcAft>
                  <a:spcPct val="0"/>
                </a:spcAft>
                <a:buFontTx/>
                <a:buAutoNum type="arabicPeriod"/>
              </a:pPr>
              <a:r>
                <a:rPr lang="es-PE" sz="1100" dirty="0">
                  <a:solidFill>
                    <a:srgbClr val="C00000"/>
                  </a:solidFill>
                </a:rPr>
                <a:t>Accidentes de tránsito </a:t>
              </a:r>
            </a:p>
            <a:p>
              <a:pPr marL="177800" indent="-177800" algn="just" fontAlgn="b">
                <a:spcBef>
                  <a:spcPct val="0"/>
                </a:spcBef>
                <a:spcAft>
                  <a:spcPct val="0"/>
                </a:spcAft>
                <a:buFontTx/>
                <a:buAutoNum type="arabicPeriod"/>
              </a:pPr>
              <a:r>
                <a:rPr lang="es-PE" sz="1100" dirty="0"/>
                <a:t>Cirrosis y ciertas otras enfermedades crónicas del hígado </a:t>
              </a:r>
            </a:p>
            <a:p>
              <a:pPr marL="177800" indent="-177800" algn="just" fontAlgn="b">
                <a:spcBef>
                  <a:spcPct val="0"/>
                </a:spcBef>
                <a:spcAft>
                  <a:spcPct val="0"/>
                </a:spcAft>
                <a:buFontTx/>
                <a:buAutoNum type="arabicPeriod"/>
              </a:pPr>
              <a:r>
                <a:rPr lang="es-PE" sz="1100" dirty="0"/>
                <a:t>Neoplasia maligna del cuello del útero</a:t>
              </a:r>
            </a:p>
            <a:p>
              <a:pPr marL="177800" indent="-177800" algn="just" fontAlgn="b">
                <a:spcBef>
                  <a:spcPct val="0"/>
                </a:spcBef>
                <a:spcAft>
                  <a:spcPct val="0"/>
                </a:spcAft>
                <a:buFontTx/>
                <a:buAutoNum type="arabicPeriod"/>
              </a:pPr>
              <a:r>
                <a:rPr lang="es-PE" sz="1100" dirty="0"/>
                <a:t>Infección respiratoria aguda baja</a:t>
              </a:r>
            </a:p>
            <a:p>
              <a:pPr marL="177800" indent="-177800" algn="just" fontAlgn="b">
                <a:spcBef>
                  <a:spcPct val="0"/>
                </a:spcBef>
                <a:spcAft>
                  <a:spcPct val="0"/>
                </a:spcAft>
                <a:buFontTx/>
                <a:buAutoNum type="arabicPeriod"/>
              </a:pPr>
              <a:r>
                <a:rPr lang="es-PE" sz="1100" dirty="0"/>
                <a:t>Enfermedad cerebrovascular</a:t>
              </a:r>
              <a:endParaRPr lang="es-MX" sz="1600" b="1" dirty="0">
                <a:solidFill>
                  <a:srgbClr val="000000"/>
                </a:solidFill>
              </a:endParaRPr>
            </a:p>
          </p:txBody>
        </p:sp>
      </p:grpSp>
      <p:sp>
        <p:nvSpPr>
          <p:cNvPr id="10" name="9 CuadroTexto"/>
          <p:cNvSpPr txBox="1"/>
          <p:nvPr/>
        </p:nvSpPr>
        <p:spPr>
          <a:xfrm>
            <a:off x="4614318" y="89347"/>
            <a:ext cx="6624736" cy="461665"/>
          </a:xfrm>
          <a:prstGeom prst="rect">
            <a:avLst/>
          </a:prstGeom>
          <a:noFill/>
        </p:spPr>
        <p:txBody>
          <a:bodyPr wrap="square" rtlCol="0">
            <a:spAutoFit/>
          </a:bodyPr>
          <a:lstStyle/>
          <a:p>
            <a:pPr algn="ctr"/>
            <a:r>
              <a:rPr lang="es-PE" sz="2400" b="1" dirty="0">
                <a:solidFill>
                  <a:srgbClr val="C00000"/>
                </a:solidFill>
              </a:rPr>
              <a:t>Mortalidad por etapas de vida. Perú 2015</a:t>
            </a:r>
          </a:p>
        </p:txBody>
      </p:sp>
    </p:spTree>
    <p:extLst>
      <p:ext uri="{BB962C8B-B14F-4D97-AF65-F5344CB8AC3E}">
        <p14:creationId xmlns:p14="http://schemas.microsoft.com/office/powerpoint/2010/main" val="1245042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48B35-C48B-4ADC-97BD-92DBD689758F}"/>
              </a:ext>
            </a:extLst>
          </p:cNvPr>
          <p:cNvSpPr>
            <a:spLocks noGrp="1"/>
          </p:cNvSpPr>
          <p:nvPr>
            <p:ph type="title"/>
          </p:nvPr>
        </p:nvSpPr>
        <p:spPr/>
        <p:txBody>
          <a:bodyPr/>
          <a:lstStyle/>
          <a:p>
            <a:pPr algn="ctr"/>
            <a:r>
              <a:rPr lang="es-ES" b="1" dirty="0">
                <a:solidFill>
                  <a:srgbClr val="C00000"/>
                </a:solidFill>
                <a:latin typeface="+mn-lt"/>
              </a:rPr>
              <a:t>Contenido</a:t>
            </a:r>
          </a:p>
        </p:txBody>
      </p:sp>
      <p:sp>
        <p:nvSpPr>
          <p:cNvPr id="3" name="Marcador de contenido 2">
            <a:extLst>
              <a:ext uri="{FF2B5EF4-FFF2-40B4-BE49-F238E27FC236}">
                <a16:creationId xmlns:a16="http://schemas.microsoft.com/office/drawing/2014/main" id="{C0BE7CAB-4841-42B5-A910-7DB485CD9AF6}"/>
              </a:ext>
            </a:extLst>
          </p:cNvPr>
          <p:cNvSpPr>
            <a:spLocks noGrp="1"/>
          </p:cNvSpPr>
          <p:nvPr>
            <p:ph idx="1"/>
          </p:nvPr>
        </p:nvSpPr>
        <p:spPr>
          <a:xfrm>
            <a:off x="838200" y="1825625"/>
            <a:ext cx="10753578" cy="4351338"/>
          </a:xfrm>
        </p:spPr>
        <p:txBody>
          <a:bodyPr>
            <a:normAutofit fontScale="92500"/>
          </a:bodyPr>
          <a:lstStyle/>
          <a:p>
            <a:pPr>
              <a:lnSpc>
                <a:spcPct val="150000"/>
              </a:lnSpc>
            </a:pPr>
            <a:r>
              <a:rPr lang="es-ES" b="1" dirty="0">
                <a:solidFill>
                  <a:schemeClr val="accent2">
                    <a:lumMod val="60000"/>
                    <a:lumOff val="40000"/>
                  </a:schemeClr>
                </a:solidFill>
              </a:rPr>
              <a:t>Contexto geográfico, demográfico y socioeconómico de la salud en el Perú</a:t>
            </a:r>
          </a:p>
          <a:p>
            <a:pPr>
              <a:lnSpc>
                <a:spcPct val="150000"/>
              </a:lnSpc>
            </a:pPr>
            <a:r>
              <a:rPr lang="es-ES" b="1" dirty="0">
                <a:solidFill>
                  <a:schemeClr val="accent2">
                    <a:lumMod val="60000"/>
                    <a:lumOff val="40000"/>
                  </a:schemeClr>
                </a:solidFill>
              </a:rPr>
              <a:t>Análisis de la Mortalidad</a:t>
            </a:r>
          </a:p>
          <a:p>
            <a:pPr>
              <a:lnSpc>
                <a:spcPct val="150000"/>
              </a:lnSpc>
            </a:pPr>
            <a:r>
              <a:rPr lang="es-ES" b="1" dirty="0">
                <a:solidFill>
                  <a:srgbClr val="C00000"/>
                </a:solidFill>
              </a:rPr>
              <a:t>Mortalidad Prematura</a:t>
            </a:r>
          </a:p>
          <a:p>
            <a:pPr>
              <a:lnSpc>
                <a:spcPct val="150000"/>
              </a:lnSpc>
            </a:pPr>
            <a:r>
              <a:rPr lang="es-ES" b="1" dirty="0"/>
              <a:t>Carga de Enfermedad</a:t>
            </a:r>
          </a:p>
          <a:p>
            <a:pPr>
              <a:lnSpc>
                <a:spcPct val="150000"/>
              </a:lnSpc>
            </a:pPr>
            <a:r>
              <a:rPr lang="es-ES" b="1" dirty="0"/>
              <a:t>Análisis de algunos problemas específicos (Tuberculosis, cáncer, VIH/SIDA y arbovirosis)</a:t>
            </a:r>
          </a:p>
          <a:p>
            <a:pPr>
              <a:lnSpc>
                <a:spcPct val="150000"/>
              </a:lnSpc>
            </a:pPr>
            <a:endParaRPr lang="es-ES" b="1" dirty="0"/>
          </a:p>
          <a:p>
            <a:pPr>
              <a:lnSpc>
                <a:spcPct val="150000"/>
              </a:lnSpc>
            </a:pPr>
            <a:endParaRPr lang="es-ES" b="1" dirty="0"/>
          </a:p>
        </p:txBody>
      </p:sp>
    </p:spTree>
    <p:extLst>
      <p:ext uri="{BB962C8B-B14F-4D97-AF65-F5344CB8AC3E}">
        <p14:creationId xmlns:p14="http://schemas.microsoft.com/office/powerpoint/2010/main" val="318706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a:extLst>
              <a:ext uri="{FF2B5EF4-FFF2-40B4-BE49-F238E27FC236}">
                <a16:creationId xmlns:a16="http://schemas.microsoft.com/office/drawing/2014/main" id="{AE3361B5-30C2-4DFD-818A-D70C4F340AF3}"/>
              </a:ext>
            </a:extLst>
          </p:cNvPr>
          <p:cNvSpPr>
            <a:spLocks noGrp="1"/>
          </p:cNvSpPr>
          <p:nvPr>
            <p:ph type="title"/>
          </p:nvPr>
        </p:nvSpPr>
        <p:spPr>
          <a:xfrm>
            <a:off x="1981200" y="214313"/>
            <a:ext cx="8229600" cy="1143000"/>
          </a:xfrm>
        </p:spPr>
        <p:txBody>
          <a:bodyPr>
            <a:normAutofit/>
          </a:bodyPr>
          <a:lstStyle/>
          <a:p>
            <a:pPr algn="ctr" eaLnBrk="1" hangingPunct="1">
              <a:defRPr/>
            </a:pPr>
            <a:r>
              <a:rPr lang="es-PE" sz="2800" b="1" dirty="0">
                <a:solidFill>
                  <a:srgbClr val="C00000"/>
                </a:solidFill>
                <a:latin typeface="+mn-lt"/>
              </a:rPr>
              <a:t>AVPP</a:t>
            </a:r>
            <a:br>
              <a:rPr lang="es-PE" sz="2800" b="1" dirty="0">
                <a:solidFill>
                  <a:srgbClr val="C00000"/>
                </a:solidFill>
                <a:latin typeface="+mn-lt"/>
              </a:rPr>
            </a:br>
            <a:r>
              <a:rPr lang="es-PE" sz="2800" b="1" dirty="0">
                <a:solidFill>
                  <a:srgbClr val="C00000"/>
                </a:solidFill>
                <a:latin typeface="+mn-lt"/>
              </a:rPr>
              <a:t>Años de Vida Potencial Perdidos</a:t>
            </a:r>
          </a:p>
        </p:txBody>
      </p:sp>
      <p:sp>
        <p:nvSpPr>
          <p:cNvPr id="3" name="2 Rectángulo">
            <a:extLst>
              <a:ext uri="{FF2B5EF4-FFF2-40B4-BE49-F238E27FC236}">
                <a16:creationId xmlns:a16="http://schemas.microsoft.com/office/drawing/2014/main" id="{9592BAA4-E54B-41DB-AEAD-0E1AD9400237}"/>
              </a:ext>
            </a:extLst>
          </p:cNvPr>
          <p:cNvSpPr/>
          <p:nvPr/>
        </p:nvSpPr>
        <p:spPr>
          <a:xfrm>
            <a:off x="2952750" y="1714501"/>
            <a:ext cx="6643688" cy="1285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solidFill>
                <a:srgbClr val="FFFFFF"/>
              </a:solidFill>
            </a:endParaRPr>
          </a:p>
        </p:txBody>
      </p:sp>
      <p:sp>
        <p:nvSpPr>
          <p:cNvPr id="5" name="4 Rectángulo">
            <a:extLst>
              <a:ext uri="{FF2B5EF4-FFF2-40B4-BE49-F238E27FC236}">
                <a16:creationId xmlns:a16="http://schemas.microsoft.com/office/drawing/2014/main" id="{98370791-78F8-4DF0-9676-875BFACF7673}"/>
              </a:ext>
            </a:extLst>
          </p:cNvPr>
          <p:cNvSpPr/>
          <p:nvPr/>
        </p:nvSpPr>
        <p:spPr>
          <a:xfrm>
            <a:off x="2952751" y="1714501"/>
            <a:ext cx="3357563" cy="1285875"/>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dirty="0">
                <a:solidFill>
                  <a:srgbClr val="FFFFFF"/>
                </a:solidFill>
                <a:effectLst>
                  <a:outerShdw blurRad="38100" dist="38100" dir="2700000" algn="tl">
                    <a:srgbClr val="000000">
                      <a:alpha val="43137"/>
                    </a:srgbClr>
                  </a:outerShdw>
                </a:effectLst>
              </a:rPr>
              <a:t>Vivió 35 años</a:t>
            </a:r>
          </a:p>
        </p:txBody>
      </p:sp>
      <p:sp>
        <p:nvSpPr>
          <p:cNvPr id="6" name="5 Rectángulo">
            <a:extLst>
              <a:ext uri="{FF2B5EF4-FFF2-40B4-BE49-F238E27FC236}">
                <a16:creationId xmlns:a16="http://schemas.microsoft.com/office/drawing/2014/main" id="{95229B74-9109-4085-8E42-DB791E7B0063}"/>
              </a:ext>
            </a:extLst>
          </p:cNvPr>
          <p:cNvSpPr/>
          <p:nvPr/>
        </p:nvSpPr>
        <p:spPr>
          <a:xfrm>
            <a:off x="6310314" y="1714501"/>
            <a:ext cx="3286125" cy="1285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dirty="0">
                <a:solidFill>
                  <a:srgbClr val="FFFFFF"/>
                </a:solidFill>
              </a:rPr>
              <a:t>AVPP=40</a:t>
            </a:r>
          </a:p>
        </p:txBody>
      </p:sp>
      <p:sp>
        <p:nvSpPr>
          <p:cNvPr id="7" name="6 Rectángulo">
            <a:extLst>
              <a:ext uri="{FF2B5EF4-FFF2-40B4-BE49-F238E27FC236}">
                <a16:creationId xmlns:a16="http://schemas.microsoft.com/office/drawing/2014/main" id="{14A11E56-C4FA-4E35-8BB7-1582875734EE}"/>
              </a:ext>
            </a:extLst>
          </p:cNvPr>
          <p:cNvSpPr/>
          <p:nvPr/>
        </p:nvSpPr>
        <p:spPr>
          <a:xfrm>
            <a:off x="2952750" y="3214689"/>
            <a:ext cx="6643688" cy="1285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solidFill>
                <a:srgbClr val="FFFFFF"/>
              </a:solidFill>
            </a:endParaRPr>
          </a:p>
        </p:txBody>
      </p:sp>
      <p:sp>
        <p:nvSpPr>
          <p:cNvPr id="8" name="7 Rectángulo">
            <a:extLst>
              <a:ext uri="{FF2B5EF4-FFF2-40B4-BE49-F238E27FC236}">
                <a16:creationId xmlns:a16="http://schemas.microsoft.com/office/drawing/2014/main" id="{D72AC75E-72DD-449A-8A93-A7551CF99D29}"/>
              </a:ext>
            </a:extLst>
          </p:cNvPr>
          <p:cNvSpPr/>
          <p:nvPr/>
        </p:nvSpPr>
        <p:spPr>
          <a:xfrm>
            <a:off x="2952751" y="3214689"/>
            <a:ext cx="5857875" cy="1285875"/>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dirty="0">
                <a:solidFill>
                  <a:srgbClr val="FFFFFF"/>
                </a:solidFill>
                <a:effectLst>
                  <a:outerShdw blurRad="38100" dist="38100" dir="2700000" algn="tl">
                    <a:srgbClr val="000000">
                      <a:alpha val="43137"/>
                    </a:srgbClr>
                  </a:outerShdw>
                </a:effectLst>
              </a:rPr>
              <a:t>Vivió 70 años</a:t>
            </a:r>
          </a:p>
        </p:txBody>
      </p:sp>
      <p:sp>
        <p:nvSpPr>
          <p:cNvPr id="9" name="8 Rectángulo">
            <a:extLst>
              <a:ext uri="{FF2B5EF4-FFF2-40B4-BE49-F238E27FC236}">
                <a16:creationId xmlns:a16="http://schemas.microsoft.com/office/drawing/2014/main" id="{B979B8E2-36E7-416F-9E89-EDEDC654669F}"/>
              </a:ext>
            </a:extLst>
          </p:cNvPr>
          <p:cNvSpPr/>
          <p:nvPr/>
        </p:nvSpPr>
        <p:spPr>
          <a:xfrm>
            <a:off x="8810626" y="3214689"/>
            <a:ext cx="785813" cy="1285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400" b="1" dirty="0">
                <a:solidFill>
                  <a:srgbClr val="FFFFFF"/>
                </a:solidFill>
              </a:rPr>
              <a:t>AVPP</a:t>
            </a:r>
          </a:p>
          <a:p>
            <a:pPr algn="ctr">
              <a:defRPr/>
            </a:pPr>
            <a:r>
              <a:rPr lang="es-PE" sz="1400" b="1" dirty="0">
                <a:solidFill>
                  <a:srgbClr val="FFFFFF"/>
                </a:solidFill>
              </a:rPr>
              <a:t>=5</a:t>
            </a:r>
          </a:p>
        </p:txBody>
      </p:sp>
      <p:sp>
        <p:nvSpPr>
          <p:cNvPr id="10" name="9 Rectángulo">
            <a:extLst>
              <a:ext uri="{FF2B5EF4-FFF2-40B4-BE49-F238E27FC236}">
                <a16:creationId xmlns:a16="http://schemas.microsoft.com/office/drawing/2014/main" id="{C37CF834-7C33-4C89-83D9-CC07B46A1EF7}"/>
              </a:ext>
            </a:extLst>
          </p:cNvPr>
          <p:cNvSpPr/>
          <p:nvPr/>
        </p:nvSpPr>
        <p:spPr>
          <a:xfrm>
            <a:off x="2952750" y="4714876"/>
            <a:ext cx="6643688" cy="1285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solidFill>
                <a:srgbClr val="FFFFFF"/>
              </a:solidFill>
            </a:endParaRPr>
          </a:p>
        </p:txBody>
      </p:sp>
      <p:sp>
        <p:nvSpPr>
          <p:cNvPr id="11" name="10 Rectángulo">
            <a:extLst>
              <a:ext uri="{FF2B5EF4-FFF2-40B4-BE49-F238E27FC236}">
                <a16:creationId xmlns:a16="http://schemas.microsoft.com/office/drawing/2014/main" id="{4481CBA8-8EA3-46D9-9211-D5F4C836CDF6}"/>
              </a:ext>
            </a:extLst>
          </p:cNvPr>
          <p:cNvSpPr/>
          <p:nvPr/>
        </p:nvSpPr>
        <p:spPr>
          <a:xfrm>
            <a:off x="2952751" y="4714876"/>
            <a:ext cx="785813" cy="1285875"/>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1600" b="1" dirty="0">
                <a:solidFill>
                  <a:srgbClr val="FFFFFF"/>
                </a:solidFill>
                <a:effectLst>
                  <a:outerShdw blurRad="38100" dist="38100" dir="2700000" algn="tl">
                    <a:srgbClr val="000000">
                      <a:alpha val="43137"/>
                    </a:srgbClr>
                  </a:outerShdw>
                </a:effectLst>
              </a:rPr>
              <a:t>Vivió 5 años</a:t>
            </a:r>
          </a:p>
        </p:txBody>
      </p:sp>
      <p:sp>
        <p:nvSpPr>
          <p:cNvPr id="12" name="11 Rectángulo">
            <a:extLst>
              <a:ext uri="{FF2B5EF4-FFF2-40B4-BE49-F238E27FC236}">
                <a16:creationId xmlns:a16="http://schemas.microsoft.com/office/drawing/2014/main" id="{BD70B8FB-3578-4D5C-8D8E-D40D55630649}"/>
              </a:ext>
            </a:extLst>
          </p:cNvPr>
          <p:cNvSpPr/>
          <p:nvPr/>
        </p:nvSpPr>
        <p:spPr>
          <a:xfrm>
            <a:off x="3738564" y="4714876"/>
            <a:ext cx="5857875" cy="1285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dirty="0">
                <a:solidFill>
                  <a:srgbClr val="FFFFFF"/>
                </a:solidFill>
              </a:rPr>
              <a:t>AVPP=70</a:t>
            </a:r>
          </a:p>
        </p:txBody>
      </p:sp>
      <p:sp>
        <p:nvSpPr>
          <p:cNvPr id="76812" name="12 CuadroTexto">
            <a:extLst>
              <a:ext uri="{FF2B5EF4-FFF2-40B4-BE49-F238E27FC236}">
                <a16:creationId xmlns:a16="http://schemas.microsoft.com/office/drawing/2014/main" id="{167BF0F3-40EF-4A9E-B342-78697CD76E79}"/>
              </a:ext>
            </a:extLst>
          </p:cNvPr>
          <p:cNvSpPr txBox="1">
            <a:spLocks noChangeArrowheads="1"/>
          </p:cNvSpPr>
          <p:nvPr/>
        </p:nvSpPr>
        <p:spPr bwMode="auto">
          <a:xfrm>
            <a:off x="1738313" y="1285875"/>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1800" b="1">
                <a:solidFill>
                  <a:srgbClr val="000000"/>
                </a:solidFill>
                <a:latin typeface="Arial" panose="020B0604020202020204" pitchFamily="34" charset="0"/>
              </a:rPr>
              <a:t>Nacimiento</a:t>
            </a:r>
          </a:p>
        </p:txBody>
      </p:sp>
      <p:sp>
        <p:nvSpPr>
          <p:cNvPr id="76813" name="13 CuadroTexto">
            <a:extLst>
              <a:ext uri="{FF2B5EF4-FFF2-40B4-BE49-F238E27FC236}">
                <a16:creationId xmlns:a16="http://schemas.microsoft.com/office/drawing/2014/main" id="{A3FDE7B0-FFFE-4582-93B1-5687008232A4}"/>
              </a:ext>
            </a:extLst>
          </p:cNvPr>
          <p:cNvSpPr txBox="1">
            <a:spLocks noChangeArrowheads="1"/>
          </p:cNvSpPr>
          <p:nvPr/>
        </p:nvSpPr>
        <p:spPr bwMode="auto">
          <a:xfrm>
            <a:off x="9420225" y="1285875"/>
            <a:ext cx="1050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1800" b="1" dirty="0">
                <a:solidFill>
                  <a:srgbClr val="000000"/>
                </a:solidFill>
                <a:latin typeface="Arial" panose="020B0604020202020204" pitchFamily="34" charset="0"/>
              </a:rPr>
              <a:t>EVN=75</a:t>
            </a:r>
          </a:p>
        </p:txBody>
      </p:sp>
    </p:spTree>
    <p:extLst>
      <p:ext uri="{BB962C8B-B14F-4D97-AF65-F5344CB8AC3E}">
        <p14:creationId xmlns:p14="http://schemas.microsoft.com/office/powerpoint/2010/main" val="1981628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1 Imagen" descr="ravpp 2011.jpg">
            <a:extLst>
              <a:ext uri="{FF2B5EF4-FFF2-40B4-BE49-F238E27FC236}">
                <a16:creationId xmlns:a16="http://schemas.microsoft.com/office/drawing/2014/main" id="{29C62353-AC51-4E21-A501-5FE9335320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01" y="1263650"/>
            <a:ext cx="3643313"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1 Título">
            <a:extLst>
              <a:ext uri="{FF2B5EF4-FFF2-40B4-BE49-F238E27FC236}">
                <a16:creationId xmlns:a16="http://schemas.microsoft.com/office/drawing/2014/main" id="{28FFAF38-1B02-4F54-B7D2-3E87EA28A065}"/>
              </a:ext>
            </a:extLst>
          </p:cNvPr>
          <p:cNvSpPr txBox="1">
            <a:spLocks/>
          </p:cNvSpPr>
          <p:nvPr/>
        </p:nvSpPr>
        <p:spPr bwMode="auto">
          <a:xfrm>
            <a:off x="2209800" y="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s-PE" altLang="es-PE" sz="2400" b="1">
                <a:solidFill>
                  <a:srgbClr val="C00000"/>
                </a:solidFill>
              </a:rPr>
              <a:t>Razón de Años de Vida Potencialmente Perdidos</a:t>
            </a:r>
            <a:br>
              <a:rPr lang="es-PE" altLang="es-PE" sz="2400" b="1">
                <a:solidFill>
                  <a:srgbClr val="C00000"/>
                </a:solidFill>
              </a:rPr>
            </a:br>
            <a:r>
              <a:rPr lang="es-PE" altLang="es-PE" sz="2400" b="1">
                <a:solidFill>
                  <a:srgbClr val="C00000"/>
                </a:solidFill>
              </a:rPr>
              <a:t>Perú 2011</a:t>
            </a:r>
          </a:p>
        </p:txBody>
      </p:sp>
      <p:graphicFrame>
        <p:nvGraphicFramePr>
          <p:cNvPr id="53252" name="3 Gráfico">
            <a:extLst>
              <a:ext uri="{FF2B5EF4-FFF2-40B4-BE49-F238E27FC236}">
                <a16:creationId xmlns:a16="http://schemas.microsoft.com/office/drawing/2014/main" id="{E8CC16A6-8204-4DDD-9718-738B297E7DC6}"/>
              </a:ext>
            </a:extLst>
          </p:cNvPr>
          <p:cNvGraphicFramePr>
            <a:graphicFrameLocks/>
          </p:cNvGraphicFramePr>
          <p:nvPr/>
        </p:nvGraphicFramePr>
        <p:xfrm>
          <a:off x="1847851" y="1027113"/>
          <a:ext cx="4714875" cy="5581650"/>
        </p:xfrm>
        <a:graphic>
          <a:graphicData uri="http://schemas.openxmlformats.org/presentationml/2006/ole">
            <mc:AlternateContent xmlns:mc="http://schemas.openxmlformats.org/markup-compatibility/2006">
              <mc:Choice xmlns:v="urn:schemas-microsoft-com:vml" Requires="v">
                <p:oleObj spid="_x0000_s67608" name="Gráfico" r:id="rId5" imgW="4714959" imgH="5581785" progId="Excel.Chart.8">
                  <p:embed/>
                </p:oleObj>
              </mc:Choice>
              <mc:Fallback>
                <p:oleObj name="Gráfico" r:id="rId5" imgW="4714959" imgH="5581785" progId="Excel.Chart.8">
                  <p:embed/>
                  <p:pic>
                    <p:nvPicPr>
                      <p:cNvPr id="53252" name="3 Gráfico">
                        <a:extLst>
                          <a:ext uri="{FF2B5EF4-FFF2-40B4-BE49-F238E27FC236}">
                            <a16:creationId xmlns:a16="http://schemas.microsoft.com/office/drawing/2014/main" id="{E8CC16A6-8204-4DDD-9718-738B297E7DC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1" y="1027113"/>
                        <a:ext cx="47148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3" name="Text Box 12">
            <a:extLst>
              <a:ext uri="{FF2B5EF4-FFF2-40B4-BE49-F238E27FC236}">
                <a16:creationId xmlns:a16="http://schemas.microsoft.com/office/drawing/2014/main" id="{69D0670A-ACC2-4155-A39D-8FC2D9F98D7C}"/>
              </a:ext>
            </a:extLst>
          </p:cNvPr>
          <p:cNvSpPr txBox="1">
            <a:spLocks noChangeArrowheads="1"/>
          </p:cNvSpPr>
          <p:nvPr/>
        </p:nvSpPr>
        <p:spPr bwMode="auto">
          <a:xfrm>
            <a:off x="2073276" y="6484938"/>
            <a:ext cx="531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PE" sz="1000">
                <a:latin typeface="Arial" panose="020B0604020202020204" pitchFamily="34" charset="0"/>
              </a:rPr>
              <a:t>Fuente: Sistema de Hechos Vitales. Certificado de defunción Año 2011 -Regiones de Salud</a:t>
            </a:r>
          </a:p>
          <a:p>
            <a:pPr eaLnBrk="1" hangingPunct="1">
              <a:spcBef>
                <a:spcPct val="0"/>
              </a:spcBef>
              <a:buFontTx/>
              <a:buNone/>
            </a:pPr>
            <a:r>
              <a:rPr lang="es-ES" altLang="es-PE" sz="1000">
                <a:latin typeface="Arial" panose="020B0604020202020204" pitchFamily="34" charset="0"/>
              </a:rPr>
              <a:t>Elaborado por IS / DGE / MINSA</a:t>
            </a:r>
          </a:p>
        </p:txBody>
      </p:sp>
      <p:sp>
        <p:nvSpPr>
          <p:cNvPr id="53254" name="7 CuadroTexto">
            <a:extLst>
              <a:ext uri="{FF2B5EF4-FFF2-40B4-BE49-F238E27FC236}">
                <a16:creationId xmlns:a16="http://schemas.microsoft.com/office/drawing/2014/main" id="{8DC76761-C1B7-4979-9ED8-21033538D33F}"/>
              </a:ext>
            </a:extLst>
          </p:cNvPr>
          <p:cNvSpPr txBox="1">
            <a:spLocks noChangeArrowheads="1"/>
          </p:cNvSpPr>
          <p:nvPr/>
        </p:nvSpPr>
        <p:spPr bwMode="auto">
          <a:xfrm>
            <a:off x="10128250" y="85725"/>
            <a:ext cx="431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s-PE" altLang="es-PE" sz="1000">
                <a:latin typeface="Arial" panose="020B0604020202020204" pitchFamily="34" charset="0"/>
              </a:rPr>
              <a:t>43</a:t>
            </a:r>
          </a:p>
        </p:txBody>
      </p:sp>
    </p:spTree>
    <p:extLst>
      <p:ext uri="{BB962C8B-B14F-4D97-AF65-F5344CB8AC3E}">
        <p14:creationId xmlns:p14="http://schemas.microsoft.com/office/powerpoint/2010/main" val="1941225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42307" y="495753"/>
            <a:ext cx="10515600" cy="649943"/>
          </a:xfrm>
        </p:spPr>
        <p:txBody>
          <a:bodyPr>
            <a:noAutofit/>
          </a:bodyPr>
          <a:lstStyle/>
          <a:p>
            <a:r>
              <a:rPr lang="es-PE" sz="2800" b="1" dirty="0">
                <a:solidFill>
                  <a:srgbClr val="C00000"/>
                </a:solidFill>
                <a:latin typeface="+mn-lt"/>
              </a:rPr>
              <a:t>Causas de Muerte Prematura (AVPP) en el Perú 1990 – 2010</a:t>
            </a:r>
          </a:p>
        </p:txBody>
      </p:sp>
      <p:pic>
        <p:nvPicPr>
          <p:cNvPr id="5" name="Imagen 4"/>
          <p:cNvPicPr>
            <a:picLocks noChangeAspect="1"/>
          </p:cNvPicPr>
          <p:nvPr/>
        </p:nvPicPr>
        <p:blipFill rotWithShape="1">
          <a:blip r:embed="rId2"/>
          <a:srcRect l="3804" t="15831" r="33802" b="5982"/>
          <a:stretch/>
        </p:blipFill>
        <p:spPr>
          <a:xfrm>
            <a:off x="655608" y="1358775"/>
            <a:ext cx="10308565" cy="5274937"/>
          </a:xfrm>
          <a:prstGeom prst="rect">
            <a:avLst/>
          </a:prstGeom>
        </p:spPr>
      </p:pic>
    </p:spTree>
    <p:extLst>
      <p:ext uri="{BB962C8B-B14F-4D97-AF65-F5344CB8AC3E}">
        <p14:creationId xmlns:p14="http://schemas.microsoft.com/office/powerpoint/2010/main" val="4092346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48B35-C48B-4ADC-97BD-92DBD689758F}"/>
              </a:ext>
            </a:extLst>
          </p:cNvPr>
          <p:cNvSpPr>
            <a:spLocks noGrp="1"/>
          </p:cNvSpPr>
          <p:nvPr>
            <p:ph type="title"/>
          </p:nvPr>
        </p:nvSpPr>
        <p:spPr/>
        <p:txBody>
          <a:bodyPr/>
          <a:lstStyle/>
          <a:p>
            <a:pPr algn="ctr"/>
            <a:r>
              <a:rPr lang="es-ES" b="1" dirty="0">
                <a:solidFill>
                  <a:srgbClr val="C00000"/>
                </a:solidFill>
                <a:latin typeface="+mn-lt"/>
              </a:rPr>
              <a:t>Contenido</a:t>
            </a:r>
          </a:p>
        </p:txBody>
      </p:sp>
      <p:sp>
        <p:nvSpPr>
          <p:cNvPr id="3" name="Marcador de contenido 2">
            <a:extLst>
              <a:ext uri="{FF2B5EF4-FFF2-40B4-BE49-F238E27FC236}">
                <a16:creationId xmlns:a16="http://schemas.microsoft.com/office/drawing/2014/main" id="{C0BE7CAB-4841-42B5-A910-7DB485CD9AF6}"/>
              </a:ext>
            </a:extLst>
          </p:cNvPr>
          <p:cNvSpPr>
            <a:spLocks noGrp="1"/>
          </p:cNvSpPr>
          <p:nvPr>
            <p:ph idx="1"/>
          </p:nvPr>
        </p:nvSpPr>
        <p:spPr>
          <a:xfrm>
            <a:off x="838200" y="1825625"/>
            <a:ext cx="10753578" cy="4351338"/>
          </a:xfrm>
        </p:spPr>
        <p:txBody>
          <a:bodyPr>
            <a:normAutofit fontScale="92500"/>
          </a:bodyPr>
          <a:lstStyle/>
          <a:p>
            <a:pPr>
              <a:lnSpc>
                <a:spcPct val="150000"/>
              </a:lnSpc>
            </a:pPr>
            <a:r>
              <a:rPr lang="es-ES" b="1" dirty="0">
                <a:solidFill>
                  <a:srgbClr val="C00000"/>
                </a:solidFill>
              </a:rPr>
              <a:t>Contexto geográfico, demográfico y socioeconómico de la salud en el Perú</a:t>
            </a:r>
          </a:p>
          <a:p>
            <a:pPr>
              <a:lnSpc>
                <a:spcPct val="150000"/>
              </a:lnSpc>
            </a:pPr>
            <a:r>
              <a:rPr lang="es-ES" b="1" dirty="0"/>
              <a:t>Análisis de la Mortalidad</a:t>
            </a:r>
          </a:p>
          <a:p>
            <a:pPr>
              <a:lnSpc>
                <a:spcPct val="150000"/>
              </a:lnSpc>
            </a:pPr>
            <a:r>
              <a:rPr lang="es-ES" b="1" dirty="0"/>
              <a:t>Mortalidad Prematura</a:t>
            </a:r>
          </a:p>
          <a:p>
            <a:pPr>
              <a:lnSpc>
                <a:spcPct val="150000"/>
              </a:lnSpc>
            </a:pPr>
            <a:r>
              <a:rPr lang="es-ES" b="1" dirty="0"/>
              <a:t>Carga de Enfermedad</a:t>
            </a:r>
          </a:p>
          <a:p>
            <a:pPr>
              <a:lnSpc>
                <a:spcPct val="150000"/>
              </a:lnSpc>
            </a:pPr>
            <a:r>
              <a:rPr lang="es-ES" b="1" dirty="0"/>
              <a:t>Análisis de algunos problemas específicos (Tuberculosis, cáncer, VIH/SIDA y arbovirosis)</a:t>
            </a:r>
          </a:p>
          <a:p>
            <a:pPr>
              <a:lnSpc>
                <a:spcPct val="150000"/>
              </a:lnSpc>
            </a:pPr>
            <a:endParaRPr lang="es-ES" b="1" dirty="0"/>
          </a:p>
          <a:p>
            <a:pPr>
              <a:lnSpc>
                <a:spcPct val="150000"/>
              </a:lnSpc>
            </a:pPr>
            <a:endParaRPr lang="es-ES" b="1" dirty="0"/>
          </a:p>
        </p:txBody>
      </p:sp>
    </p:spTree>
    <p:extLst>
      <p:ext uri="{BB962C8B-B14F-4D97-AF65-F5344CB8AC3E}">
        <p14:creationId xmlns:p14="http://schemas.microsoft.com/office/powerpoint/2010/main" val="4168894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5952" y="631277"/>
            <a:ext cx="10515600" cy="792556"/>
          </a:xfrm>
        </p:spPr>
        <p:txBody>
          <a:bodyPr vert="horz" lIns="91440" tIns="45720" rIns="91440" bIns="45720" rtlCol="0" anchor="ctr">
            <a:noAutofit/>
          </a:bodyPr>
          <a:lstStyle/>
          <a:p>
            <a:pPr algn="ctr"/>
            <a:r>
              <a:rPr lang="es-PE" sz="3200" b="1" dirty="0">
                <a:solidFill>
                  <a:srgbClr val="C00000"/>
                </a:solidFill>
                <a:latin typeface="+mn-lt"/>
              </a:rPr>
              <a:t>¿Qué causa la mayoría de las muertes prematuras en Perú?</a:t>
            </a:r>
          </a:p>
        </p:txBody>
      </p:sp>
      <p:pic>
        <p:nvPicPr>
          <p:cNvPr id="4" name="Imagen 3"/>
          <p:cNvPicPr>
            <a:picLocks noChangeAspect="1"/>
          </p:cNvPicPr>
          <p:nvPr/>
        </p:nvPicPr>
        <p:blipFill rotWithShape="1">
          <a:blip r:embed="rId2"/>
          <a:srcRect l="4011" t="36558" r="15448" b="35486"/>
          <a:stretch/>
        </p:blipFill>
        <p:spPr>
          <a:xfrm>
            <a:off x="138059" y="2027206"/>
            <a:ext cx="12095881" cy="3205856"/>
          </a:xfrm>
          <a:prstGeom prst="rect">
            <a:avLst/>
          </a:prstGeom>
        </p:spPr>
      </p:pic>
      <p:pic>
        <p:nvPicPr>
          <p:cNvPr id="5" name="Imagen 4">
            <a:extLst>
              <a:ext uri="{FF2B5EF4-FFF2-40B4-BE49-F238E27FC236}">
                <a16:creationId xmlns:a16="http://schemas.microsoft.com/office/drawing/2014/main" id="{A21CB5BF-4BE0-4F69-9A5D-DE773A2EF335}"/>
              </a:ext>
            </a:extLst>
          </p:cNvPr>
          <p:cNvPicPr>
            <a:picLocks noChangeAspect="1"/>
          </p:cNvPicPr>
          <p:nvPr/>
        </p:nvPicPr>
        <p:blipFill rotWithShape="1">
          <a:blip r:embed="rId2"/>
          <a:srcRect l="-709" t="67832" r="23247" b="26692"/>
          <a:stretch/>
        </p:blipFill>
        <p:spPr>
          <a:xfrm>
            <a:off x="550448" y="1204014"/>
            <a:ext cx="11460220" cy="618688"/>
          </a:xfrm>
          <a:prstGeom prst="rect">
            <a:avLst/>
          </a:prstGeom>
        </p:spPr>
      </p:pic>
      <p:pic>
        <p:nvPicPr>
          <p:cNvPr id="6" name="Imagen 5">
            <a:extLst>
              <a:ext uri="{FF2B5EF4-FFF2-40B4-BE49-F238E27FC236}">
                <a16:creationId xmlns:a16="http://schemas.microsoft.com/office/drawing/2014/main" id="{9E09284A-8E1B-484B-A23B-B07A36A4B5F4}"/>
              </a:ext>
            </a:extLst>
          </p:cNvPr>
          <p:cNvPicPr>
            <a:picLocks noChangeAspect="1"/>
          </p:cNvPicPr>
          <p:nvPr/>
        </p:nvPicPr>
        <p:blipFill rotWithShape="1">
          <a:blip r:embed="rId2"/>
          <a:srcRect l="-719" t="25200" r="58161" b="62840"/>
          <a:stretch/>
        </p:blipFill>
        <p:spPr>
          <a:xfrm>
            <a:off x="138059" y="5647252"/>
            <a:ext cx="5113234" cy="1097293"/>
          </a:xfrm>
          <a:prstGeom prst="rect">
            <a:avLst/>
          </a:prstGeom>
        </p:spPr>
      </p:pic>
      <p:sp>
        <p:nvSpPr>
          <p:cNvPr id="7" name="Rectángulo 6">
            <a:extLst>
              <a:ext uri="{FF2B5EF4-FFF2-40B4-BE49-F238E27FC236}">
                <a16:creationId xmlns:a16="http://schemas.microsoft.com/office/drawing/2014/main" id="{FF5122A0-E2E2-4FDB-9FA5-D7E04DB7E391}"/>
              </a:ext>
            </a:extLst>
          </p:cNvPr>
          <p:cNvSpPr/>
          <p:nvPr/>
        </p:nvSpPr>
        <p:spPr>
          <a:xfrm>
            <a:off x="8234660" y="6226723"/>
            <a:ext cx="3657989" cy="369332"/>
          </a:xfrm>
          <a:prstGeom prst="rect">
            <a:avLst/>
          </a:prstGeom>
        </p:spPr>
        <p:txBody>
          <a:bodyPr wrap="none">
            <a:spAutoFit/>
          </a:bodyPr>
          <a:lstStyle/>
          <a:p>
            <a:r>
              <a:rPr lang="es-PE" u="sng" dirty="0"/>
              <a:t>Fuente</a:t>
            </a:r>
            <a:r>
              <a:rPr lang="es-PE" dirty="0"/>
              <a:t>: </a:t>
            </a:r>
            <a:r>
              <a:rPr lang="es-PE" dirty="0">
                <a:hlinkClick r:id="rId3"/>
              </a:rPr>
              <a:t>http://www.healthdata.org/</a:t>
            </a:r>
            <a:r>
              <a:rPr lang="es-PE" dirty="0"/>
              <a:t> </a:t>
            </a:r>
          </a:p>
        </p:txBody>
      </p:sp>
    </p:spTree>
    <p:extLst>
      <p:ext uri="{BB962C8B-B14F-4D97-AF65-F5344CB8AC3E}">
        <p14:creationId xmlns:p14="http://schemas.microsoft.com/office/powerpoint/2010/main" val="2510622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864085" y="620689"/>
            <a:ext cx="4896544" cy="276999"/>
          </a:xfrm>
          <a:prstGeom prst="rect">
            <a:avLst/>
          </a:prstGeom>
        </p:spPr>
        <p:txBody>
          <a:bodyPr wrap="square">
            <a:spAutoFit/>
          </a:bodyPr>
          <a:lstStyle/>
          <a:p>
            <a:pPr algn="ctr"/>
            <a:r>
              <a:rPr lang="es-PE" sz="1200" b="1" dirty="0"/>
              <a:t>Casos de muerte materna por departamento de procedencia. Perú, 2016*</a:t>
            </a:r>
          </a:p>
        </p:txBody>
      </p:sp>
      <p:sp>
        <p:nvSpPr>
          <p:cNvPr id="6" name="5 Rectángulo"/>
          <p:cNvSpPr/>
          <p:nvPr/>
        </p:nvSpPr>
        <p:spPr>
          <a:xfrm>
            <a:off x="4800533" y="87016"/>
            <a:ext cx="7056107" cy="492443"/>
          </a:xfrm>
          <a:prstGeom prst="rect">
            <a:avLst/>
          </a:prstGeom>
        </p:spPr>
        <p:txBody>
          <a:bodyPr wrap="square">
            <a:spAutoFit/>
          </a:bodyPr>
          <a:lstStyle/>
          <a:p>
            <a:pPr algn="ctr"/>
            <a:r>
              <a:rPr lang="es-PE" sz="2600" b="1" dirty="0"/>
              <a:t>Muerte materna</a:t>
            </a:r>
          </a:p>
        </p:txBody>
      </p:sp>
      <p:sp>
        <p:nvSpPr>
          <p:cNvPr id="8" name="7 Rectángulo"/>
          <p:cNvSpPr/>
          <p:nvPr/>
        </p:nvSpPr>
        <p:spPr>
          <a:xfrm>
            <a:off x="5423926" y="6577608"/>
            <a:ext cx="6710097" cy="307777"/>
          </a:xfrm>
          <a:prstGeom prst="rect">
            <a:avLst/>
          </a:prstGeom>
        </p:spPr>
        <p:txBody>
          <a:bodyPr wrap="square">
            <a:spAutoFit/>
          </a:bodyPr>
          <a:lstStyle/>
          <a:p>
            <a:pPr algn="r"/>
            <a:r>
              <a:rPr lang="es-PE" sz="700" b="1" dirty="0"/>
              <a:t>FUENTE : Centro Nacional de Epidemiologia, Prevención y Control de Enfermedades - MINSA </a:t>
            </a:r>
          </a:p>
          <a:p>
            <a:pPr algn="r"/>
            <a:r>
              <a:rPr lang="es-PE" sz="700" b="1" dirty="0"/>
              <a:t>(*) Hasta la SE 30 del 2016</a:t>
            </a:r>
          </a:p>
        </p:txBody>
      </p:sp>
      <p:graphicFrame>
        <p:nvGraphicFramePr>
          <p:cNvPr id="9" name="8 Gráfico"/>
          <p:cNvGraphicFramePr/>
          <p:nvPr>
            <p:extLst>
              <p:ext uri="{D42A27DB-BD31-4B8C-83A1-F6EECF244321}">
                <p14:modId xmlns:p14="http://schemas.microsoft.com/office/powerpoint/2010/main" val="2485111107"/>
              </p:ext>
            </p:extLst>
          </p:nvPr>
        </p:nvGraphicFramePr>
        <p:xfrm>
          <a:off x="6744989" y="905551"/>
          <a:ext cx="5111651" cy="5532977"/>
        </p:xfrm>
        <a:graphic>
          <a:graphicData uri="http://schemas.openxmlformats.org/drawingml/2006/chart">
            <c:chart xmlns:c="http://schemas.openxmlformats.org/drawingml/2006/chart" xmlns:r="http://schemas.openxmlformats.org/officeDocument/2006/relationships" r:id="rId2"/>
          </a:graphicData>
        </a:graphic>
      </p:graphicFrame>
      <p:sp>
        <p:nvSpPr>
          <p:cNvPr id="11" name="10 Rectángulo"/>
          <p:cNvSpPr/>
          <p:nvPr/>
        </p:nvSpPr>
        <p:spPr>
          <a:xfrm>
            <a:off x="335360" y="6438528"/>
            <a:ext cx="6096000" cy="230832"/>
          </a:xfrm>
          <a:prstGeom prst="rect">
            <a:avLst/>
          </a:prstGeom>
        </p:spPr>
        <p:txBody>
          <a:bodyPr>
            <a:spAutoFit/>
          </a:bodyPr>
          <a:lstStyle/>
          <a:p>
            <a:pPr algn="r"/>
            <a:r>
              <a:rPr lang="es-PE" sz="900" dirty="0"/>
              <a:t>Incluye muertes maternas directas e indirectas. No incluye muertes incidentales</a:t>
            </a: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47" y="692696"/>
            <a:ext cx="5980627" cy="271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85" y="3588736"/>
            <a:ext cx="5419460" cy="284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12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48B35-C48B-4ADC-97BD-92DBD689758F}"/>
              </a:ext>
            </a:extLst>
          </p:cNvPr>
          <p:cNvSpPr>
            <a:spLocks noGrp="1"/>
          </p:cNvSpPr>
          <p:nvPr>
            <p:ph type="title"/>
          </p:nvPr>
        </p:nvSpPr>
        <p:spPr/>
        <p:txBody>
          <a:bodyPr/>
          <a:lstStyle/>
          <a:p>
            <a:pPr algn="ctr"/>
            <a:r>
              <a:rPr lang="es-ES" b="1" dirty="0">
                <a:solidFill>
                  <a:srgbClr val="C00000"/>
                </a:solidFill>
                <a:latin typeface="+mn-lt"/>
              </a:rPr>
              <a:t>Contenido</a:t>
            </a:r>
          </a:p>
        </p:txBody>
      </p:sp>
      <p:sp>
        <p:nvSpPr>
          <p:cNvPr id="3" name="Marcador de contenido 2">
            <a:extLst>
              <a:ext uri="{FF2B5EF4-FFF2-40B4-BE49-F238E27FC236}">
                <a16:creationId xmlns:a16="http://schemas.microsoft.com/office/drawing/2014/main" id="{C0BE7CAB-4841-42B5-A910-7DB485CD9AF6}"/>
              </a:ext>
            </a:extLst>
          </p:cNvPr>
          <p:cNvSpPr>
            <a:spLocks noGrp="1"/>
          </p:cNvSpPr>
          <p:nvPr>
            <p:ph idx="1"/>
          </p:nvPr>
        </p:nvSpPr>
        <p:spPr>
          <a:xfrm>
            <a:off x="838200" y="1825625"/>
            <a:ext cx="10753578" cy="4351338"/>
          </a:xfrm>
        </p:spPr>
        <p:txBody>
          <a:bodyPr>
            <a:normAutofit fontScale="92500"/>
          </a:bodyPr>
          <a:lstStyle/>
          <a:p>
            <a:pPr>
              <a:lnSpc>
                <a:spcPct val="150000"/>
              </a:lnSpc>
            </a:pPr>
            <a:r>
              <a:rPr lang="es-ES" b="1" dirty="0">
                <a:solidFill>
                  <a:schemeClr val="accent2">
                    <a:lumMod val="60000"/>
                    <a:lumOff val="40000"/>
                  </a:schemeClr>
                </a:solidFill>
              </a:rPr>
              <a:t>Contexto geográfico, demográfico y socioeconómico de la salud en el Perú</a:t>
            </a:r>
          </a:p>
          <a:p>
            <a:pPr>
              <a:lnSpc>
                <a:spcPct val="150000"/>
              </a:lnSpc>
            </a:pPr>
            <a:r>
              <a:rPr lang="es-ES" b="1" dirty="0">
                <a:solidFill>
                  <a:schemeClr val="accent2">
                    <a:lumMod val="60000"/>
                    <a:lumOff val="40000"/>
                  </a:schemeClr>
                </a:solidFill>
              </a:rPr>
              <a:t>Análisis de la Mortalidad</a:t>
            </a:r>
          </a:p>
          <a:p>
            <a:pPr>
              <a:lnSpc>
                <a:spcPct val="150000"/>
              </a:lnSpc>
            </a:pPr>
            <a:r>
              <a:rPr lang="es-ES" b="1" dirty="0">
                <a:solidFill>
                  <a:schemeClr val="accent2">
                    <a:lumMod val="60000"/>
                    <a:lumOff val="40000"/>
                  </a:schemeClr>
                </a:solidFill>
              </a:rPr>
              <a:t>Mortalidad Prematura</a:t>
            </a:r>
          </a:p>
          <a:p>
            <a:pPr>
              <a:lnSpc>
                <a:spcPct val="150000"/>
              </a:lnSpc>
            </a:pPr>
            <a:r>
              <a:rPr lang="es-ES" b="1" dirty="0">
                <a:solidFill>
                  <a:srgbClr val="C00000"/>
                </a:solidFill>
              </a:rPr>
              <a:t>Carga de Enfermedad</a:t>
            </a:r>
          </a:p>
          <a:p>
            <a:pPr>
              <a:lnSpc>
                <a:spcPct val="150000"/>
              </a:lnSpc>
            </a:pPr>
            <a:r>
              <a:rPr lang="es-ES" b="1" dirty="0"/>
              <a:t>Análisis de algunos problemas específicos (Tuberculosis, cáncer, VIH/SIDA y arbovirosis)</a:t>
            </a:r>
          </a:p>
          <a:p>
            <a:pPr>
              <a:lnSpc>
                <a:spcPct val="150000"/>
              </a:lnSpc>
            </a:pPr>
            <a:endParaRPr lang="es-ES" b="1" dirty="0"/>
          </a:p>
        </p:txBody>
      </p:sp>
    </p:spTree>
    <p:extLst>
      <p:ext uri="{BB962C8B-B14F-4D97-AF65-F5344CB8AC3E}">
        <p14:creationId xmlns:p14="http://schemas.microsoft.com/office/powerpoint/2010/main" val="4010968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C88D065-D4B6-41F7-BE63-34BEDEEA36BE}"/>
              </a:ext>
            </a:extLst>
          </p:cNvPr>
          <p:cNvPicPr>
            <a:picLocks noChangeAspect="1"/>
          </p:cNvPicPr>
          <p:nvPr/>
        </p:nvPicPr>
        <p:blipFill rotWithShape="1">
          <a:blip r:embed="rId2"/>
          <a:srcRect l="34846" t="12700" r="36423" b="14034"/>
          <a:stretch/>
        </p:blipFill>
        <p:spPr>
          <a:xfrm>
            <a:off x="4702068" y="715618"/>
            <a:ext cx="3515420" cy="5040180"/>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AE6C54C5-D439-4B4E-A792-722F0C9BE936}"/>
              </a:ext>
            </a:extLst>
          </p:cNvPr>
          <p:cNvPicPr>
            <a:picLocks noChangeAspect="1"/>
          </p:cNvPicPr>
          <p:nvPr/>
        </p:nvPicPr>
        <p:blipFill rotWithShape="1">
          <a:blip r:embed="rId3"/>
          <a:srcRect l="47654" t="12905" r="21538" b="15059"/>
          <a:stretch/>
        </p:blipFill>
        <p:spPr>
          <a:xfrm>
            <a:off x="1003494" y="715618"/>
            <a:ext cx="3534593" cy="5040180"/>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4DAF1069-3FB8-4E62-A87B-C51FC777E29B}"/>
              </a:ext>
            </a:extLst>
          </p:cNvPr>
          <p:cNvPicPr>
            <a:picLocks noChangeAspect="1"/>
          </p:cNvPicPr>
          <p:nvPr/>
        </p:nvPicPr>
        <p:blipFill>
          <a:blip r:embed="rId4"/>
          <a:stretch>
            <a:fillRect/>
          </a:stretch>
        </p:blipFill>
        <p:spPr>
          <a:xfrm>
            <a:off x="1003495" y="146064"/>
            <a:ext cx="476847" cy="569554"/>
          </a:xfrm>
          <a:prstGeom prst="rect">
            <a:avLst/>
          </a:prstGeom>
        </p:spPr>
      </p:pic>
      <p:pic>
        <p:nvPicPr>
          <p:cNvPr id="7" name="Imagen 6">
            <a:extLst>
              <a:ext uri="{FF2B5EF4-FFF2-40B4-BE49-F238E27FC236}">
                <a16:creationId xmlns:a16="http://schemas.microsoft.com/office/drawing/2014/main" id="{091CD432-6C39-405B-B01F-CCF31D286E26}"/>
              </a:ext>
            </a:extLst>
          </p:cNvPr>
          <p:cNvPicPr>
            <a:picLocks noChangeAspect="1"/>
          </p:cNvPicPr>
          <p:nvPr/>
        </p:nvPicPr>
        <p:blipFill rotWithShape="1">
          <a:blip r:embed="rId5"/>
          <a:srcRect l="34962" t="12905" r="36654" b="14444"/>
          <a:stretch/>
        </p:blipFill>
        <p:spPr>
          <a:xfrm>
            <a:off x="8342499" y="715618"/>
            <a:ext cx="3502499" cy="50401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2458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ángulo 2">
            <a:extLst>
              <a:ext uri="{FF2B5EF4-FFF2-40B4-BE49-F238E27FC236}">
                <a16:creationId xmlns:a16="http://schemas.microsoft.com/office/drawing/2014/main" id="{0D3AE5E8-80CD-4549-8B46-FFD0DBBF4F0E}"/>
              </a:ext>
            </a:extLst>
          </p:cNvPr>
          <p:cNvSpPr>
            <a:spLocks noGrp="1"/>
          </p:cNvSpPr>
          <p:nvPr>
            <p:ph type="title"/>
          </p:nvPr>
        </p:nvSpPr>
        <p:spPr>
          <a:xfrm>
            <a:off x="1919288" y="404813"/>
            <a:ext cx="8229600" cy="1143000"/>
          </a:xfrm>
        </p:spPr>
        <p:txBody>
          <a:bodyPr>
            <a:normAutofit fontScale="90000"/>
          </a:bodyPr>
          <a:lstStyle/>
          <a:p>
            <a:br>
              <a:rPr lang="es-ES" altLang="es-PE" sz="3200"/>
            </a:br>
            <a:r>
              <a:rPr lang="es-ES" altLang="es-PE" sz="3200"/>
              <a:t> </a:t>
            </a:r>
            <a:br>
              <a:rPr lang="es-ES" altLang="es-PE" sz="3200" u="sng"/>
            </a:br>
            <a:endParaRPr lang="es-ES" altLang="es-PE" sz="3200" u="sng"/>
          </a:p>
        </p:txBody>
      </p:sp>
      <p:sp>
        <p:nvSpPr>
          <p:cNvPr id="38915" name="Rectángulo 3">
            <a:extLst>
              <a:ext uri="{FF2B5EF4-FFF2-40B4-BE49-F238E27FC236}">
                <a16:creationId xmlns:a16="http://schemas.microsoft.com/office/drawing/2014/main" id="{DF90CCC0-74E9-42DA-8DBB-9E5945272F83}"/>
              </a:ext>
            </a:extLst>
          </p:cNvPr>
          <p:cNvSpPr>
            <a:spLocks noGrp="1"/>
          </p:cNvSpPr>
          <p:nvPr>
            <p:ph idx="1"/>
          </p:nvPr>
        </p:nvSpPr>
        <p:spPr>
          <a:xfrm>
            <a:off x="1847850" y="476250"/>
            <a:ext cx="8229600" cy="2232025"/>
          </a:xfrm>
        </p:spPr>
        <p:txBody>
          <a:bodyPr/>
          <a:lstStyle/>
          <a:p>
            <a:pPr>
              <a:lnSpc>
                <a:spcPct val="90000"/>
              </a:lnSpc>
            </a:pPr>
            <a:r>
              <a:rPr lang="es-ES" altLang="es-PE" sz="2000" u="sng"/>
              <a:t>AVP    MUERTE PREMATURA </a:t>
            </a:r>
            <a:br>
              <a:rPr lang="es-ES" altLang="es-PE" sz="2000"/>
            </a:br>
            <a:r>
              <a:rPr lang="es-ES" altLang="es-PE" sz="2000"/>
              <a:t> </a:t>
            </a:r>
            <a:br>
              <a:rPr lang="es-ES" altLang="es-PE" sz="2000"/>
            </a:br>
            <a:r>
              <a:rPr lang="es-ES" altLang="es-PE" sz="2000"/>
              <a:t>Los Años de Vida Perdidos por Muerte Prematura (YLL – Years Life Lost)  se calculan restando a la Esperanza de Vida al Nacer, la edad al fallecer. Si la Esperanza de Vida fuese de 75 años y la edad de fallecimiento 55 años, los Años Perdidos por Muerte Prematura son de 20 (DALY´s = 20).</a:t>
            </a:r>
          </a:p>
        </p:txBody>
      </p:sp>
      <p:sp>
        <p:nvSpPr>
          <p:cNvPr id="77828" name="Rectángulo 4">
            <a:extLst>
              <a:ext uri="{FF2B5EF4-FFF2-40B4-BE49-F238E27FC236}">
                <a16:creationId xmlns:a16="http://schemas.microsoft.com/office/drawing/2014/main" id="{71B63687-DE50-4238-8406-F9296FF18498}"/>
              </a:ext>
            </a:extLst>
          </p:cNvPr>
          <p:cNvSpPr>
            <a:spLocks noChangeArrowheads="1"/>
          </p:cNvSpPr>
          <p:nvPr/>
        </p:nvSpPr>
        <p:spPr bwMode="auto">
          <a:xfrm>
            <a:off x="2135188" y="3068638"/>
            <a:ext cx="8137525" cy="3097212"/>
          </a:xfrm>
          <a:prstGeom prst="rect">
            <a:avLst/>
          </a:prstGeom>
          <a:solidFill>
            <a:srgbClr val="FFFFCC"/>
          </a:solidFill>
          <a:ln w="9525">
            <a:solidFill>
              <a:schemeClr val="tx1"/>
            </a:solidFill>
            <a:miter lim="800000"/>
            <a:headEnd/>
            <a:tailEnd/>
          </a:ln>
          <a:effectLst/>
          <a:extLst/>
        </p:spPr>
        <p:txBody>
          <a:bodyPr wrap="none" anchor="ctr"/>
          <a:lstStyle/>
          <a:p>
            <a:pPr>
              <a:defRPr/>
            </a:pPr>
            <a:r>
              <a:rPr lang="es-ES_tradnl" sz="4400" b="1" dirty="0">
                <a:solidFill>
                  <a:srgbClr val="000000"/>
                </a:solidFill>
              </a:rPr>
              <a:t>                 AV</a:t>
            </a:r>
          </a:p>
        </p:txBody>
      </p:sp>
      <p:sp>
        <p:nvSpPr>
          <p:cNvPr id="77829" name="Cuadro de texto 5">
            <a:extLst>
              <a:ext uri="{FF2B5EF4-FFF2-40B4-BE49-F238E27FC236}">
                <a16:creationId xmlns:a16="http://schemas.microsoft.com/office/drawing/2014/main" id="{2B4D974C-DBB3-4EAF-B1E1-8BF65DF81517}"/>
              </a:ext>
            </a:extLst>
          </p:cNvPr>
          <p:cNvSpPr txBox="1">
            <a:spLocks noChangeArrowheads="1"/>
          </p:cNvSpPr>
          <p:nvPr/>
        </p:nvSpPr>
        <p:spPr bwMode="auto">
          <a:xfrm rot="10800000">
            <a:off x="1522561" y="3586102"/>
            <a:ext cx="461665" cy="185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defRPr/>
            </a:pPr>
            <a:r>
              <a:rPr lang="es-ES_tradnl" b="1">
                <a:solidFill>
                  <a:srgbClr val="000000"/>
                </a:solidFill>
              </a:rPr>
              <a:t>% de Discapacidad</a:t>
            </a:r>
          </a:p>
        </p:txBody>
      </p:sp>
      <p:sp>
        <p:nvSpPr>
          <p:cNvPr id="77830" name="Cuadro de texto 6">
            <a:extLst>
              <a:ext uri="{FF2B5EF4-FFF2-40B4-BE49-F238E27FC236}">
                <a16:creationId xmlns:a16="http://schemas.microsoft.com/office/drawing/2014/main" id="{8F7E1A5B-D7BF-4CFF-926B-F5DDD7025DF2}"/>
              </a:ext>
            </a:extLst>
          </p:cNvPr>
          <p:cNvSpPr txBox="1">
            <a:spLocks noChangeArrowheads="1"/>
          </p:cNvSpPr>
          <p:nvPr/>
        </p:nvSpPr>
        <p:spPr bwMode="auto">
          <a:xfrm rot="5400000">
            <a:off x="1665744" y="6123148"/>
            <a:ext cx="430887" cy="19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defRPr/>
            </a:pPr>
            <a:r>
              <a:rPr lang="es-ES_tradnl" sz="1600" b="1">
                <a:solidFill>
                  <a:srgbClr val="000000"/>
                </a:solidFill>
              </a:rPr>
              <a:t>0</a:t>
            </a:r>
          </a:p>
        </p:txBody>
      </p:sp>
      <p:sp>
        <p:nvSpPr>
          <p:cNvPr id="77831" name="Cuadro de texto 7">
            <a:extLst>
              <a:ext uri="{FF2B5EF4-FFF2-40B4-BE49-F238E27FC236}">
                <a16:creationId xmlns:a16="http://schemas.microsoft.com/office/drawing/2014/main" id="{8CBB92A2-A3C9-4719-9E6B-685CB4353FE6}"/>
              </a:ext>
            </a:extLst>
          </p:cNvPr>
          <p:cNvSpPr txBox="1">
            <a:spLocks noChangeArrowheads="1"/>
          </p:cNvSpPr>
          <p:nvPr/>
        </p:nvSpPr>
        <p:spPr bwMode="auto">
          <a:xfrm rot="16200000">
            <a:off x="1737182" y="2900523"/>
            <a:ext cx="430887" cy="19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defRPr/>
            </a:pPr>
            <a:r>
              <a:rPr lang="es-ES_tradnl" sz="1600" b="1">
                <a:solidFill>
                  <a:srgbClr val="000000"/>
                </a:solidFill>
              </a:rPr>
              <a:t>1</a:t>
            </a:r>
          </a:p>
        </p:txBody>
      </p:sp>
      <p:sp>
        <p:nvSpPr>
          <p:cNvPr id="77836" name="Rectángulo 12">
            <a:extLst>
              <a:ext uri="{FF2B5EF4-FFF2-40B4-BE49-F238E27FC236}">
                <a16:creationId xmlns:a16="http://schemas.microsoft.com/office/drawing/2014/main" id="{8BE183CD-EB5B-46EA-9D9D-B329479C3A8B}"/>
              </a:ext>
            </a:extLst>
          </p:cNvPr>
          <p:cNvSpPr>
            <a:spLocks noChangeArrowheads="1"/>
          </p:cNvSpPr>
          <p:nvPr/>
        </p:nvSpPr>
        <p:spPr bwMode="auto">
          <a:xfrm>
            <a:off x="7159558" y="3068638"/>
            <a:ext cx="3113156" cy="3097212"/>
          </a:xfrm>
          <a:prstGeom prst="rect">
            <a:avLst/>
          </a:prstGeom>
          <a:solidFill>
            <a:srgbClr val="FFC000"/>
          </a:solidFill>
          <a:ln w="9525">
            <a:solidFill>
              <a:srgbClr val="640000"/>
            </a:solidFill>
            <a:miter lim="800000"/>
            <a:headEnd/>
            <a:tailEnd/>
          </a:ln>
          <a:effectLst/>
        </p:spPr>
        <p:txBody>
          <a:bodyPr wrap="none" anchor="ctr"/>
          <a:lstStyle/>
          <a:p>
            <a:pPr algn="ctr">
              <a:defRPr/>
            </a:pPr>
            <a:r>
              <a:rPr lang="es-ES_tradnl" sz="4000" b="1" dirty="0">
                <a:solidFill>
                  <a:srgbClr val="000000"/>
                </a:solidFill>
              </a:rPr>
              <a:t>AVP</a:t>
            </a:r>
            <a:endParaRPr lang="es-ES_tradnl" sz="2800" b="1" dirty="0">
              <a:solidFill>
                <a:srgbClr val="000000"/>
              </a:solidFill>
            </a:endParaRPr>
          </a:p>
          <a:p>
            <a:pPr algn="ctr">
              <a:defRPr/>
            </a:pPr>
            <a:r>
              <a:rPr lang="es-ES_tradnl" sz="2800" b="1" dirty="0">
                <a:solidFill>
                  <a:srgbClr val="000000"/>
                </a:solidFill>
              </a:rPr>
              <a:t>(YLL)</a:t>
            </a:r>
          </a:p>
        </p:txBody>
      </p:sp>
      <p:sp>
        <p:nvSpPr>
          <p:cNvPr id="77840" name="Cuadro de texto 16">
            <a:extLst>
              <a:ext uri="{FF2B5EF4-FFF2-40B4-BE49-F238E27FC236}">
                <a16:creationId xmlns:a16="http://schemas.microsoft.com/office/drawing/2014/main" id="{AA4944A6-5F3A-484F-B7E3-E9F725D3A785}"/>
              </a:ext>
            </a:extLst>
          </p:cNvPr>
          <p:cNvSpPr txBox="1">
            <a:spLocks noChangeArrowheads="1"/>
          </p:cNvSpPr>
          <p:nvPr/>
        </p:nvSpPr>
        <p:spPr bwMode="auto">
          <a:xfrm>
            <a:off x="1979452" y="6123870"/>
            <a:ext cx="85922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ES_tradnl" b="1" dirty="0">
                <a:solidFill>
                  <a:srgbClr val="000000"/>
                </a:solidFill>
              </a:rPr>
              <a:t>0                                                                                             55                                                      75</a:t>
            </a:r>
          </a:p>
          <a:p>
            <a:pPr>
              <a:defRPr/>
            </a:pPr>
            <a:r>
              <a:rPr lang="es-ES_tradnl" b="1" dirty="0">
                <a:solidFill>
                  <a:srgbClr val="000000"/>
                </a:solidFill>
              </a:rPr>
              <a:t>                                    Tiempo de Vida                  Edad al morir                                              EVN</a:t>
            </a:r>
          </a:p>
        </p:txBody>
      </p:sp>
    </p:spTree>
    <p:extLst>
      <p:ext uri="{BB962C8B-B14F-4D97-AF65-F5344CB8AC3E}">
        <p14:creationId xmlns:p14="http://schemas.microsoft.com/office/powerpoint/2010/main" val="39677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ángulo 2">
            <a:extLst>
              <a:ext uri="{FF2B5EF4-FFF2-40B4-BE49-F238E27FC236}">
                <a16:creationId xmlns:a16="http://schemas.microsoft.com/office/drawing/2014/main" id="{1F47813F-EC0D-4AFE-8AAC-D6DDA980407D}"/>
              </a:ext>
            </a:extLst>
          </p:cNvPr>
          <p:cNvSpPr>
            <a:spLocks noGrp="1"/>
          </p:cNvSpPr>
          <p:nvPr>
            <p:ph type="title"/>
          </p:nvPr>
        </p:nvSpPr>
        <p:spPr>
          <a:xfrm>
            <a:off x="1992313" y="2420938"/>
            <a:ext cx="8229600" cy="1143000"/>
          </a:xfrm>
        </p:spPr>
        <p:txBody>
          <a:bodyPr/>
          <a:lstStyle/>
          <a:p>
            <a:r>
              <a:rPr lang="es-ES" altLang="es-PE"/>
              <a:t> </a:t>
            </a:r>
          </a:p>
        </p:txBody>
      </p:sp>
      <p:sp>
        <p:nvSpPr>
          <p:cNvPr id="40963" name="Rectángulo 3">
            <a:extLst>
              <a:ext uri="{FF2B5EF4-FFF2-40B4-BE49-F238E27FC236}">
                <a16:creationId xmlns:a16="http://schemas.microsoft.com/office/drawing/2014/main" id="{D2D218E8-5EED-41EA-B9FE-F2DBCD3EA0D5}"/>
              </a:ext>
            </a:extLst>
          </p:cNvPr>
          <p:cNvSpPr>
            <a:spLocks noGrp="1"/>
          </p:cNvSpPr>
          <p:nvPr>
            <p:ph idx="1"/>
          </p:nvPr>
        </p:nvSpPr>
        <p:spPr>
          <a:xfrm>
            <a:off x="1992313" y="188913"/>
            <a:ext cx="8229600" cy="4525962"/>
          </a:xfrm>
        </p:spPr>
        <p:txBody>
          <a:bodyPr/>
          <a:lstStyle/>
          <a:p>
            <a:pPr>
              <a:lnSpc>
                <a:spcPct val="90000"/>
              </a:lnSpc>
            </a:pPr>
            <a:r>
              <a:rPr lang="es-ES" altLang="es-PE" sz="2000" b="1" u="sng" dirty="0"/>
              <a:t>DISCAPACIDAD</a:t>
            </a:r>
            <a:br>
              <a:rPr lang="es-ES" altLang="es-PE" sz="2000" b="1" dirty="0"/>
            </a:br>
            <a:r>
              <a:rPr lang="es-ES" altLang="es-PE" sz="2000" b="1" dirty="0"/>
              <a:t> </a:t>
            </a:r>
            <a:br>
              <a:rPr lang="es-ES" altLang="es-PE" sz="2000" b="1" dirty="0"/>
            </a:br>
            <a:r>
              <a:rPr lang="es-ES" altLang="es-PE" sz="2000" b="1" dirty="0"/>
              <a:t>Los Años Vividos con Discapacidad (</a:t>
            </a:r>
            <a:r>
              <a:rPr lang="es-ES" altLang="es-PE" sz="2000" b="1" dirty="0" err="1"/>
              <a:t>YLDs</a:t>
            </a:r>
            <a:r>
              <a:rPr lang="es-ES" altLang="es-PE" sz="2000" b="1" dirty="0"/>
              <a:t> – </a:t>
            </a:r>
            <a:r>
              <a:rPr lang="es-ES" altLang="es-PE" sz="2000" b="1" dirty="0" err="1"/>
              <a:t>Years</a:t>
            </a:r>
            <a:r>
              <a:rPr lang="es-ES" altLang="es-PE" sz="2000" b="1" dirty="0"/>
              <a:t> </a:t>
            </a:r>
            <a:r>
              <a:rPr lang="es-ES" altLang="es-PE" sz="2000" b="1" dirty="0" err="1"/>
              <a:t>Lived</a:t>
            </a:r>
            <a:r>
              <a:rPr lang="es-ES" altLang="es-PE" sz="2000" b="1" dirty="0"/>
              <a:t> </a:t>
            </a:r>
            <a:r>
              <a:rPr lang="es-ES" altLang="es-PE" sz="2000" b="1" dirty="0" err="1"/>
              <a:t>with</a:t>
            </a:r>
            <a:r>
              <a:rPr lang="es-ES" altLang="es-PE" sz="2000" b="1" dirty="0"/>
              <a:t> </a:t>
            </a:r>
            <a:r>
              <a:rPr lang="es-ES" altLang="es-PE" sz="2000" b="1" dirty="0" err="1"/>
              <a:t>Disability</a:t>
            </a:r>
            <a:r>
              <a:rPr lang="es-ES" altLang="es-PE" sz="2000" b="1" dirty="0"/>
              <a:t>) se calculan desde el momento en que comenzó la enfermedad hasta su finalización. Sus resultados son función de la duración y de la severidad de la discapacidad que se divide en 6 clases cuyo peso oscila entre 0 y 1.</a:t>
            </a:r>
            <a:br>
              <a:rPr lang="es-ES" altLang="es-PE" sz="2000" b="1" dirty="0"/>
            </a:br>
            <a:r>
              <a:rPr lang="es-ES" altLang="es-PE" sz="2000" b="1" dirty="0"/>
              <a:t> </a:t>
            </a:r>
            <a:br>
              <a:rPr lang="es-ES" altLang="es-PE" sz="2000" b="1" dirty="0"/>
            </a:br>
            <a:r>
              <a:rPr lang="es-ES" altLang="es-PE" sz="2000" b="1" dirty="0"/>
              <a:t>Los Grados o Clase de Discapacidad (2) se muestran en el Cuadro 1.</a:t>
            </a:r>
            <a:br>
              <a:rPr lang="es-ES" altLang="es-PE" sz="2000" b="1" dirty="0"/>
            </a:br>
            <a:endParaRPr lang="es-ES" altLang="es-PE" sz="2000" b="1" dirty="0"/>
          </a:p>
        </p:txBody>
      </p:sp>
      <p:sp>
        <p:nvSpPr>
          <p:cNvPr id="40964" name="Rectángulo 4">
            <a:extLst>
              <a:ext uri="{FF2B5EF4-FFF2-40B4-BE49-F238E27FC236}">
                <a16:creationId xmlns:a16="http://schemas.microsoft.com/office/drawing/2014/main" id="{D195A726-EE75-450D-B47E-C7C5CBB64159}"/>
              </a:ext>
            </a:extLst>
          </p:cNvPr>
          <p:cNvSpPr>
            <a:spLocks noChangeArrowheads="1"/>
          </p:cNvSpPr>
          <p:nvPr/>
        </p:nvSpPr>
        <p:spPr bwMode="auto">
          <a:xfrm>
            <a:off x="2135188" y="3068638"/>
            <a:ext cx="8137525" cy="3097212"/>
          </a:xfrm>
          <a:prstGeom prst="rect">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4400" b="1" dirty="0">
                <a:solidFill>
                  <a:srgbClr val="000000"/>
                </a:solidFill>
                <a:latin typeface="Arial" panose="020B0604020202020204" pitchFamily="34" charset="0"/>
              </a:rPr>
              <a:t>        AVS</a:t>
            </a:r>
          </a:p>
        </p:txBody>
      </p:sp>
      <p:sp>
        <p:nvSpPr>
          <p:cNvPr id="40965" name="Cuadro de texto 5">
            <a:extLst>
              <a:ext uri="{FF2B5EF4-FFF2-40B4-BE49-F238E27FC236}">
                <a16:creationId xmlns:a16="http://schemas.microsoft.com/office/drawing/2014/main" id="{C0069074-A6BC-40DD-90D4-DC49A4604B9C}"/>
              </a:ext>
            </a:extLst>
          </p:cNvPr>
          <p:cNvSpPr txBox="1">
            <a:spLocks noChangeArrowheads="1"/>
          </p:cNvSpPr>
          <p:nvPr/>
        </p:nvSpPr>
        <p:spPr bwMode="auto">
          <a:xfrm rot="10800000">
            <a:off x="1522561" y="3423526"/>
            <a:ext cx="461665" cy="218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800" b="1">
                <a:solidFill>
                  <a:srgbClr val="000000"/>
                </a:solidFill>
                <a:latin typeface="Arial" panose="020B0604020202020204" pitchFamily="34" charset="0"/>
              </a:rPr>
              <a:t>% de Discapacidad</a:t>
            </a:r>
          </a:p>
        </p:txBody>
      </p:sp>
      <p:sp>
        <p:nvSpPr>
          <p:cNvPr id="40966" name="Rectángulo 8">
            <a:extLst>
              <a:ext uri="{FF2B5EF4-FFF2-40B4-BE49-F238E27FC236}">
                <a16:creationId xmlns:a16="http://schemas.microsoft.com/office/drawing/2014/main" id="{C7713C83-EA62-4805-9277-F7A2B420D4DA}"/>
              </a:ext>
            </a:extLst>
          </p:cNvPr>
          <p:cNvSpPr>
            <a:spLocks noChangeArrowheads="1"/>
          </p:cNvSpPr>
          <p:nvPr/>
        </p:nvSpPr>
        <p:spPr bwMode="auto">
          <a:xfrm>
            <a:off x="5303839" y="5229224"/>
            <a:ext cx="647700" cy="936625"/>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US" altLang="es-PE" sz="1800" b="1">
              <a:solidFill>
                <a:srgbClr val="000000"/>
              </a:solidFill>
              <a:latin typeface="Arial" panose="020B0604020202020204" pitchFamily="34" charset="0"/>
            </a:endParaRPr>
          </a:p>
        </p:txBody>
      </p:sp>
      <p:sp>
        <p:nvSpPr>
          <p:cNvPr id="40967" name="Rectángulo 9">
            <a:extLst>
              <a:ext uri="{FF2B5EF4-FFF2-40B4-BE49-F238E27FC236}">
                <a16:creationId xmlns:a16="http://schemas.microsoft.com/office/drawing/2014/main" id="{CF72789E-4D34-48C2-BD3A-A7C05FF3D790}"/>
              </a:ext>
            </a:extLst>
          </p:cNvPr>
          <p:cNvSpPr>
            <a:spLocks noChangeArrowheads="1"/>
          </p:cNvSpPr>
          <p:nvPr/>
        </p:nvSpPr>
        <p:spPr bwMode="auto">
          <a:xfrm>
            <a:off x="5951538" y="3860800"/>
            <a:ext cx="1223962" cy="230505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PE" sz="4000" b="1">
                <a:solidFill>
                  <a:srgbClr val="000000"/>
                </a:solidFill>
                <a:latin typeface="Arial" panose="020B0604020202020204" pitchFamily="34" charset="0"/>
              </a:rPr>
              <a:t>AVD</a:t>
            </a:r>
          </a:p>
          <a:p>
            <a:pPr algn="ctr" eaLnBrk="1" hangingPunct="1">
              <a:spcBef>
                <a:spcPct val="0"/>
              </a:spcBef>
              <a:buFontTx/>
              <a:buNone/>
            </a:pPr>
            <a:r>
              <a:rPr lang="es-ES_tradnl" altLang="es-PE" b="1">
                <a:solidFill>
                  <a:srgbClr val="000000"/>
                </a:solidFill>
                <a:latin typeface="Arial" panose="020B0604020202020204" pitchFamily="34" charset="0"/>
              </a:rPr>
              <a:t>(YLD)</a:t>
            </a:r>
          </a:p>
        </p:txBody>
      </p:sp>
      <p:sp>
        <p:nvSpPr>
          <p:cNvPr id="40968" name="Rectángulo 10">
            <a:extLst>
              <a:ext uri="{FF2B5EF4-FFF2-40B4-BE49-F238E27FC236}">
                <a16:creationId xmlns:a16="http://schemas.microsoft.com/office/drawing/2014/main" id="{9747BBC7-47AA-4B71-BD19-2AB229446AD5}"/>
              </a:ext>
            </a:extLst>
          </p:cNvPr>
          <p:cNvSpPr>
            <a:spLocks noChangeArrowheads="1"/>
          </p:cNvSpPr>
          <p:nvPr/>
        </p:nvSpPr>
        <p:spPr bwMode="auto">
          <a:xfrm>
            <a:off x="7175500" y="3068638"/>
            <a:ext cx="3097213" cy="3097212"/>
          </a:xfrm>
          <a:prstGeom prst="rect">
            <a:avLst/>
          </a:prstGeom>
          <a:solidFill>
            <a:srgbClr val="FFC000"/>
          </a:solidFill>
          <a:ln w="9525">
            <a:solidFill>
              <a:srgbClr val="64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PE" sz="4000" b="1">
                <a:solidFill>
                  <a:srgbClr val="000000"/>
                </a:solidFill>
                <a:latin typeface="Arial" panose="020B0604020202020204" pitchFamily="34" charset="0"/>
              </a:rPr>
              <a:t>AVP</a:t>
            </a:r>
            <a:endParaRPr lang="es-ES_tradnl" altLang="es-PE" sz="2800" b="1">
              <a:solidFill>
                <a:srgbClr val="000000"/>
              </a:solidFill>
              <a:latin typeface="Arial" panose="020B0604020202020204" pitchFamily="34" charset="0"/>
            </a:endParaRPr>
          </a:p>
          <a:p>
            <a:pPr algn="ctr" eaLnBrk="1" hangingPunct="1">
              <a:spcBef>
                <a:spcPct val="0"/>
              </a:spcBef>
              <a:buFontTx/>
              <a:buNone/>
            </a:pPr>
            <a:r>
              <a:rPr lang="es-ES_tradnl" altLang="es-PE" sz="2800" b="1">
                <a:solidFill>
                  <a:srgbClr val="000000"/>
                </a:solidFill>
                <a:latin typeface="Arial" panose="020B0604020202020204" pitchFamily="34" charset="0"/>
              </a:rPr>
              <a:t>(YLL)</a:t>
            </a:r>
          </a:p>
        </p:txBody>
      </p:sp>
      <p:sp>
        <p:nvSpPr>
          <p:cNvPr id="40970" name="Cuadro de texto 12">
            <a:extLst>
              <a:ext uri="{FF2B5EF4-FFF2-40B4-BE49-F238E27FC236}">
                <a16:creationId xmlns:a16="http://schemas.microsoft.com/office/drawing/2014/main" id="{D0F314D0-2DA7-4205-BA9B-D23162A2C779}"/>
              </a:ext>
            </a:extLst>
          </p:cNvPr>
          <p:cNvSpPr txBox="1">
            <a:spLocks noChangeArrowheads="1"/>
          </p:cNvSpPr>
          <p:nvPr/>
        </p:nvSpPr>
        <p:spPr bwMode="auto">
          <a:xfrm rot="5400000">
            <a:off x="1665744" y="6118339"/>
            <a:ext cx="430887" cy="20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600" b="1">
                <a:solidFill>
                  <a:srgbClr val="000000"/>
                </a:solidFill>
                <a:latin typeface="Arial" panose="020B0604020202020204" pitchFamily="34" charset="0"/>
              </a:rPr>
              <a:t>0</a:t>
            </a:r>
          </a:p>
        </p:txBody>
      </p:sp>
      <p:sp>
        <p:nvSpPr>
          <p:cNvPr id="4109" name="Cuadro de texto 13">
            <a:extLst>
              <a:ext uri="{FF2B5EF4-FFF2-40B4-BE49-F238E27FC236}">
                <a16:creationId xmlns:a16="http://schemas.microsoft.com/office/drawing/2014/main" id="{0AEFE880-1957-4656-AE7E-4DB94217129E}"/>
              </a:ext>
            </a:extLst>
          </p:cNvPr>
          <p:cNvSpPr txBox="1">
            <a:spLocks noChangeArrowheads="1"/>
          </p:cNvSpPr>
          <p:nvPr/>
        </p:nvSpPr>
        <p:spPr bwMode="auto">
          <a:xfrm rot="16200000">
            <a:off x="1737182" y="2900523"/>
            <a:ext cx="430887" cy="19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defRPr/>
            </a:pPr>
            <a:r>
              <a:rPr lang="es-ES_tradnl" sz="1600" b="1">
                <a:solidFill>
                  <a:srgbClr val="000000"/>
                </a:solidFill>
                <a:effectLst>
                  <a:outerShdw blurRad="38100" dist="38100" dir="2700000" algn="tl">
                    <a:srgbClr val="000000"/>
                  </a:outerShdw>
                </a:effectLst>
              </a:rPr>
              <a:t>1</a:t>
            </a:r>
          </a:p>
        </p:txBody>
      </p:sp>
      <p:sp>
        <p:nvSpPr>
          <p:cNvPr id="2" name="Rectángulo 1">
            <a:extLst>
              <a:ext uri="{FF2B5EF4-FFF2-40B4-BE49-F238E27FC236}">
                <a16:creationId xmlns:a16="http://schemas.microsoft.com/office/drawing/2014/main" id="{D41037F3-6201-41B8-A5DD-03143152D0DB}"/>
              </a:ext>
            </a:extLst>
          </p:cNvPr>
          <p:cNvSpPr/>
          <p:nvPr/>
        </p:nvSpPr>
        <p:spPr>
          <a:xfrm>
            <a:off x="2135188" y="3068638"/>
            <a:ext cx="3137203" cy="374354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Rectángulo 12">
            <a:extLst>
              <a:ext uri="{FF2B5EF4-FFF2-40B4-BE49-F238E27FC236}">
                <a16:creationId xmlns:a16="http://schemas.microsoft.com/office/drawing/2014/main" id="{47E9B53E-66FB-4C95-9554-811EA5B08B8B}"/>
              </a:ext>
            </a:extLst>
          </p:cNvPr>
          <p:cNvSpPr/>
          <p:nvPr/>
        </p:nvSpPr>
        <p:spPr>
          <a:xfrm>
            <a:off x="5311927" y="3053286"/>
            <a:ext cx="1863574" cy="3743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Cuadro de texto 11">
            <a:extLst>
              <a:ext uri="{FF2B5EF4-FFF2-40B4-BE49-F238E27FC236}">
                <a16:creationId xmlns:a16="http://schemas.microsoft.com/office/drawing/2014/main" id="{3F78F622-9DF0-4587-BD8F-B66F6670A9CD}"/>
              </a:ext>
            </a:extLst>
          </p:cNvPr>
          <p:cNvSpPr txBox="1">
            <a:spLocks noChangeArrowheads="1"/>
          </p:cNvSpPr>
          <p:nvPr/>
        </p:nvSpPr>
        <p:spPr bwMode="auto">
          <a:xfrm>
            <a:off x="2063750" y="6165850"/>
            <a:ext cx="88501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800" b="1" dirty="0">
                <a:solidFill>
                  <a:srgbClr val="000000"/>
                </a:solidFill>
                <a:latin typeface="Arial" panose="020B0604020202020204" pitchFamily="34" charset="0"/>
              </a:rPr>
              <a:t>0                                           35                         55                                               75</a:t>
            </a:r>
          </a:p>
          <a:p>
            <a:pPr eaLnBrk="1" hangingPunct="1">
              <a:spcBef>
                <a:spcPct val="0"/>
              </a:spcBef>
              <a:buFontTx/>
              <a:buNone/>
            </a:pPr>
            <a:r>
              <a:rPr lang="es-ES_tradnl" altLang="es-PE" sz="1400" b="1" dirty="0">
                <a:solidFill>
                  <a:srgbClr val="000000"/>
                </a:solidFill>
                <a:latin typeface="Arial" panose="020B0604020202020204" pitchFamily="34" charset="0"/>
              </a:rPr>
              <a:t>    Años de Vida sin Discapacidad          Con Discapacidad      </a:t>
            </a:r>
            <a:r>
              <a:rPr lang="es-ES_tradnl" altLang="es-PE" sz="1800" b="1" dirty="0">
                <a:solidFill>
                  <a:srgbClr val="000000"/>
                </a:solidFill>
                <a:latin typeface="Arial" panose="020B0604020202020204" pitchFamily="34" charset="0"/>
              </a:rPr>
              <a:t>Edad al morir                   EVN</a:t>
            </a:r>
          </a:p>
        </p:txBody>
      </p:sp>
    </p:spTree>
    <p:extLst>
      <p:ext uri="{BB962C8B-B14F-4D97-AF65-F5344CB8AC3E}">
        <p14:creationId xmlns:p14="http://schemas.microsoft.com/office/powerpoint/2010/main" val="1321136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ángulo 3">
            <a:extLst>
              <a:ext uri="{FF2B5EF4-FFF2-40B4-BE49-F238E27FC236}">
                <a16:creationId xmlns:a16="http://schemas.microsoft.com/office/drawing/2014/main" id="{D010C436-289C-4A31-BC41-DDB30D6969A6}"/>
              </a:ext>
            </a:extLst>
          </p:cNvPr>
          <p:cNvSpPr>
            <a:spLocks noGrp="1"/>
          </p:cNvSpPr>
          <p:nvPr>
            <p:ph idx="1"/>
          </p:nvPr>
        </p:nvSpPr>
        <p:spPr>
          <a:xfrm>
            <a:off x="1992313" y="487363"/>
            <a:ext cx="2005755" cy="777233"/>
          </a:xfrm>
        </p:spPr>
        <p:txBody>
          <a:bodyPr>
            <a:normAutofit fontScale="77500" lnSpcReduction="20000"/>
          </a:bodyPr>
          <a:lstStyle/>
          <a:p>
            <a:pPr marL="0" indent="0">
              <a:lnSpc>
                <a:spcPct val="90000"/>
              </a:lnSpc>
              <a:buNone/>
            </a:pPr>
            <a:r>
              <a:rPr lang="es-ES" altLang="es-PE" sz="4000" b="1" u="sng" dirty="0"/>
              <a:t>AVISA</a:t>
            </a:r>
            <a:br>
              <a:rPr lang="es-ES" altLang="es-PE" sz="4000" b="1" dirty="0"/>
            </a:br>
            <a:r>
              <a:rPr lang="es-ES" altLang="es-PE" sz="2000" b="1" dirty="0"/>
              <a:t> </a:t>
            </a:r>
            <a:br>
              <a:rPr lang="es-ES" altLang="es-PE" sz="2000" b="1" dirty="0"/>
            </a:br>
            <a:endParaRPr lang="es-ES" altLang="es-PE" sz="2000" b="1" dirty="0"/>
          </a:p>
        </p:txBody>
      </p:sp>
      <p:sp>
        <p:nvSpPr>
          <p:cNvPr id="14" name="Rectángulo 2">
            <a:extLst>
              <a:ext uri="{FF2B5EF4-FFF2-40B4-BE49-F238E27FC236}">
                <a16:creationId xmlns:a16="http://schemas.microsoft.com/office/drawing/2014/main" id="{1AB8E9C3-4B99-46AB-9022-AE379E270089}"/>
              </a:ext>
            </a:extLst>
          </p:cNvPr>
          <p:cNvSpPr>
            <a:spLocks noGrp="1"/>
          </p:cNvSpPr>
          <p:nvPr>
            <p:ph type="title"/>
          </p:nvPr>
        </p:nvSpPr>
        <p:spPr>
          <a:xfrm>
            <a:off x="2118773" y="1603815"/>
            <a:ext cx="8229600" cy="1143000"/>
          </a:xfrm>
        </p:spPr>
        <p:txBody>
          <a:bodyPr/>
          <a:lstStyle/>
          <a:p>
            <a:r>
              <a:rPr lang="es-ES" altLang="es-PE"/>
              <a:t> </a:t>
            </a:r>
          </a:p>
        </p:txBody>
      </p:sp>
      <p:sp>
        <p:nvSpPr>
          <p:cNvPr id="15" name="Rectángulo 4">
            <a:extLst>
              <a:ext uri="{FF2B5EF4-FFF2-40B4-BE49-F238E27FC236}">
                <a16:creationId xmlns:a16="http://schemas.microsoft.com/office/drawing/2014/main" id="{70033DF6-7EC6-465F-A6FD-38E59684176F}"/>
              </a:ext>
            </a:extLst>
          </p:cNvPr>
          <p:cNvSpPr>
            <a:spLocks noChangeArrowheads="1"/>
          </p:cNvSpPr>
          <p:nvPr/>
        </p:nvSpPr>
        <p:spPr bwMode="auto">
          <a:xfrm>
            <a:off x="2261648" y="2251515"/>
            <a:ext cx="8137525" cy="3097212"/>
          </a:xfrm>
          <a:prstGeom prst="rect">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4400" b="1" dirty="0">
                <a:solidFill>
                  <a:srgbClr val="000000"/>
                </a:solidFill>
                <a:latin typeface="Arial" panose="020B0604020202020204" pitchFamily="34" charset="0"/>
              </a:rPr>
              <a:t>      AVS</a:t>
            </a:r>
          </a:p>
        </p:txBody>
      </p:sp>
      <p:sp>
        <p:nvSpPr>
          <p:cNvPr id="16" name="Cuadro de texto 5">
            <a:extLst>
              <a:ext uri="{FF2B5EF4-FFF2-40B4-BE49-F238E27FC236}">
                <a16:creationId xmlns:a16="http://schemas.microsoft.com/office/drawing/2014/main" id="{ACA02156-A050-4672-AD54-C95B39CC9C6A}"/>
              </a:ext>
            </a:extLst>
          </p:cNvPr>
          <p:cNvSpPr txBox="1">
            <a:spLocks noChangeArrowheads="1"/>
          </p:cNvSpPr>
          <p:nvPr/>
        </p:nvSpPr>
        <p:spPr bwMode="auto">
          <a:xfrm rot="10800000">
            <a:off x="1649021" y="2606403"/>
            <a:ext cx="461665" cy="218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800" b="1">
                <a:solidFill>
                  <a:srgbClr val="000000"/>
                </a:solidFill>
                <a:latin typeface="Arial" panose="020B0604020202020204" pitchFamily="34" charset="0"/>
              </a:rPr>
              <a:t>% de Discapacidad</a:t>
            </a:r>
          </a:p>
        </p:txBody>
      </p:sp>
      <p:sp>
        <p:nvSpPr>
          <p:cNvPr id="17" name="Rectángulo 8">
            <a:extLst>
              <a:ext uri="{FF2B5EF4-FFF2-40B4-BE49-F238E27FC236}">
                <a16:creationId xmlns:a16="http://schemas.microsoft.com/office/drawing/2014/main" id="{0E8C98F4-8BD4-43DC-BAAE-51244358BA93}"/>
              </a:ext>
            </a:extLst>
          </p:cNvPr>
          <p:cNvSpPr>
            <a:spLocks noChangeArrowheads="1"/>
          </p:cNvSpPr>
          <p:nvPr/>
        </p:nvSpPr>
        <p:spPr bwMode="auto">
          <a:xfrm>
            <a:off x="5430299" y="4412101"/>
            <a:ext cx="647700" cy="936625"/>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US" altLang="es-PE" sz="1800" b="1">
              <a:solidFill>
                <a:srgbClr val="000000"/>
              </a:solidFill>
              <a:latin typeface="Arial" panose="020B0604020202020204" pitchFamily="34" charset="0"/>
            </a:endParaRPr>
          </a:p>
        </p:txBody>
      </p:sp>
      <p:sp>
        <p:nvSpPr>
          <p:cNvPr id="18" name="Rectángulo 9">
            <a:extLst>
              <a:ext uri="{FF2B5EF4-FFF2-40B4-BE49-F238E27FC236}">
                <a16:creationId xmlns:a16="http://schemas.microsoft.com/office/drawing/2014/main" id="{3F60AE4C-5E33-46B4-B278-AABFCA37B8CF}"/>
              </a:ext>
            </a:extLst>
          </p:cNvPr>
          <p:cNvSpPr>
            <a:spLocks noChangeArrowheads="1"/>
          </p:cNvSpPr>
          <p:nvPr/>
        </p:nvSpPr>
        <p:spPr bwMode="auto">
          <a:xfrm>
            <a:off x="6077998" y="3043677"/>
            <a:ext cx="1223962" cy="230505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PE" sz="4000" b="1">
                <a:solidFill>
                  <a:srgbClr val="000000"/>
                </a:solidFill>
                <a:latin typeface="Arial" panose="020B0604020202020204" pitchFamily="34" charset="0"/>
              </a:rPr>
              <a:t>AVD</a:t>
            </a:r>
          </a:p>
          <a:p>
            <a:pPr algn="ctr" eaLnBrk="1" hangingPunct="1">
              <a:spcBef>
                <a:spcPct val="0"/>
              </a:spcBef>
              <a:buFontTx/>
              <a:buNone/>
            </a:pPr>
            <a:r>
              <a:rPr lang="es-ES_tradnl" altLang="es-PE" b="1">
                <a:solidFill>
                  <a:srgbClr val="000000"/>
                </a:solidFill>
                <a:latin typeface="Arial" panose="020B0604020202020204" pitchFamily="34" charset="0"/>
              </a:rPr>
              <a:t>(YLD)</a:t>
            </a:r>
          </a:p>
        </p:txBody>
      </p:sp>
      <p:sp>
        <p:nvSpPr>
          <p:cNvPr id="19" name="Rectángulo 10">
            <a:extLst>
              <a:ext uri="{FF2B5EF4-FFF2-40B4-BE49-F238E27FC236}">
                <a16:creationId xmlns:a16="http://schemas.microsoft.com/office/drawing/2014/main" id="{ED4D606E-65D0-457F-9799-35980A049749}"/>
              </a:ext>
            </a:extLst>
          </p:cNvPr>
          <p:cNvSpPr>
            <a:spLocks noChangeArrowheads="1"/>
          </p:cNvSpPr>
          <p:nvPr/>
        </p:nvSpPr>
        <p:spPr bwMode="auto">
          <a:xfrm>
            <a:off x="7301960" y="2251515"/>
            <a:ext cx="3097213" cy="3097212"/>
          </a:xfrm>
          <a:prstGeom prst="rect">
            <a:avLst/>
          </a:prstGeom>
          <a:solidFill>
            <a:srgbClr val="FFC000"/>
          </a:solidFill>
          <a:ln w="9525">
            <a:solidFill>
              <a:srgbClr val="64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PE" sz="4000" b="1">
                <a:solidFill>
                  <a:srgbClr val="000000"/>
                </a:solidFill>
                <a:latin typeface="Arial" panose="020B0604020202020204" pitchFamily="34" charset="0"/>
              </a:rPr>
              <a:t>AVP</a:t>
            </a:r>
            <a:endParaRPr lang="es-ES_tradnl" altLang="es-PE" sz="2800" b="1">
              <a:solidFill>
                <a:srgbClr val="000000"/>
              </a:solidFill>
              <a:latin typeface="Arial" panose="020B0604020202020204" pitchFamily="34" charset="0"/>
            </a:endParaRPr>
          </a:p>
          <a:p>
            <a:pPr algn="ctr" eaLnBrk="1" hangingPunct="1">
              <a:spcBef>
                <a:spcPct val="0"/>
              </a:spcBef>
              <a:buFontTx/>
              <a:buNone/>
            </a:pPr>
            <a:r>
              <a:rPr lang="es-ES_tradnl" altLang="es-PE" sz="2800" b="1">
                <a:solidFill>
                  <a:srgbClr val="000000"/>
                </a:solidFill>
                <a:latin typeface="Arial" panose="020B0604020202020204" pitchFamily="34" charset="0"/>
              </a:rPr>
              <a:t>(YLL)</a:t>
            </a:r>
          </a:p>
        </p:txBody>
      </p:sp>
      <p:sp>
        <p:nvSpPr>
          <p:cNvPr id="20" name="Cuadro de texto 12">
            <a:extLst>
              <a:ext uri="{FF2B5EF4-FFF2-40B4-BE49-F238E27FC236}">
                <a16:creationId xmlns:a16="http://schemas.microsoft.com/office/drawing/2014/main" id="{71B4E6FD-4CEA-42DE-882B-26DE35DF3A18}"/>
              </a:ext>
            </a:extLst>
          </p:cNvPr>
          <p:cNvSpPr txBox="1">
            <a:spLocks noChangeArrowheads="1"/>
          </p:cNvSpPr>
          <p:nvPr/>
        </p:nvSpPr>
        <p:spPr bwMode="auto">
          <a:xfrm rot="5400000">
            <a:off x="1792204" y="5301216"/>
            <a:ext cx="430887" cy="20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600" b="1">
                <a:solidFill>
                  <a:srgbClr val="000000"/>
                </a:solidFill>
                <a:latin typeface="Arial" panose="020B0604020202020204" pitchFamily="34" charset="0"/>
              </a:rPr>
              <a:t>0</a:t>
            </a:r>
          </a:p>
        </p:txBody>
      </p:sp>
      <p:sp>
        <p:nvSpPr>
          <p:cNvPr id="21" name="Cuadro de texto 13">
            <a:extLst>
              <a:ext uri="{FF2B5EF4-FFF2-40B4-BE49-F238E27FC236}">
                <a16:creationId xmlns:a16="http://schemas.microsoft.com/office/drawing/2014/main" id="{2838646F-D112-4F75-BE99-B45B0E4CA806}"/>
              </a:ext>
            </a:extLst>
          </p:cNvPr>
          <p:cNvSpPr txBox="1">
            <a:spLocks noChangeArrowheads="1"/>
          </p:cNvSpPr>
          <p:nvPr/>
        </p:nvSpPr>
        <p:spPr bwMode="auto">
          <a:xfrm rot="16200000">
            <a:off x="1863642" y="2083400"/>
            <a:ext cx="430887" cy="19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defRPr/>
            </a:pPr>
            <a:r>
              <a:rPr lang="es-ES_tradnl" sz="1600" b="1">
                <a:solidFill>
                  <a:srgbClr val="000000"/>
                </a:solidFill>
                <a:effectLst>
                  <a:outerShdw blurRad="38100" dist="38100" dir="2700000" algn="tl">
                    <a:srgbClr val="000000"/>
                  </a:outerShdw>
                </a:effectLst>
              </a:rPr>
              <a:t>1</a:t>
            </a:r>
          </a:p>
        </p:txBody>
      </p:sp>
      <p:sp>
        <p:nvSpPr>
          <p:cNvPr id="22" name="Rectángulo 21">
            <a:extLst>
              <a:ext uri="{FF2B5EF4-FFF2-40B4-BE49-F238E27FC236}">
                <a16:creationId xmlns:a16="http://schemas.microsoft.com/office/drawing/2014/main" id="{D83922B1-118D-4D4D-A169-8A4138C5C69E}"/>
              </a:ext>
            </a:extLst>
          </p:cNvPr>
          <p:cNvSpPr/>
          <p:nvPr/>
        </p:nvSpPr>
        <p:spPr>
          <a:xfrm>
            <a:off x="2261648" y="2251515"/>
            <a:ext cx="3137203" cy="374354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 name="Rectángulo 22">
            <a:extLst>
              <a:ext uri="{FF2B5EF4-FFF2-40B4-BE49-F238E27FC236}">
                <a16:creationId xmlns:a16="http://schemas.microsoft.com/office/drawing/2014/main" id="{BC86BE39-CF58-4BE2-906B-33E0E9B1F2CF}"/>
              </a:ext>
            </a:extLst>
          </p:cNvPr>
          <p:cNvSpPr/>
          <p:nvPr/>
        </p:nvSpPr>
        <p:spPr>
          <a:xfrm>
            <a:off x="5438387" y="2236163"/>
            <a:ext cx="1863574" cy="3743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Cuadro de texto 11">
            <a:extLst>
              <a:ext uri="{FF2B5EF4-FFF2-40B4-BE49-F238E27FC236}">
                <a16:creationId xmlns:a16="http://schemas.microsoft.com/office/drawing/2014/main" id="{E6F39DA0-0F7E-4982-9573-5990D282EBF3}"/>
              </a:ext>
            </a:extLst>
          </p:cNvPr>
          <p:cNvSpPr txBox="1">
            <a:spLocks noChangeArrowheads="1"/>
          </p:cNvSpPr>
          <p:nvPr/>
        </p:nvSpPr>
        <p:spPr bwMode="auto">
          <a:xfrm>
            <a:off x="2190210" y="5348727"/>
            <a:ext cx="88501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800" b="1" dirty="0">
                <a:solidFill>
                  <a:srgbClr val="000000"/>
                </a:solidFill>
                <a:latin typeface="Arial" panose="020B0604020202020204" pitchFamily="34" charset="0"/>
              </a:rPr>
              <a:t>0                                           35                         55                                               75</a:t>
            </a:r>
          </a:p>
          <a:p>
            <a:pPr eaLnBrk="1" hangingPunct="1">
              <a:spcBef>
                <a:spcPct val="0"/>
              </a:spcBef>
              <a:buFontTx/>
              <a:buNone/>
            </a:pPr>
            <a:r>
              <a:rPr lang="es-ES_tradnl" altLang="es-PE" sz="1400" b="1" dirty="0">
                <a:solidFill>
                  <a:srgbClr val="000000"/>
                </a:solidFill>
                <a:latin typeface="Arial" panose="020B0604020202020204" pitchFamily="34" charset="0"/>
              </a:rPr>
              <a:t>    Años de Vida sin Discapacidad          Con Discapacidad      </a:t>
            </a:r>
            <a:r>
              <a:rPr lang="es-ES_tradnl" altLang="es-PE" sz="1800" b="1" dirty="0">
                <a:solidFill>
                  <a:srgbClr val="000000"/>
                </a:solidFill>
                <a:latin typeface="Arial" panose="020B0604020202020204" pitchFamily="34" charset="0"/>
              </a:rPr>
              <a:t>Edad al morir                   EVN</a:t>
            </a:r>
          </a:p>
        </p:txBody>
      </p:sp>
    </p:spTree>
    <p:extLst>
      <p:ext uri="{BB962C8B-B14F-4D97-AF65-F5344CB8AC3E}">
        <p14:creationId xmlns:p14="http://schemas.microsoft.com/office/powerpoint/2010/main" val="4293560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ángulo 2">
            <a:extLst>
              <a:ext uri="{FF2B5EF4-FFF2-40B4-BE49-F238E27FC236}">
                <a16:creationId xmlns:a16="http://schemas.microsoft.com/office/drawing/2014/main" id="{77E0195A-A803-4363-8E41-49CDF0AFE72E}"/>
              </a:ext>
            </a:extLst>
          </p:cNvPr>
          <p:cNvSpPr>
            <a:spLocks noGrp="1"/>
          </p:cNvSpPr>
          <p:nvPr>
            <p:ph type="title"/>
          </p:nvPr>
        </p:nvSpPr>
        <p:spPr>
          <a:xfrm>
            <a:off x="1992313" y="1484313"/>
            <a:ext cx="8229600" cy="1143000"/>
          </a:xfrm>
        </p:spPr>
        <p:txBody>
          <a:bodyPr/>
          <a:lstStyle/>
          <a:p>
            <a:r>
              <a:rPr lang="es-ES" altLang="es-PE"/>
              <a:t> </a:t>
            </a:r>
          </a:p>
        </p:txBody>
      </p:sp>
      <p:sp>
        <p:nvSpPr>
          <p:cNvPr id="45059" name="Rectángulo 3">
            <a:extLst>
              <a:ext uri="{FF2B5EF4-FFF2-40B4-BE49-F238E27FC236}">
                <a16:creationId xmlns:a16="http://schemas.microsoft.com/office/drawing/2014/main" id="{E788B8A3-D39D-4CF0-8381-2D6AA04167D4}"/>
              </a:ext>
            </a:extLst>
          </p:cNvPr>
          <p:cNvSpPr>
            <a:spLocks noGrp="1"/>
          </p:cNvSpPr>
          <p:nvPr>
            <p:ph idx="1"/>
          </p:nvPr>
        </p:nvSpPr>
        <p:spPr>
          <a:xfrm>
            <a:off x="1992313" y="487363"/>
            <a:ext cx="8229600" cy="996950"/>
          </a:xfrm>
        </p:spPr>
        <p:txBody>
          <a:bodyPr>
            <a:normAutofit fontScale="92500" lnSpcReduction="20000"/>
          </a:bodyPr>
          <a:lstStyle/>
          <a:p>
            <a:pPr marL="0" indent="0">
              <a:lnSpc>
                <a:spcPct val="90000"/>
              </a:lnSpc>
              <a:buNone/>
            </a:pPr>
            <a:r>
              <a:rPr lang="es-ES" altLang="es-PE" sz="4000" b="1" u="sng" dirty="0"/>
              <a:t>AVISA</a:t>
            </a:r>
            <a:br>
              <a:rPr lang="es-ES" altLang="es-PE" sz="4000" b="1" dirty="0">
                <a:solidFill>
                  <a:srgbClr val="C00000"/>
                </a:solidFill>
              </a:rPr>
            </a:br>
            <a:r>
              <a:rPr lang="es-ES" altLang="es-PE" sz="2000" b="1" dirty="0">
                <a:solidFill>
                  <a:srgbClr val="C00000"/>
                </a:solidFill>
              </a:rPr>
              <a:t> </a:t>
            </a:r>
            <a:br>
              <a:rPr lang="es-ES" altLang="es-PE" sz="2000" b="1" dirty="0">
                <a:solidFill>
                  <a:srgbClr val="C00000"/>
                </a:solidFill>
              </a:rPr>
            </a:br>
            <a:endParaRPr lang="es-ES" altLang="es-PE" sz="2000" b="1" dirty="0">
              <a:solidFill>
                <a:srgbClr val="C00000"/>
              </a:solidFill>
            </a:endParaRPr>
          </a:p>
        </p:txBody>
      </p:sp>
      <p:sp>
        <p:nvSpPr>
          <p:cNvPr id="45060" name="Rectángulo 4">
            <a:extLst>
              <a:ext uri="{FF2B5EF4-FFF2-40B4-BE49-F238E27FC236}">
                <a16:creationId xmlns:a16="http://schemas.microsoft.com/office/drawing/2014/main" id="{0C81B40A-8CA5-496C-ADD8-20554B1CC5C7}"/>
              </a:ext>
            </a:extLst>
          </p:cNvPr>
          <p:cNvSpPr>
            <a:spLocks noChangeArrowheads="1"/>
          </p:cNvSpPr>
          <p:nvPr/>
        </p:nvSpPr>
        <p:spPr bwMode="auto">
          <a:xfrm>
            <a:off x="2135188" y="2132013"/>
            <a:ext cx="8137525" cy="3097212"/>
          </a:xfrm>
          <a:prstGeom prst="rect">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4400" b="1" dirty="0">
                <a:solidFill>
                  <a:srgbClr val="000000"/>
                </a:solidFill>
                <a:latin typeface="Arial" panose="020B0604020202020204" pitchFamily="34" charset="0"/>
              </a:rPr>
              <a:t>      AVS</a:t>
            </a:r>
          </a:p>
        </p:txBody>
      </p:sp>
      <p:sp>
        <p:nvSpPr>
          <p:cNvPr id="45061" name="Cuadro de texto 5">
            <a:extLst>
              <a:ext uri="{FF2B5EF4-FFF2-40B4-BE49-F238E27FC236}">
                <a16:creationId xmlns:a16="http://schemas.microsoft.com/office/drawing/2014/main" id="{7E66CD21-503A-4CFD-9119-8B96F538CAEF}"/>
              </a:ext>
            </a:extLst>
          </p:cNvPr>
          <p:cNvSpPr txBox="1">
            <a:spLocks noChangeArrowheads="1"/>
          </p:cNvSpPr>
          <p:nvPr/>
        </p:nvSpPr>
        <p:spPr bwMode="auto">
          <a:xfrm rot="10800000">
            <a:off x="1522413" y="2487613"/>
            <a:ext cx="461962" cy="218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800" b="1">
                <a:solidFill>
                  <a:srgbClr val="000000"/>
                </a:solidFill>
                <a:latin typeface="Arial" panose="020B0604020202020204" pitchFamily="34" charset="0"/>
              </a:rPr>
              <a:t>% de Discapacidad</a:t>
            </a:r>
          </a:p>
        </p:txBody>
      </p:sp>
      <p:sp>
        <p:nvSpPr>
          <p:cNvPr id="45062" name="Rectángulo 7">
            <a:extLst>
              <a:ext uri="{FF2B5EF4-FFF2-40B4-BE49-F238E27FC236}">
                <a16:creationId xmlns:a16="http://schemas.microsoft.com/office/drawing/2014/main" id="{5632455B-59A7-4276-BA93-6BD0E0236642}"/>
              </a:ext>
            </a:extLst>
          </p:cNvPr>
          <p:cNvSpPr>
            <a:spLocks noChangeArrowheads="1"/>
          </p:cNvSpPr>
          <p:nvPr/>
        </p:nvSpPr>
        <p:spPr bwMode="auto">
          <a:xfrm>
            <a:off x="5303838" y="4292600"/>
            <a:ext cx="661987" cy="908050"/>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US" altLang="es-PE" sz="1800">
              <a:solidFill>
                <a:srgbClr val="000000"/>
              </a:solidFill>
              <a:latin typeface="Arial" panose="020B0604020202020204" pitchFamily="34" charset="0"/>
            </a:endParaRPr>
          </a:p>
        </p:txBody>
      </p:sp>
      <p:sp>
        <p:nvSpPr>
          <p:cNvPr id="45063" name="Rectángulo 8">
            <a:extLst>
              <a:ext uri="{FF2B5EF4-FFF2-40B4-BE49-F238E27FC236}">
                <a16:creationId xmlns:a16="http://schemas.microsoft.com/office/drawing/2014/main" id="{5C10A6B8-60FB-436A-BF6B-F03EFA7B7D53}"/>
              </a:ext>
            </a:extLst>
          </p:cNvPr>
          <p:cNvSpPr>
            <a:spLocks noChangeArrowheads="1"/>
          </p:cNvSpPr>
          <p:nvPr/>
        </p:nvSpPr>
        <p:spPr bwMode="auto">
          <a:xfrm>
            <a:off x="5951538" y="2924175"/>
            <a:ext cx="1223962" cy="2276475"/>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PE" sz="4000" b="1">
                <a:solidFill>
                  <a:srgbClr val="000000"/>
                </a:solidFill>
                <a:latin typeface="Arial" panose="020B0604020202020204" pitchFamily="34" charset="0"/>
              </a:rPr>
              <a:t>AVD</a:t>
            </a:r>
          </a:p>
          <a:p>
            <a:pPr algn="ctr" eaLnBrk="1" hangingPunct="1">
              <a:spcBef>
                <a:spcPct val="0"/>
              </a:spcBef>
              <a:buFontTx/>
              <a:buNone/>
            </a:pPr>
            <a:r>
              <a:rPr lang="es-ES_tradnl" altLang="es-PE" b="1">
                <a:solidFill>
                  <a:srgbClr val="000000"/>
                </a:solidFill>
                <a:latin typeface="Arial" panose="020B0604020202020204" pitchFamily="34" charset="0"/>
              </a:rPr>
              <a:t>(YLD)</a:t>
            </a:r>
          </a:p>
        </p:txBody>
      </p:sp>
      <p:sp>
        <p:nvSpPr>
          <p:cNvPr id="45064" name="Rectángulo 9">
            <a:extLst>
              <a:ext uri="{FF2B5EF4-FFF2-40B4-BE49-F238E27FC236}">
                <a16:creationId xmlns:a16="http://schemas.microsoft.com/office/drawing/2014/main" id="{39C53D31-7F48-475C-B64E-BF7BA74949F3}"/>
              </a:ext>
            </a:extLst>
          </p:cNvPr>
          <p:cNvSpPr>
            <a:spLocks noChangeArrowheads="1"/>
          </p:cNvSpPr>
          <p:nvPr/>
        </p:nvSpPr>
        <p:spPr bwMode="auto">
          <a:xfrm>
            <a:off x="7175500" y="2132013"/>
            <a:ext cx="3097213" cy="3067050"/>
          </a:xfrm>
          <a:prstGeom prst="rect">
            <a:avLst/>
          </a:prstGeom>
          <a:solidFill>
            <a:srgbClr val="64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PE" sz="4000" b="1">
                <a:solidFill>
                  <a:srgbClr val="000000"/>
                </a:solidFill>
                <a:latin typeface="Arial" panose="020B0604020202020204" pitchFamily="34" charset="0"/>
              </a:rPr>
              <a:t>AVP</a:t>
            </a:r>
            <a:endParaRPr lang="es-ES_tradnl" altLang="es-PE" sz="2800" b="1">
              <a:solidFill>
                <a:srgbClr val="000000"/>
              </a:solidFill>
              <a:latin typeface="Arial" panose="020B0604020202020204" pitchFamily="34" charset="0"/>
            </a:endParaRPr>
          </a:p>
          <a:p>
            <a:pPr algn="ctr" eaLnBrk="1" hangingPunct="1">
              <a:spcBef>
                <a:spcPct val="0"/>
              </a:spcBef>
              <a:buFontTx/>
              <a:buNone/>
            </a:pPr>
            <a:r>
              <a:rPr lang="es-ES_tradnl" altLang="es-PE" sz="2800" b="1">
                <a:solidFill>
                  <a:srgbClr val="000000"/>
                </a:solidFill>
                <a:latin typeface="Arial" panose="020B0604020202020204" pitchFamily="34" charset="0"/>
              </a:rPr>
              <a:t>(YLL)</a:t>
            </a:r>
          </a:p>
        </p:txBody>
      </p:sp>
      <p:sp>
        <p:nvSpPr>
          <p:cNvPr id="45066" name="Cuadro de texto 11">
            <a:extLst>
              <a:ext uri="{FF2B5EF4-FFF2-40B4-BE49-F238E27FC236}">
                <a16:creationId xmlns:a16="http://schemas.microsoft.com/office/drawing/2014/main" id="{FFFF217A-445C-4590-A40E-D70C86137382}"/>
              </a:ext>
            </a:extLst>
          </p:cNvPr>
          <p:cNvSpPr txBox="1">
            <a:spLocks noChangeArrowheads="1"/>
          </p:cNvSpPr>
          <p:nvPr/>
        </p:nvSpPr>
        <p:spPr bwMode="auto">
          <a:xfrm rot="5400000">
            <a:off x="1666081" y="5182394"/>
            <a:ext cx="430213"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600" b="1">
                <a:solidFill>
                  <a:srgbClr val="000000"/>
                </a:solidFill>
                <a:latin typeface="Arial" panose="020B0604020202020204" pitchFamily="34" charset="0"/>
              </a:rPr>
              <a:t>0</a:t>
            </a:r>
          </a:p>
        </p:txBody>
      </p:sp>
      <p:sp>
        <p:nvSpPr>
          <p:cNvPr id="45067" name="Cuadro de texto 12">
            <a:extLst>
              <a:ext uri="{FF2B5EF4-FFF2-40B4-BE49-F238E27FC236}">
                <a16:creationId xmlns:a16="http://schemas.microsoft.com/office/drawing/2014/main" id="{CF0E17C9-DBA3-4CBA-9C6A-E68686E8AA1A}"/>
              </a:ext>
            </a:extLst>
          </p:cNvPr>
          <p:cNvSpPr txBox="1">
            <a:spLocks noChangeArrowheads="1"/>
          </p:cNvSpPr>
          <p:nvPr/>
        </p:nvSpPr>
        <p:spPr bwMode="auto">
          <a:xfrm rot="-5400000">
            <a:off x="1737519" y="1959769"/>
            <a:ext cx="430213"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600" b="1">
                <a:solidFill>
                  <a:srgbClr val="000000"/>
                </a:solidFill>
                <a:latin typeface="Arial" panose="020B0604020202020204" pitchFamily="34" charset="0"/>
              </a:rPr>
              <a:t>1</a:t>
            </a:r>
          </a:p>
        </p:txBody>
      </p:sp>
      <p:grpSp>
        <p:nvGrpSpPr>
          <p:cNvPr id="69644" name="Grupo 13">
            <a:extLst>
              <a:ext uri="{FF2B5EF4-FFF2-40B4-BE49-F238E27FC236}">
                <a16:creationId xmlns:a16="http://schemas.microsoft.com/office/drawing/2014/main" id="{9C9B800A-5DC2-4D70-8584-7E9E47C6F99A}"/>
              </a:ext>
            </a:extLst>
          </p:cNvPr>
          <p:cNvGrpSpPr>
            <a:grpSpLocks/>
          </p:cNvGrpSpPr>
          <p:nvPr/>
        </p:nvGrpSpPr>
        <p:grpSpPr bwMode="auto">
          <a:xfrm>
            <a:off x="5303839" y="2132013"/>
            <a:ext cx="4984750" cy="3095624"/>
            <a:chOff x="2507" y="2069"/>
            <a:chExt cx="3140" cy="1950"/>
          </a:xfrm>
          <a:solidFill>
            <a:srgbClr val="7030A0"/>
          </a:solidFill>
        </p:grpSpPr>
        <p:sp>
          <p:nvSpPr>
            <p:cNvPr id="69646" name="Rectángulo 15">
              <a:extLst>
                <a:ext uri="{FF2B5EF4-FFF2-40B4-BE49-F238E27FC236}">
                  <a16:creationId xmlns:a16="http://schemas.microsoft.com/office/drawing/2014/main" id="{C319D246-D3EC-48CB-9C87-72CEF628B22C}"/>
                </a:ext>
              </a:extLst>
            </p:cNvPr>
            <p:cNvSpPr>
              <a:spLocks noChangeArrowheads="1"/>
            </p:cNvSpPr>
            <p:nvPr/>
          </p:nvSpPr>
          <p:spPr bwMode="auto">
            <a:xfrm>
              <a:off x="2507" y="3430"/>
              <a:ext cx="427" cy="589"/>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s-US" altLang="es-PE" sz="1800">
                <a:solidFill>
                  <a:srgbClr val="000000"/>
                </a:solidFill>
                <a:latin typeface="Arial" panose="020B0604020202020204" pitchFamily="34" charset="0"/>
              </a:endParaRPr>
            </a:p>
          </p:txBody>
        </p:sp>
        <p:sp>
          <p:nvSpPr>
            <p:cNvPr id="69647" name="Rectángulo 16">
              <a:extLst>
                <a:ext uri="{FF2B5EF4-FFF2-40B4-BE49-F238E27FC236}">
                  <a16:creationId xmlns:a16="http://schemas.microsoft.com/office/drawing/2014/main" id="{AF9892DE-1726-40A4-B927-E4268648159F}"/>
                </a:ext>
              </a:extLst>
            </p:cNvPr>
            <p:cNvSpPr>
              <a:spLocks noChangeArrowheads="1"/>
            </p:cNvSpPr>
            <p:nvPr/>
          </p:nvSpPr>
          <p:spPr bwMode="auto">
            <a:xfrm>
              <a:off x="2925" y="2568"/>
              <a:ext cx="771" cy="1451"/>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endParaRPr lang="es-ES_tradnl" altLang="es-PE" b="1">
                <a:solidFill>
                  <a:srgbClr val="000000"/>
                </a:solidFill>
                <a:latin typeface="Arial" panose="020B0604020202020204" pitchFamily="34" charset="0"/>
              </a:endParaRPr>
            </a:p>
          </p:txBody>
        </p:sp>
        <p:sp>
          <p:nvSpPr>
            <p:cNvPr id="69648" name="Rectángulo 17">
              <a:extLst>
                <a:ext uri="{FF2B5EF4-FFF2-40B4-BE49-F238E27FC236}">
                  <a16:creationId xmlns:a16="http://schemas.microsoft.com/office/drawing/2014/main" id="{81AD8476-E9E7-4F0D-8301-6ABB85AEAD05}"/>
                </a:ext>
              </a:extLst>
            </p:cNvPr>
            <p:cNvSpPr>
              <a:spLocks noChangeArrowheads="1"/>
            </p:cNvSpPr>
            <p:nvPr/>
          </p:nvSpPr>
          <p:spPr bwMode="auto">
            <a:xfrm>
              <a:off x="3696" y="2069"/>
              <a:ext cx="1951" cy="1950"/>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endParaRPr lang="es-ES_tradnl" altLang="es-PE" sz="2800" b="1">
                <a:solidFill>
                  <a:srgbClr val="000000"/>
                </a:solidFill>
                <a:latin typeface="Arial" panose="020B0604020202020204" pitchFamily="34" charset="0"/>
              </a:endParaRPr>
            </a:p>
          </p:txBody>
        </p:sp>
      </p:grpSp>
      <p:sp>
        <p:nvSpPr>
          <p:cNvPr id="45069" name="Cuadro de texto 18">
            <a:extLst>
              <a:ext uri="{FF2B5EF4-FFF2-40B4-BE49-F238E27FC236}">
                <a16:creationId xmlns:a16="http://schemas.microsoft.com/office/drawing/2014/main" id="{6BE3F08F-727B-488D-A37B-B0500161CDDB}"/>
              </a:ext>
            </a:extLst>
          </p:cNvPr>
          <p:cNvSpPr txBox="1">
            <a:spLocks noChangeArrowheads="1"/>
          </p:cNvSpPr>
          <p:nvPr/>
        </p:nvSpPr>
        <p:spPr bwMode="auto">
          <a:xfrm>
            <a:off x="7342189" y="3275013"/>
            <a:ext cx="2019300" cy="8318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4800" b="1" dirty="0">
                <a:solidFill>
                  <a:schemeClr val="bg1"/>
                </a:solidFill>
                <a:latin typeface="Arial" panose="020B0604020202020204" pitchFamily="34" charset="0"/>
              </a:rPr>
              <a:t>AVISA</a:t>
            </a:r>
          </a:p>
        </p:txBody>
      </p:sp>
      <p:sp>
        <p:nvSpPr>
          <p:cNvPr id="17" name="Cuadro de texto 12">
            <a:extLst>
              <a:ext uri="{FF2B5EF4-FFF2-40B4-BE49-F238E27FC236}">
                <a16:creationId xmlns:a16="http://schemas.microsoft.com/office/drawing/2014/main" id="{A3EEB077-3F57-46A4-8ABA-A3EC6EA0334E}"/>
              </a:ext>
            </a:extLst>
          </p:cNvPr>
          <p:cNvSpPr txBox="1">
            <a:spLocks noChangeArrowheads="1"/>
          </p:cNvSpPr>
          <p:nvPr/>
        </p:nvSpPr>
        <p:spPr bwMode="auto">
          <a:xfrm rot="5400000">
            <a:off x="1737182" y="5182845"/>
            <a:ext cx="430887" cy="20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600" b="1">
                <a:solidFill>
                  <a:srgbClr val="000000"/>
                </a:solidFill>
                <a:latin typeface="Arial" panose="020B0604020202020204" pitchFamily="34" charset="0"/>
              </a:rPr>
              <a:t>0</a:t>
            </a:r>
          </a:p>
        </p:txBody>
      </p:sp>
      <p:sp>
        <p:nvSpPr>
          <p:cNvPr id="18" name="Cuadro de texto 11">
            <a:extLst>
              <a:ext uri="{FF2B5EF4-FFF2-40B4-BE49-F238E27FC236}">
                <a16:creationId xmlns:a16="http://schemas.microsoft.com/office/drawing/2014/main" id="{309A8E2B-50D9-4B4C-8EEB-2718E7CD6866}"/>
              </a:ext>
            </a:extLst>
          </p:cNvPr>
          <p:cNvSpPr txBox="1">
            <a:spLocks noChangeArrowheads="1"/>
          </p:cNvSpPr>
          <p:nvPr/>
        </p:nvSpPr>
        <p:spPr bwMode="auto">
          <a:xfrm>
            <a:off x="2135188" y="5230356"/>
            <a:ext cx="88501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800" b="1" dirty="0">
                <a:solidFill>
                  <a:srgbClr val="000000"/>
                </a:solidFill>
                <a:latin typeface="Arial" panose="020B0604020202020204" pitchFamily="34" charset="0"/>
              </a:rPr>
              <a:t>0                                           35                         55                                               75</a:t>
            </a:r>
          </a:p>
          <a:p>
            <a:pPr eaLnBrk="1" hangingPunct="1">
              <a:spcBef>
                <a:spcPct val="0"/>
              </a:spcBef>
              <a:buFontTx/>
              <a:buNone/>
            </a:pPr>
            <a:r>
              <a:rPr lang="es-ES_tradnl" altLang="es-PE" sz="1400" b="1" dirty="0">
                <a:solidFill>
                  <a:srgbClr val="000000"/>
                </a:solidFill>
                <a:latin typeface="Arial" panose="020B0604020202020204" pitchFamily="34" charset="0"/>
              </a:rPr>
              <a:t>    Años de Vida sin Discapacidad          Con Discapacidad      </a:t>
            </a:r>
            <a:r>
              <a:rPr lang="es-ES_tradnl" altLang="es-PE" sz="1800" b="1" dirty="0">
                <a:solidFill>
                  <a:srgbClr val="000000"/>
                </a:solidFill>
                <a:latin typeface="Arial" panose="020B0604020202020204" pitchFamily="34" charset="0"/>
              </a:rPr>
              <a:t>Edad al morir                   EVN</a:t>
            </a:r>
          </a:p>
        </p:txBody>
      </p:sp>
    </p:spTree>
    <p:extLst>
      <p:ext uri="{BB962C8B-B14F-4D97-AF65-F5344CB8AC3E}">
        <p14:creationId xmlns:p14="http://schemas.microsoft.com/office/powerpoint/2010/main" val="1422080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ángulo 3">
            <a:extLst>
              <a:ext uri="{FF2B5EF4-FFF2-40B4-BE49-F238E27FC236}">
                <a16:creationId xmlns:a16="http://schemas.microsoft.com/office/drawing/2014/main" id="{D010C436-289C-4A31-BC41-DDB30D6969A6}"/>
              </a:ext>
            </a:extLst>
          </p:cNvPr>
          <p:cNvSpPr>
            <a:spLocks noGrp="1"/>
          </p:cNvSpPr>
          <p:nvPr>
            <p:ph idx="1"/>
          </p:nvPr>
        </p:nvSpPr>
        <p:spPr>
          <a:xfrm>
            <a:off x="1992313" y="487363"/>
            <a:ext cx="2005755" cy="777233"/>
          </a:xfrm>
        </p:spPr>
        <p:txBody>
          <a:bodyPr>
            <a:normAutofit fontScale="77500" lnSpcReduction="20000"/>
          </a:bodyPr>
          <a:lstStyle/>
          <a:p>
            <a:pPr marL="0" indent="0">
              <a:lnSpc>
                <a:spcPct val="90000"/>
              </a:lnSpc>
              <a:buNone/>
            </a:pPr>
            <a:r>
              <a:rPr lang="es-ES" altLang="es-PE" sz="4000" b="1" u="sng" dirty="0"/>
              <a:t>AVISA</a:t>
            </a:r>
            <a:br>
              <a:rPr lang="es-ES" altLang="es-PE" sz="4000" b="1" dirty="0"/>
            </a:br>
            <a:r>
              <a:rPr lang="es-ES" altLang="es-PE" sz="2000" b="1" dirty="0"/>
              <a:t> </a:t>
            </a:r>
            <a:br>
              <a:rPr lang="es-ES" altLang="es-PE" sz="2000" b="1" dirty="0"/>
            </a:br>
            <a:endParaRPr lang="es-ES" altLang="es-PE" sz="2000" b="1" dirty="0"/>
          </a:p>
        </p:txBody>
      </p:sp>
      <p:sp>
        <p:nvSpPr>
          <p:cNvPr id="14" name="Rectángulo 2">
            <a:extLst>
              <a:ext uri="{FF2B5EF4-FFF2-40B4-BE49-F238E27FC236}">
                <a16:creationId xmlns:a16="http://schemas.microsoft.com/office/drawing/2014/main" id="{1AB8E9C3-4B99-46AB-9022-AE379E270089}"/>
              </a:ext>
            </a:extLst>
          </p:cNvPr>
          <p:cNvSpPr>
            <a:spLocks noGrp="1"/>
          </p:cNvSpPr>
          <p:nvPr>
            <p:ph type="title"/>
          </p:nvPr>
        </p:nvSpPr>
        <p:spPr>
          <a:xfrm>
            <a:off x="2118773" y="1603815"/>
            <a:ext cx="8229600" cy="1143000"/>
          </a:xfrm>
        </p:spPr>
        <p:txBody>
          <a:bodyPr/>
          <a:lstStyle/>
          <a:p>
            <a:r>
              <a:rPr lang="es-ES" altLang="es-PE"/>
              <a:t> </a:t>
            </a:r>
          </a:p>
        </p:txBody>
      </p:sp>
      <p:sp>
        <p:nvSpPr>
          <p:cNvPr id="15" name="Rectángulo 4">
            <a:extLst>
              <a:ext uri="{FF2B5EF4-FFF2-40B4-BE49-F238E27FC236}">
                <a16:creationId xmlns:a16="http://schemas.microsoft.com/office/drawing/2014/main" id="{70033DF6-7EC6-465F-A6FD-38E59684176F}"/>
              </a:ext>
            </a:extLst>
          </p:cNvPr>
          <p:cNvSpPr>
            <a:spLocks noChangeArrowheads="1"/>
          </p:cNvSpPr>
          <p:nvPr/>
        </p:nvSpPr>
        <p:spPr bwMode="auto">
          <a:xfrm>
            <a:off x="2261648" y="2251515"/>
            <a:ext cx="8137525" cy="3097212"/>
          </a:xfrm>
          <a:prstGeom prst="rect">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4400" b="1" dirty="0">
                <a:solidFill>
                  <a:srgbClr val="000000"/>
                </a:solidFill>
                <a:latin typeface="Arial" panose="020B0604020202020204" pitchFamily="34" charset="0"/>
              </a:rPr>
              <a:t>      AVS</a:t>
            </a:r>
          </a:p>
        </p:txBody>
      </p:sp>
      <p:sp>
        <p:nvSpPr>
          <p:cNvPr id="16" name="Cuadro de texto 5">
            <a:extLst>
              <a:ext uri="{FF2B5EF4-FFF2-40B4-BE49-F238E27FC236}">
                <a16:creationId xmlns:a16="http://schemas.microsoft.com/office/drawing/2014/main" id="{ACA02156-A050-4672-AD54-C95B39CC9C6A}"/>
              </a:ext>
            </a:extLst>
          </p:cNvPr>
          <p:cNvSpPr txBox="1">
            <a:spLocks noChangeArrowheads="1"/>
          </p:cNvSpPr>
          <p:nvPr/>
        </p:nvSpPr>
        <p:spPr bwMode="auto">
          <a:xfrm rot="10800000">
            <a:off x="1649021" y="2606403"/>
            <a:ext cx="461665" cy="218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800" b="1">
                <a:solidFill>
                  <a:srgbClr val="000000"/>
                </a:solidFill>
                <a:latin typeface="Arial" panose="020B0604020202020204" pitchFamily="34" charset="0"/>
              </a:rPr>
              <a:t>% de Discapacidad</a:t>
            </a:r>
          </a:p>
        </p:txBody>
      </p:sp>
      <p:sp>
        <p:nvSpPr>
          <p:cNvPr id="17" name="Rectángulo 8">
            <a:extLst>
              <a:ext uri="{FF2B5EF4-FFF2-40B4-BE49-F238E27FC236}">
                <a16:creationId xmlns:a16="http://schemas.microsoft.com/office/drawing/2014/main" id="{0E8C98F4-8BD4-43DC-BAAE-51244358BA93}"/>
              </a:ext>
            </a:extLst>
          </p:cNvPr>
          <p:cNvSpPr>
            <a:spLocks noChangeArrowheads="1"/>
          </p:cNvSpPr>
          <p:nvPr/>
        </p:nvSpPr>
        <p:spPr bwMode="auto">
          <a:xfrm>
            <a:off x="5430299" y="4412101"/>
            <a:ext cx="647700" cy="936625"/>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US" altLang="es-PE" sz="1800" b="1">
              <a:solidFill>
                <a:srgbClr val="000000"/>
              </a:solidFill>
              <a:latin typeface="Arial" panose="020B0604020202020204" pitchFamily="34" charset="0"/>
            </a:endParaRPr>
          </a:p>
        </p:txBody>
      </p:sp>
      <p:sp>
        <p:nvSpPr>
          <p:cNvPr id="18" name="Rectángulo 9">
            <a:extLst>
              <a:ext uri="{FF2B5EF4-FFF2-40B4-BE49-F238E27FC236}">
                <a16:creationId xmlns:a16="http://schemas.microsoft.com/office/drawing/2014/main" id="{3F60AE4C-5E33-46B4-B278-AABFCA37B8CF}"/>
              </a:ext>
            </a:extLst>
          </p:cNvPr>
          <p:cNvSpPr>
            <a:spLocks noChangeArrowheads="1"/>
          </p:cNvSpPr>
          <p:nvPr/>
        </p:nvSpPr>
        <p:spPr bwMode="auto">
          <a:xfrm>
            <a:off x="6077998" y="3043677"/>
            <a:ext cx="1223962" cy="230505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PE" sz="4000" b="1">
                <a:solidFill>
                  <a:srgbClr val="000000"/>
                </a:solidFill>
                <a:latin typeface="Arial" panose="020B0604020202020204" pitchFamily="34" charset="0"/>
              </a:rPr>
              <a:t>AVD</a:t>
            </a:r>
          </a:p>
          <a:p>
            <a:pPr algn="ctr" eaLnBrk="1" hangingPunct="1">
              <a:spcBef>
                <a:spcPct val="0"/>
              </a:spcBef>
              <a:buFontTx/>
              <a:buNone/>
            </a:pPr>
            <a:r>
              <a:rPr lang="es-ES_tradnl" altLang="es-PE" b="1">
                <a:solidFill>
                  <a:srgbClr val="000000"/>
                </a:solidFill>
                <a:latin typeface="Arial" panose="020B0604020202020204" pitchFamily="34" charset="0"/>
              </a:rPr>
              <a:t>(YLD)</a:t>
            </a:r>
          </a:p>
        </p:txBody>
      </p:sp>
      <p:sp>
        <p:nvSpPr>
          <p:cNvPr id="19" name="Rectángulo 10">
            <a:extLst>
              <a:ext uri="{FF2B5EF4-FFF2-40B4-BE49-F238E27FC236}">
                <a16:creationId xmlns:a16="http://schemas.microsoft.com/office/drawing/2014/main" id="{ED4D606E-65D0-457F-9799-35980A049749}"/>
              </a:ext>
            </a:extLst>
          </p:cNvPr>
          <p:cNvSpPr>
            <a:spLocks noChangeArrowheads="1"/>
          </p:cNvSpPr>
          <p:nvPr/>
        </p:nvSpPr>
        <p:spPr bwMode="auto">
          <a:xfrm>
            <a:off x="7301960" y="2251515"/>
            <a:ext cx="3097213" cy="3097212"/>
          </a:xfrm>
          <a:prstGeom prst="rect">
            <a:avLst/>
          </a:prstGeom>
          <a:solidFill>
            <a:srgbClr val="FFC000"/>
          </a:solidFill>
          <a:ln w="9525">
            <a:solidFill>
              <a:srgbClr val="64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PE" sz="4000" b="1">
                <a:solidFill>
                  <a:srgbClr val="000000"/>
                </a:solidFill>
                <a:latin typeface="Arial" panose="020B0604020202020204" pitchFamily="34" charset="0"/>
              </a:rPr>
              <a:t>AVP</a:t>
            </a:r>
            <a:endParaRPr lang="es-ES_tradnl" altLang="es-PE" sz="2800" b="1">
              <a:solidFill>
                <a:srgbClr val="000000"/>
              </a:solidFill>
              <a:latin typeface="Arial" panose="020B0604020202020204" pitchFamily="34" charset="0"/>
            </a:endParaRPr>
          </a:p>
          <a:p>
            <a:pPr algn="ctr" eaLnBrk="1" hangingPunct="1">
              <a:spcBef>
                <a:spcPct val="0"/>
              </a:spcBef>
              <a:buFontTx/>
              <a:buNone/>
            </a:pPr>
            <a:r>
              <a:rPr lang="es-ES_tradnl" altLang="es-PE" sz="2800" b="1">
                <a:solidFill>
                  <a:srgbClr val="000000"/>
                </a:solidFill>
                <a:latin typeface="Arial" panose="020B0604020202020204" pitchFamily="34" charset="0"/>
              </a:rPr>
              <a:t>(YLL)</a:t>
            </a:r>
          </a:p>
        </p:txBody>
      </p:sp>
      <p:sp>
        <p:nvSpPr>
          <p:cNvPr id="20" name="Cuadro de texto 12">
            <a:extLst>
              <a:ext uri="{FF2B5EF4-FFF2-40B4-BE49-F238E27FC236}">
                <a16:creationId xmlns:a16="http://schemas.microsoft.com/office/drawing/2014/main" id="{71B4E6FD-4CEA-42DE-882B-26DE35DF3A18}"/>
              </a:ext>
            </a:extLst>
          </p:cNvPr>
          <p:cNvSpPr txBox="1">
            <a:spLocks noChangeArrowheads="1"/>
          </p:cNvSpPr>
          <p:nvPr/>
        </p:nvSpPr>
        <p:spPr bwMode="auto">
          <a:xfrm rot="5400000">
            <a:off x="1792204" y="5301216"/>
            <a:ext cx="430887" cy="20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600" b="1">
                <a:solidFill>
                  <a:srgbClr val="000000"/>
                </a:solidFill>
                <a:latin typeface="Arial" panose="020B0604020202020204" pitchFamily="34" charset="0"/>
              </a:rPr>
              <a:t>0</a:t>
            </a:r>
          </a:p>
        </p:txBody>
      </p:sp>
      <p:sp>
        <p:nvSpPr>
          <p:cNvPr id="21" name="Cuadro de texto 13">
            <a:extLst>
              <a:ext uri="{FF2B5EF4-FFF2-40B4-BE49-F238E27FC236}">
                <a16:creationId xmlns:a16="http://schemas.microsoft.com/office/drawing/2014/main" id="{2838646F-D112-4F75-BE99-B45B0E4CA806}"/>
              </a:ext>
            </a:extLst>
          </p:cNvPr>
          <p:cNvSpPr txBox="1">
            <a:spLocks noChangeArrowheads="1"/>
          </p:cNvSpPr>
          <p:nvPr/>
        </p:nvSpPr>
        <p:spPr bwMode="auto">
          <a:xfrm rot="16200000">
            <a:off x="1863642" y="2083400"/>
            <a:ext cx="430887" cy="19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defRPr/>
            </a:pPr>
            <a:r>
              <a:rPr lang="es-ES_tradnl" sz="1600" b="1">
                <a:solidFill>
                  <a:srgbClr val="000000"/>
                </a:solidFill>
                <a:effectLst>
                  <a:outerShdw blurRad="38100" dist="38100" dir="2700000" algn="tl">
                    <a:srgbClr val="000000"/>
                  </a:outerShdw>
                </a:effectLst>
              </a:rPr>
              <a:t>1</a:t>
            </a:r>
          </a:p>
        </p:txBody>
      </p:sp>
      <p:sp>
        <p:nvSpPr>
          <p:cNvPr id="24" name="Cuadro de texto 11">
            <a:extLst>
              <a:ext uri="{FF2B5EF4-FFF2-40B4-BE49-F238E27FC236}">
                <a16:creationId xmlns:a16="http://schemas.microsoft.com/office/drawing/2014/main" id="{E6F39DA0-0F7E-4982-9573-5990D282EBF3}"/>
              </a:ext>
            </a:extLst>
          </p:cNvPr>
          <p:cNvSpPr txBox="1">
            <a:spLocks noChangeArrowheads="1"/>
          </p:cNvSpPr>
          <p:nvPr/>
        </p:nvSpPr>
        <p:spPr bwMode="auto">
          <a:xfrm>
            <a:off x="2190210" y="5348727"/>
            <a:ext cx="88501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PE" sz="1800" b="1" dirty="0">
                <a:solidFill>
                  <a:srgbClr val="000000"/>
                </a:solidFill>
                <a:latin typeface="Arial" panose="020B0604020202020204" pitchFamily="34" charset="0"/>
              </a:rPr>
              <a:t>0                                           35                         55                                               75</a:t>
            </a:r>
          </a:p>
          <a:p>
            <a:pPr eaLnBrk="1" hangingPunct="1">
              <a:spcBef>
                <a:spcPct val="0"/>
              </a:spcBef>
              <a:buFontTx/>
              <a:buNone/>
            </a:pPr>
            <a:r>
              <a:rPr lang="es-ES_tradnl" altLang="es-PE" sz="1400" b="1" dirty="0">
                <a:solidFill>
                  <a:srgbClr val="000000"/>
                </a:solidFill>
                <a:latin typeface="Arial" panose="020B0604020202020204" pitchFamily="34" charset="0"/>
              </a:rPr>
              <a:t>    Años de Vida sin Discapacidad          Con Discapacidad      </a:t>
            </a:r>
            <a:r>
              <a:rPr lang="es-ES_tradnl" altLang="es-PE" sz="1800" b="1" dirty="0">
                <a:solidFill>
                  <a:srgbClr val="000000"/>
                </a:solidFill>
                <a:latin typeface="Arial" panose="020B0604020202020204" pitchFamily="34" charset="0"/>
              </a:rPr>
              <a:t>Edad al morir                   EVN</a:t>
            </a:r>
          </a:p>
        </p:txBody>
      </p:sp>
    </p:spTree>
    <p:extLst>
      <p:ext uri="{BB962C8B-B14F-4D97-AF65-F5344CB8AC3E}">
        <p14:creationId xmlns:p14="http://schemas.microsoft.com/office/powerpoint/2010/main" val="2946326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714" y="147411"/>
            <a:ext cx="10515600" cy="1325563"/>
          </a:xfrm>
        </p:spPr>
        <p:txBody>
          <a:bodyPr vert="horz" lIns="91440" tIns="45720" rIns="91440" bIns="45720" rtlCol="0" anchor="ctr">
            <a:noAutofit/>
          </a:bodyPr>
          <a:lstStyle/>
          <a:p>
            <a:pPr algn="ctr"/>
            <a:r>
              <a:rPr lang="es-PE" sz="3600" b="1" dirty="0">
                <a:solidFill>
                  <a:srgbClr val="C00000"/>
                </a:solidFill>
                <a:latin typeface="Calibri" panose="020F0502020204030204"/>
              </a:rPr>
              <a:t>Estudio de Carga de Enfermedad en el Perú 2012</a:t>
            </a:r>
          </a:p>
        </p:txBody>
      </p:sp>
      <p:pic>
        <p:nvPicPr>
          <p:cNvPr id="3" name="Imagen 2"/>
          <p:cNvPicPr>
            <a:picLocks noChangeAspect="1"/>
          </p:cNvPicPr>
          <p:nvPr/>
        </p:nvPicPr>
        <p:blipFill rotWithShape="1">
          <a:blip r:embed="rId2"/>
          <a:srcRect l="23563" t="26054" r="24358" b="19702"/>
          <a:stretch/>
        </p:blipFill>
        <p:spPr>
          <a:xfrm>
            <a:off x="483990" y="1870977"/>
            <a:ext cx="6542360" cy="3833137"/>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rotWithShape="1">
          <a:blip r:embed="rId3"/>
          <a:srcRect l="34127" t="8201" r="35000" b="13210"/>
          <a:stretch/>
        </p:blipFill>
        <p:spPr>
          <a:xfrm>
            <a:off x="7822626" y="1501041"/>
            <a:ext cx="3193717" cy="4573008"/>
          </a:xfrm>
          <a:prstGeom prst="rect">
            <a:avLst/>
          </a:prstGeom>
          <a:ln>
            <a:noFill/>
          </a:ln>
          <a:effectLst>
            <a:outerShdw blurRad="292100" dist="139700" dir="2700000" algn="tl" rotWithShape="0">
              <a:srgbClr val="333333">
                <a:alpha val="65000"/>
              </a:srgbClr>
            </a:outerShdw>
          </a:effectLst>
        </p:spPr>
      </p:pic>
      <p:sp>
        <p:nvSpPr>
          <p:cNvPr id="5" name="CuadroTexto 4"/>
          <p:cNvSpPr txBox="1"/>
          <p:nvPr/>
        </p:nvSpPr>
        <p:spPr>
          <a:xfrm>
            <a:off x="0" y="6211669"/>
            <a:ext cx="5322483" cy="523220"/>
          </a:xfrm>
          <a:prstGeom prst="rect">
            <a:avLst/>
          </a:prstGeom>
          <a:noFill/>
        </p:spPr>
        <p:txBody>
          <a:bodyPr wrap="none" rtlCol="0">
            <a:spAutoFit/>
          </a:bodyPr>
          <a:lstStyle/>
          <a:p>
            <a:r>
              <a:rPr lang="es-PE" sz="1400" b="1" dirty="0"/>
              <a:t>Fuente: </a:t>
            </a:r>
            <a:r>
              <a:rPr lang="es-PE" sz="1400" dirty="0"/>
              <a:t>Dirección General de Epidemiología – Ministerio de Salud</a:t>
            </a:r>
          </a:p>
          <a:p>
            <a:r>
              <a:rPr lang="es-PE" sz="1400" dirty="0">
                <a:hlinkClick r:id="rId4"/>
              </a:rPr>
              <a:t>http://www.dge.gob.pe/portal/docs/tools/Cargaenfermedad2012.pdf</a:t>
            </a:r>
            <a:r>
              <a:rPr lang="es-PE" sz="1400" dirty="0"/>
              <a:t> </a:t>
            </a:r>
          </a:p>
        </p:txBody>
      </p:sp>
    </p:spTree>
    <p:extLst>
      <p:ext uri="{BB962C8B-B14F-4D97-AF65-F5344CB8AC3E}">
        <p14:creationId xmlns:p14="http://schemas.microsoft.com/office/powerpoint/2010/main" val="2264418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n 2">
            <a:extLst>
              <a:ext uri="{FF2B5EF4-FFF2-40B4-BE49-F238E27FC236}">
                <a16:creationId xmlns:a16="http://schemas.microsoft.com/office/drawing/2014/main" id="{A0D05D72-912A-4765-A488-8F536EC19DCB}"/>
              </a:ext>
            </a:extLst>
          </p:cNvPr>
          <p:cNvPicPr>
            <a:picLocks noChangeAspect="1"/>
          </p:cNvPicPr>
          <p:nvPr/>
        </p:nvPicPr>
        <p:blipFill>
          <a:blip r:embed="rId2">
            <a:extLst>
              <a:ext uri="{28A0092B-C50C-407E-A947-70E740481C1C}">
                <a14:useLocalDpi xmlns:a14="http://schemas.microsoft.com/office/drawing/2010/main" val="0"/>
              </a:ext>
            </a:extLst>
          </a:blip>
          <a:srcRect l="29333" t="13705" r="14751" b="12962"/>
          <a:stretch>
            <a:fillRect/>
          </a:stretch>
        </p:blipFill>
        <p:spPr bwMode="auto">
          <a:xfrm>
            <a:off x="1371600" y="17463"/>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008D3336-33AB-459D-8028-52104CD635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3886200"/>
            <a:ext cx="11430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echa derecha 4">
            <a:extLst>
              <a:ext uri="{FF2B5EF4-FFF2-40B4-BE49-F238E27FC236}">
                <a16:creationId xmlns:a16="http://schemas.microsoft.com/office/drawing/2014/main" id="{F98ECCC0-C58A-4355-850A-02003589C0BE}"/>
              </a:ext>
            </a:extLst>
          </p:cNvPr>
          <p:cNvSpPr/>
          <p:nvPr/>
        </p:nvSpPr>
        <p:spPr>
          <a:xfrm>
            <a:off x="5337175" y="4141789"/>
            <a:ext cx="457200" cy="17303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E"/>
          </a:p>
        </p:txBody>
      </p:sp>
    </p:spTree>
    <p:extLst>
      <p:ext uri="{BB962C8B-B14F-4D97-AF65-F5344CB8AC3E}">
        <p14:creationId xmlns:p14="http://schemas.microsoft.com/office/powerpoint/2010/main" val="2805664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nodeType="afterGroup">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714" y="283889"/>
            <a:ext cx="10515600" cy="883103"/>
          </a:xfrm>
        </p:spPr>
        <p:txBody>
          <a:bodyPr vert="horz" lIns="91440" tIns="45720" rIns="91440" bIns="45720" rtlCol="0" anchor="ctr">
            <a:noAutofit/>
          </a:bodyPr>
          <a:lstStyle/>
          <a:p>
            <a:pPr algn="ctr"/>
            <a:r>
              <a:rPr lang="es-PE" sz="3600" b="1" dirty="0">
                <a:solidFill>
                  <a:srgbClr val="C00000"/>
                </a:solidFill>
                <a:latin typeface="Calibri" panose="020F0502020204030204"/>
              </a:rPr>
              <a:t>Estudio de Carga de Enfermedad en el Perú 2012</a:t>
            </a:r>
          </a:p>
        </p:txBody>
      </p:sp>
      <p:pic>
        <p:nvPicPr>
          <p:cNvPr id="4" name="Imagen 3"/>
          <p:cNvPicPr>
            <a:picLocks noChangeAspect="1"/>
          </p:cNvPicPr>
          <p:nvPr/>
        </p:nvPicPr>
        <p:blipFill rotWithShape="1">
          <a:blip r:embed="rId2"/>
          <a:srcRect l="24127" t="18643" r="23968" b="8835"/>
          <a:stretch/>
        </p:blipFill>
        <p:spPr>
          <a:xfrm>
            <a:off x="2351315" y="1030514"/>
            <a:ext cx="7315199" cy="5181155"/>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3"/>
          <a:srcRect l="34127" t="8201" r="35000" b="13210"/>
          <a:stretch/>
        </p:blipFill>
        <p:spPr>
          <a:xfrm>
            <a:off x="9953081" y="2032000"/>
            <a:ext cx="1788976" cy="2561592"/>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a:off x="0" y="6211669"/>
            <a:ext cx="5322483" cy="523220"/>
          </a:xfrm>
          <a:prstGeom prst="rect">
            <a:avLst/>
          </a:prstGeom>
          <a:noFill/>
        </p:spPr>
        <p:txBody>
          <a:bodyPr wrap="none" rtlCol="0">
            <a:spAutoFit/>
          </a:bodyPr>
          <a:lstStyle/>
          <a:p>
            <a:r>
              <a:rPr lang="es-PE" sz="1400" b="1" dirty="0"/>
              <a:t>Fuente: </a:t>
            </a:r>
            <a:r>
              <a:rPr lang="es-PE" sz="1400" dirty="0"/>
              <a:t>Dirección General de Epidemiología – Ministerio de Salud</a:t>
            </a:r>
          </a:p>
          <a:p>
            <a:r>
              <a:rPr lang="es-PE" sz="1400" dirty="0">
                <a:hlinkClick r:id="rId4"/>
              </a:rPr>
              <a:t>http://www.dge.gob.pe/portal/docs/tools/Cargaenfermedad2012.pdf</a:t>
            </a:r>
            <a:r>
              <a:rPr lang="es-PE" sz="1400" dirty="0"/>
              <a:t> </a:t>
            </a:r>
          </a:p>
        </p:txBody>
      </p:sp>
    </p:spTree>
    <p:extLst>
      <p:ext uri="{BB962C8B-B14F-4D97-AF65-F5344CB8AC3E}">
        <p14:creationId xmlns:p14="http://schemas.microsoft.com/office/powerpoint/2010/main" val="2020221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3596" y="311184"/>
            <a:ext cx="10515600" cy="883103"/>
          </a:xfrm>
        </p:spPr>
        <p:txBody>
          <a:bodyPr vert="horz" lIns="91440" tIns="45720" rIns="91440" bIns="45720" rtlCol="0" anchor="ctr">
            <a:noAutofit/>
          </a:bodyPr>
          <a:lstStyle/>
          <a:p>
            <a:pPr algn="ctr"/>
            <a:r>
              <a:rPr lang="es-PE" sz="3600" b="1" dirty="0">
                <a:solidFill>
                  <a:srgbClr val="C00000"/>
                </a:solidFill>
                <a:latin typeface="Calibri" panose="020F0502020204030204"/>
              </a:rPr>
              <a:t>Estudio de Carga de Enfermedad en el Perú 2012</a:t>
            </a:r>
          </a:p>
        </p:txBody>
      </p:sp>
      <p:pic>
        <p:nvPicPr>
          <p:cNvPr id="3" name="Imagen 2"/>
          <p:cNvPicPr>
            <a:picLocks noChangeAspect="1"/>
          </p:cNvPicPr>
          <p:nvPr/>
        </p:nvPicPr>
        <p:blipFill rotWithShape="1">
          <a:blip r:embed="rId2"/>
          <a:srcRect l="27540" t="12434" r="28333" b="8413"/>
          <a:stretch/>
        </p:blipFill>
        <p:spPr>
          <a:xfrm>
            <a:off x="3217772" y="899885"/>
            <a:ext cx="5627249" cy="5311783"/>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3"/>
          <a:srcRect l="34127" t="8201" r="35000" b="13210"/>
          <a:stretch/>
        </p:blipFill>
        <p:spPr>
          <a:xfrm>
            <a:off x="9953081" y="2032000"/>
            <a:ext cx="1788976" cy="2561592"/>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a:off x="0" y="6211669"/>
            <a:ext cx="5322483" cy="523220"/>
          </a:xfrm>
          <a:prstGeom prst="rect">
            <a:avLst/>
          </a:prstGeom>
          <a:noFill/>
        </p:spPr>
        <p:txBody>
          <a:bodyPr wrap="none" rtlCol="0">
            <a:spAutoFit/>
          </a:bodyPr>
          <a:lstStyle/>
          <a:p>
            <a:r>
              <a:rPr lang="es-PE" sz="1400" b="1" dirty="0"/>
              <a:t>Fuente: </a:t>
            </a:r>
            <a:r>
              <a:rPr lang="es-PE" sz="1400" dirty="0"/>
              <a:t>Dirección General de Epidemiología – Ministerio de Salud</a:t>
            </a:r>
          </a:p>
          <a:p>
            <a:r>
              <a:rPr lang="es-PE" sz="1400" dirty="0">
                <a:hlinkClick r:id="rId4"/>
              </a:rPr>
              <a:t>http://www.dge.gob.pe/portal/docs/tools/Cargaenfermedad2012.pdf</a:t>
            </a:r>
            <a:r>
              <a:rPr lang="es-PE" sz="1400" dirty="0"/>
              <a:t> </a:t>
            </a:r>
          </a:p>
        </p:txBody>
      </p:sp>
    </p:spTree>
    <p:extLst>
      <p:ext uri="{BB962C8B-B14F-4D97-AF65-F5344CB8AC3E}">
        <p14:creationId xmlns:p14="http://schemas.microsoft.com/office/powerpoint/2010/main" val="542647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48B35-C48B-4ADC-97BD-92DBD689758F}"/>
              </a:ext>
            </a:extLst>
          </p:cNvPr>
          <p:cNvSpPr>
            <a:spLocks noGrp="1"/>
          </p:cNvSpPr>
          <p:nvPr>
            <p:ph type="title"/>
          </p:nvPr>
        </p:nvSpPr>
        <p:spPr/>
        <p:txBody>
          <a:bodyPr/>
          <a:lstStyle/>
          <a:p>
            <a:pPr algn="ctr"/>
            <a:r>
              <a:rPr lang="es-ES" b="1" dirty="0">
                <a:solidFill>
                  <a:srgbClr val="C00000"/>
                </a:solidFill>
                <a:latin typeface="+mn-lt"/>
              </a:rPr>
              <a:t>Contenido</a:t>
            </a:r>
          </a:p>
        </p:txBody>
      </p:sp>
      <p:sp>
        <p:nvSpPr>
          <p:cNvPr id="3" name="Marcador de contenido 2">
            <a:extLst>
              <a:ext uri="{FF2B5EF4-FFF2-40B4-BE49-F238E27FC236}">
                <a16:creationId xmlns:a16="http://schemas.microsoft.com/office/drawing/2014/main" id="{C0BE7CAB-4841-42B5-A910-7DB485CD9AF6}"/>
              </a:ext>
            </a:extLst>
          </p:cNvPr>
          <p:cNvSpPr>
            <a:spLocks noGrp="1"/>
          </p:cNvSpPr>
          <p:nvPr>
            <p:ph idx="1"/>
          </p:nvPr>
        </p:nvSpPr>
        <p:spPr>
          <a:xfrm>
            <a:off x="838200" y="1825625"/>
            <a:ext cx="10753578" cy="4351338"/>
          </a:xfrm>
        </p:spPr>
        <p:txBody>
          <a:bodyPr>
            <a:normAutofit fontScale="92500" lnSpcReduction="20000"/>
          </a:bodyPr>
          <a:lstStyle/>
          <a:p>
            <a:pPr>
              <a:lnSpc>
                <a:spcPct val="150000"/>
              </a:lnSpc>
            </a:pPr>
            <a:r>
              <a:rPr lang="es-ES" b="1" dirty="0">
                <a:solidFill>
                  <a:schemeClr val="accent2">
                    <a:lumMod val="60000"/>
                    <a:lumOff val="40000"/>
                  </a:schemeClr>
                </a:solidFill>
              </a:rPr>
              <a:t>Contexto geográfico, demográfico y socioeconómico de la salud en el Perú</a:t>
            </a:r>
          </a:p>
          <a:p>
            <a:pPr>
              <a:lnSpc>
                <a:spcPct val="150000"/>
              </a:lnSpc>
            </a:pPr>
            <a:r>
              <a:rPr lang="es-ES" b="1" dirty="0">
                <a:solidFill>
                  <a:schemeClr val="accent2">
                    <a:lumMod val="60000"/>
                    <a:lumOff val="40000"/>
                  </a:schemeClr>
                </a:solidFill>
              </a:rPr>
              <a:t>Análisis de la Mortalidad</a:t>
            </a:r>
          </a:p>
          <a:p>
            <a:pPr>
              <a:lnSpc>
                <a:spcPct val="150000"/>
              </a:lnSpc>
            </a:pPr>
            <a:r>
              <a:rPr lang="es-ES" b="1" dirty="0">
                <a:solidFill>
                  <a:schemeClr val="accent2">
                    <a:lumMod val="60000"/>
                    <a:lumOff val="40000"/>
                  </a:schemeClr>
                </a:solidFill>
              </a:rPr>
              <a:t>Mortalidad Prematura</a:t>
            </a:r>
          </a:p>
          <a:p>
            <a:pPr>
              <a:lnSpc>
                <a:spcPct val="150000"/>
              </a:lnSpc>
            </a:pPr>
            <a:r>
              <a:rPr lang="es-ES" b="1" dirty="0">
                <a:solidFill>
                  <a:schemeClr val="accent2">
                    <a:lumMod val="60000"/>
                    <a:lumOff val="40000"/>
                  </a:schemeClr>
                </a:solidFill>
              </a:rPr>
              <a:t>Carga de Enfermedad</a:t>
            </a:r>
          </a:p>
          <a:p>
            <a:pPr>
              <a:lnSpc>
                <a:spcPct val="150000"/>
              </a:lnSpc>
            </a:pPr>
            <a:r>
              <a:rPr lang="es-ES" b="1" dirty="0">
                <a:solidFill>
                  <a:srgbClr val="C00000"/>
                </a:solidFill>
              </a:rPr>
              <a:t>Análisis de algunos problemas específicos (Tuberculosis, cáncer, VIH/SIDA y </a:t>
            </a:r>
            <a:r>
              <a:rPr lang="es-ES" b="1" dirty="0" err="1">
                <a:solidFill>
                  <a:srgbClr val="C00000"/>
                </a:solidFill>
              </a:rPr>
              <a:t>arbovirosis</a:t>
            </a:r>
            <a:r>
              <a:rPr lang="es-ES" b="1" dirty="0">
                <a:solidFill>
                  <a:srgbClr val="C00000"/>
                </a:solidFill>
              </a:rPr>
              <a:t>)</a:t>
            </a:r>
          </a:p>
          <a:p>
            <a:pPr>
              <a:lnSpc>
                <a:spcPct val="150000"/>
              </a:lnSpc>
            </a:pPr>
            <a:r>
              <a:rPr lang="es-ES" b="1" dirty="0"/>
              <a:t>Conclusiones – Lecciones por aprender</a:t>
            </a:r>
          </a:p>
          <a:p>
            <a:pPr>
              <a:lnSpc>
                <a:spcPct val="150000"/>
              </a:lnSpc>
            </a:pPr>
            <a:endParaRPr lang="es-ES" b="1" dirty="0"/>
          </a:p>
          <a:p>
            <a:pPr>
              <a:lnSpc>
                <a:spcPct val="150000"/>
              </a:lnSpc>
            </a:pPr>
            <a:endParaRPr lang="es-ES" b="1" dirty="0"/>
          </a:p>
          <a:p>
            <a:pPr>
              <a:lnSpc>
                <a:spcPct val="150000"/>
              </a:lnSpc>
            </a:pPr>
            <a:endParaRPr lang="es-ES" b="1" dirty="0"/>
          </a:p>
        </p:txBody>
      </p:sp>
    </p:spTree>
    <p:extLst>
      <p:ext uri="{BB962C8B-B14F-4D97-AF65-F5344CB8AC3E}">
        <p14:creationId xmlns:p14="http://schemas.microsoft.com/office/powerpoint/2010/main" val="4041120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6698" t="33961" r="18985" b="6416"/>
          <a:stretch/>
        </p:blipFill>
        <p:spPr>
          <a:xfrm>
            <a:off x="1319842" y="1811547"/>
            <a:ext cx="8867955" cy="4624215"/>
          </a:xfrm>
          <a:prstGeom prst="rect">
            <a:avLst/>
          </a:prstGeom>
        </p:spPr>
      </p:pic>
      <p:sp>
        <p:nvSpPr>
          <p:cNvPr id="3" name="Título 2"/>
          <p:cNvSpPr>
            <a:spLocks noGrp="1"/>
          </p:cNvSpPr>
          <p:nvPr>
            <p:ph type="title"/>
          </p:nvPr>
        </p:nvSpPr>
        <p:spPr>
          <a:xfrm>
            <a:off x="1755321" y="389619"/>
            <a:ext cx="8719458" cy="1137104"/>
          </a:xfrm>
        </p:spPr>
        <p:txBody>
          <a:bodyPr>
            <a:normAutofit/>
          </a:bodyPr>
          <a:lstStyle/>
          <a:p>
            <a:pPr algn="ctr"/>
            <a:r>
              <a:rPr lang="es-PE" sz="3200" b="1" dirty="0">
                <a:solidFill>
                  <a:srgbClr val="C00000"/>
                </a:solidFill>
                <a:latin typeface="+mn-lt"/>
              </a:rPr>
              <a:t>Casos confirmados de Rubeola  2000-2008</a:t>
            </a:r>
          </a:p>
        </p:txBody>
      </p:sp>
    </p:spTree>
    <p:extLst>
      <p:ext uri="{BB962C8B-B14F-4D97-AF65-F5344CB8AC3E}">
        <p14:creationId xmlns:p14="http://schemas.microsoft.com/office/powerpoint/2010/main" val="3082976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6012689" y="97098"/>
            <a:ext cx="1515158" cy="461665"/>
          </a:xfrm>
          <a:prstGeom prst="rect">
            <a:avLst/>
          </a:prstGeom>
        </p:spPr>
        <p:txBody>
          <a:bodyPr wrap="none">
            <a:spAutoFit/>
          </a:bodyPr>
          <a:lstStyle/>
          <a:p>
            <a:r>
              <a:rPr lang="es-PE" sz="2400" b="1" dirty="0">
                <a:effectLst>
                  <a:outerShdw blurRad="38100" dist="38100" dir="2700000" algn="tl">
                    <a:srgbClr val="000000">
                      <a:alpha val="43137"/>
                    </a:srgbClr>
                  </a:outerShdw>
                </a:effectLst>
              </a:rPr>
              <a:t>Neumonía</a:t>
            </a:r>
          </a:p>
        </p:txBody>
      </p:sp>
      <p:sp>
        <p:nvSpPr>
          <p:cNvPr id="9" name="Text Box 2">
            <a:extLst/>
          </p:cNvPr>
          <p:cNvSpPr txBox="1">
            <a:spLocks noChangeArrowheads="1"/>
          </p:cNvSpPr>
          <p:nvPr/>
        </p:nvSpPr>
        <p:spPr bwMode="auto">
          <a:xfrm>
            <a:off x="383118" y="760283"/>
            <a:ext cx="11664949" cy="369332"/>
          </a:xfrm>
          <a:prstGeom prst="rect">
            <a:avLst/>
          </a:prstGeom>
          <a:extLst/>
        </p:spPr>
        <p:txBody>
          <a:bodyPr vert="horz" lIns="91440" tIns="45720" rIns="91440" bIns="45720" rtlCol="0" anchor="ctr">
            <a:noAutofit/>
          </a:bodyPr>
          <a:lstStyle>
            <a:defPPr>
              <a:defRPr lang="en-US"/>
            </a:defPPr>
            <a:lvl1pPr algn="ctr">
              <a:lnSpc>
                <a:spcPct val="90000"/>
              </a:lnSpc>
              <a:spcBef>
                <a:spcPct val="0"/>
              </a:spcBef>
              <a:buNone/>
              <a:defRPr sz="2000" b="1">
                <a:ea typeface="+mj-ea"/>
                <a:cs typeface="+mj-cs"/>
              </a:defRPr>
            </a:lvl1pPr>
          </a:lstStyle>
          <a:p>
            <a:r>
              <a:rPr lang="es-MX" altLang="es-PE" dirty="0"/>
              <a:t>Número de episodios de neumonías en menores de 5 años, Perú 2014 – 2018*</a:t>
            </a:r>
          </a:p>
        </p:txBody>
      </p:sp>
      <p:sp>
        <p:nvSpPr>
          <p:cNvPr id="12" name="2 Marcador de contenido"/>
          <p:cNvSpPr txBox="1">
            <a:spLocks/>
          </p:cNvSpPr>
          <p:nvPr/>
        </p:nvSpPr>
        <p:spPr>
          <a:xfrm>
            <a:off x="249769" y="5153025"/>
            <a:ext cx="5477932" cy="1265238"/>
          </a:xfrm>
          <a:prstGeom prst="rect">
            <a:avLst/>
          </a:prstGeom>
          <a:solidFill>
            <a:schemeClr val="bg1">
              <a:lumMod val="95000"/>
            </a:schemeClr>
          </a:solidFill>
          <a:ln>
            <a:noFill/>
          </a:ln>
        </p:spPr>
        <p:txBody>
          <a:bodyPr/>
          <a:lstStyle>
            <a:defPPr>
              <a:defRPr lang="en-US"/>
            </a:defPPr>
            <a:lvl1pPr indent="0" algn="just" fontAlgn="auto">
              <a:spcBef>
                <a:spcPts val="600"/>
              </a:spcBef>
              <a:spcAft>
                <a:spcPts val="600"/>
              </a:spcAft>
              <a:defRPr sz="1200">
                <a:solidFill>
                  <a:schemeClr val="tx2">
                    <a:lumMod val="75000"/>
                  </a:schemeClr>
                </a:solidFill>
                <a:cs typeface="Arial" pitchFamily="34"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s-PE" dirty="0"/>
              <a:t>Desde la SE 1 hasta la SE 31 - 2018, se han notificado 18,336 episodios de neumonía en menores de 5 años en el país. Además se han reportado 189 muertes por neumonía.</a:t>
            </a:r>
          </a:p>
          <a:p>
            <a:r>
              <a:rPr lang="es-PE" dirty="0"/>
              <a:t>En el 2017 en el mismo periodo, se notificó 16,718 episodios, con 148 muertes por neumonía.</a:t>
            </a:r>
          </a:p>
          <a:p>
            <a:endParaRPr lang="es-PE" dirty="0"/>
          </a:p>
          <a:p>
            <a:endParaRPr lang="es-PE" dirty="0"/>
          </a:p>
          <a:p>
            <a:r>
              <a:rPr lang="es-PE" dirty="0"/>
              <a:t> </a:t>
            </a:r>
          </a:p>
        </p:txBody>
      </p:sp>
      <p:sp>
        <p:nvSpPr>
          <p:cNvPr id="14" name="Text Box 18"/>
          <p:cNvSpPr txBox="1">
            <a:spLocks noChangeArrowheads="1"/>
          </p:cNvSpPr>
          <p:nvPr/>
        </p:nvSpPr>
        <p:spPr bwMode="auto">
          <a:xfrm>
            <a:off x="6661152" y="4964114"/>
            <a:ext cx="5302249" cy="276999"/>
          </a:xfrm>
          <a:prstGeom prst="rect">
            <a:avLst/>
          </a:prstGeom>
          <a:noFill/>
          <a:ln>
            <a:noFill/>
          </a:ln>
          <a:extLst/>
        </p:spPr>
        <p:txBody>
          <a:bodyPr>
            <a:spAutoFit/>
          </a:bodyPr>
          <a:lstStyle>
            <a:lvl1pPr eaLnBrk="0" hangingPunct="0">
              <a:defRPr sz="2000" u="sng">
                <a:solidFill>
                  <a:schemeClr val="tx1"/>
                </a:solidFill>
                <a:latin typeface="Arial" charset="0"/>
                <a:cs typeface="Arial" charset="0"/>
              </a:defRPr>
            </a:lvl1pPr>
            <a:lvl2pPr marL="742950" indent="-285750" eaLnBrk="0" hangingPunct="0">
              <a:defRPr sz="2000" u="sng">
                <a:solidFill>
                  <a:schemeClr val="tx1"/>
                </a:solidFill>
                <a:latin typeface="Arial" charset="0"/>
                <a:cs typeface="Arial" charset="0"/>
              </a:defRPr>
            </a:lvl2pPr>
            <a:lvl3pPr marL="1143000" indent="-228600" eaLnBrk="0" hangingPunct="0">
              <a:defRPr sz="2000" u="sng">
                <a:solidFill>
                  <a:schemeClr val="tx1"/>
                </a:solidFill>
                <a:latin typeface="Arial" charset="0"/>
                <a:cs typeface="Arial" charset="0"/>
              </a:defRPr>
            </a:lvl3pPr>
            <a:lvl4pPr marL="1600200" indent="-228600" eaLnBrk="0" hangingPunct="0">
              <a:defRPr sz="2000" u="sng">
                <a:solidFill>
                  <a:schemeClr val="tx1"/>
                </a:solidFill>
                <a:latin typeface="Arial" charset="0"/>
                <a:cs typeface="Arial" charset="0"/>
              </a:defRPr>
            </a:lvl4pPr>
            <a:lvl5pPr marL="2057400" indent="-228600" eaLnBrk="0" hangingPunct="0">
              <a:defRPr sz="2000" u="sng">
                <a:solidFill>
                  <a:schemeClr val="tx1"/>
                </a:solidFill>
                <a:latin typeface="Arial" charset="0"/>
                <a:cs typeface="Arial" charset="0"/>
              </a:defRPr>
            </a:lvl5pPr>
            <a:lvl6pPr marL="2514600" indent="-228600" eaLnBrk="0" fontAlgn="base" hangingPunct="0">
              <a:spcBef>
                <a:spcPct val="0"/>
              </a:spcBef>
              <a:spcAft>
                <a:spcPct val="0"/>
              </a:spcAft>
              <a:defRPr sz="2000" u="sng">
                <a:solidFill>
                  <a:schemeClr val="tx1"/>
                </a:solidFill>
                <a:latin typeface="Arial" charset="0"/>
                <a:cs typeface="Arial" charset="0"/>
              </a:defRPr>
            </a:lvl6pPr>
            <a:lvl7pPr marL="2971800" indent="-228600" eaLnBrk="0" fontAlgn="base" hangingPunct="0">
              <a:spcBef>
                <a:spcPct val="0"/>
              </a:spcBef>
              <a:spcAft>
                <a:spcPct val="0"/>
              </a:spcAft>
              <a:defRPr sz="2000" u="sng">
                <a:solidFill>
                  <a:schemeClr val="tx1"/>
                </a:solidFill>
                <a:latin typeface="Arial" charset="0"/>
                <a:cs typeface="Arial" charset="0"/>
              </a:defRPr>
            </a:lvl7pPr>
            <a:lvl8pPr marL="3429000" indent="-228600" eaLnBrk="0" fontAlgn="base" hangingPunct="0">
              <a:spcBef>
                <a:spcPct val="0"/>
              </a:spcBef>
              <a:spcAft>
                <a:spcPct val="0"/>
              </a:spcAft>
              <a:defRPr sz="2000" u="sng">
                <a:solidFill>
                  <a:schemeClr val="tx1"/>
                </a:solidFill>
                <a:latin typeface="Arial" charset="0"/>
                <a:cs typeface="Arial" charset="0"/>
              </a:defRPr>
            </a:lvl8pPr>
            <a:lvl9pPr marL="3886200" indent="-228600" eaLnBrk="0" fontAlgn="base" hangingPunct="0">
              <a:spcBef>
                <a:spcPct val="0"/>
              </a:spcBef>
              <a:spcAft>
                <a:spcPct val="0"/>
              </a:spcAft>
              <a:defRPr sz="2000" u="sng">
                <a:solidFill>
                  <a:schemeClr val="tx1"/>
                </a:solidFill>
                <a:latin typeface="Arial" charset="0"/>
                <a:cs typeface="Arial" charset="0"/>
              </a:defRPr>
            </a:lvl9pPr>
          </a:lstStyle>
          <a:p>
            <a:pPr algn="ctr" eaLnBrk="1" fontAlgn="auto" hangingPunct="1">
              <a:spcBef>
                <a:spcPct val="50000"/>
              </a:spcBef>
              <a:spcAft>
                <a:spcPts val="0"/>
              </a:spcAft>
              <a:defRPr/>
            </a:pPr>
            <a:r>
              <a:rPr lang="es-PE" altLang="es-PE" sz="1200" b="1" u="none" dirty="0">
                <a:solidFill>
                  <a:schemeClr val="tx2">
                    <a:lumMod val="75000"/>
                  </a:schemeClr>
                </a:solidFill>
                <a:latin typeface="+mn-lt"/>
              </a:rPr>
              <a:t>Episodios, Incidencia  y defunciones  por  neumonía, Perú</a:t>
            </a:r>
            <a:r>
              <a:rPr lang="es-ES" altLang="es-PE" sz="1200" b="1" u="none" dirty="0">
                <a:solidFill>
                  <a:schemeClr val="tx2">
                    <a:lumMod val="75000"/>
                  </a:schemeClr>
                </a:solidFill>
                <a:latin typeface="+mn-lt"/>
              </a:rPr>
              <a:t> 2014* – 2018*</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793" y="1304926"/>
            <a:ext cx="9829800"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0" y="5405439"/>
            <a:ext cx="61722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487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 y="779146"/>
            <a:ext cx="12191999" cy="646331"/>
          </a:xfrm>
          <a:prstGeom prst="rect">
            <a:avLst/>
          </a:prstGeom>
          <a:noFill/>
          <a:ln>
            <a:noFill/>
          </a:ln>
        </p:spPr>
        <p:txBody>
          <a:bodyPr wrap="square" lIns="0" rIns="0">
            <a:spAutoFit/>
          </a:bodyPr>
          <a:lstStyle/>
          <a:p>
            <a:pPr algn="ctr">
              <a:spcBef>
                <a:spcPct val="0"/>
              </a:spcBef>
            </a:pPr>
            <a:r>
              <a:rPr lang="es-PE" b="1" dirty="0">
                <a:solidFill>
                  <a:srgbClr val="C00000"/>
                </a:solidFill>
                <a:latin typeface="Calibri" pitchFamily="34" charset="0"/>
              </a:rPr>
              <a:t>Episodios de neumonía en menores de 5 años, </a:t>
            </a:r>
          </a:p>
          <a:p>
            <a:pPr algn="ctr">
              <a:spcBef>
                <a:spcPct val="0"/>
              </a:spcBef>
            </a:pPr>
            <a:r>
              <a:rPr lang="es-PE" b="1" dirty="0">
                <a:solidFill>
                  <a:srgbClr val="C00000"/>
                </a:solidFill>
                <a:latin typeface="Calibri" pitchFamily="34" charset="0"/>
              </a:rPr>
              <a:t>Perú 2016 – 2018 (SE 31)</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964" y="1847851"/>
            <a:ext cx="9013372" cy="445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337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p:cNvPr>
          <p:cNvSpPr txBox="1">
            <a:spLocks noChangeArrowheads="1"/>
          </p:cNvSpPr>
          <p:nvPr/>
        </p:nvSpPr>
        <p:spPr bwMode="auto">
          <a:xfrm>
            <a:off x="334433" y="685296"/>
            <a:ext cx="11042651" cy="369332"/>
          </a:xfrm>
          <a:prstGeom prst="rect">
            <a:avLst/>
          </a:prstGeom>
          <a:extLst/>
        </p:spPr>
        <p:txBody>
          <a:bodyPr vert="horz" lIns="91440" tIns="45720" rIns="91440" bIns="45720" rtlCol="0" anchor="ctr">
            <a:noAutofit/>
          </a:bodyPr>
          <a:lstStyle>
            <a:defPPr>
              <a:defRPr lang="en-US"/>
            </a:defPPr>
            <a:lvl1pPr algn="ctr">
              <a:lnSpc>
                <a:spcPct val="90000"/>
              </a:lnSpc>
              <a:spcBef>
                <a:spcPct val="0"/>
              </a:spcBef>
              <a:defRPr sz="2000" b="1">
                <a:ea typeface="+mj-ea"/>
                <a:cs typeface="+mj-cs"/>
              </a:defRPr>
            </a:lvl1pPr>
          </a:lstStyle>
          <a:p>
            <a:r>
              <a:rPr lang="es-MX" altLang="es-PE" dirty="0"/>
              <a:t>Número hospitalizados por grupo de edad - Perú 2018*</a:t>
            </a:r>
          </a:p>
        </p:txBody>
      </p:sp>
      <p:sp>
        <p:nvSpPr>
          <p:cNvPr id="8" name="7 Rectángulo"/>
          <p:cNvSpPr/>
          <p:nvPr/>
        </p:nvSpPr>
        <p:spPr>
          <a:xfrm>
            <a:off x="4789935" y="97098"/>
            <a:ext cx="3946401" cy="461665"/>
          </a:xfrm>
          <a:prstGeom prst="rect">
            <a:avLst/>
          </a:prstGeom>
        </p:spPr>
        <p:txBody>
          <a:bodyPr wrap="none">
            <a:spAutoFit/>
          </a:bodyPr>
          <a:lstStyle/>
          <a:p>
            <a:r>
              <a:rPr lang="es-PE" sz="2400" b="1" dirty="0">
                <a:solidFill>
                  <a:srgbClr val="C00000"/>
                </a:solidFill>
                <a:effectLst>
                  <a:outerShdw blurRad="38100" dist="38100" dir="2700000" algn="tl">
                    <a:srgbClr val="000000">
                      <a:alpha val="43137"/>
                    </a:srgbClr>
                  </a:outerShdw>
                </a:effectLst>
              </a:rPr>
              <a:t>Hospitalizados por Neumonía</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5" y="983407"/>
            <a:ext cx="12096000" cy="170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350" y="2839972"/>
            <a:ext cx="8502649" cy="360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480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452563"/>
            <a:ext cx="8640000" cy="4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1778000" y="3675889"/>
            <a:ext cx="8640000" cy="180975"/>
          </a:xfrm>
          <a:prstGeom prst="rect">
            <a:avLst/>
          </a:prstGeom>
          <a:solidFill>
            <a:srgbClr val="FFCDCE">
              <a:alpha val="30000"/>
            </a:srgbClr>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8 Rectángulo"/>
          <p:cNvSpPr/>
          <p:nvPr/>
        </p:nvSpPr>
        <p:spPr>
          <a:xfrm>
            <a:off x="1803400" y="4544188"/>
            <a:ext cx="8640000" cy="180975"/>
          </a:xfrm>
          <a:prstGeom prst="rect">
            <a:avLst/>
          </a:prstGeom>
          <a:solidFill>
            <a:srgbClr val="FFCDCE">
              <a:alpha val="30000"/>
            </a:srgbClr>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9 Rectángulo"/>
          <p:cNvSpPr/>
          <p:nvPr/>
        </p:nvSpPr>
        <p:spPr>
          <a:xfrm>
            <a:off x="1790700" y="2291716"/>
            <a:ext cx="8640000" cy="180975"/>
          </a:xfrm>
          <a:prstGeom prst="rect">
            <a:avLst/>
          </a:prstGeom>
          <a:solidFill>
            <a:srgbClr val="FFCDCE">
              <a:alpha val="30000"/>
            </a:srgbClr>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Rectángulo 7"/>
          <p:cNvSpPr>
            <a:spLocks noChangeArrowheads="1"/>
          </p:cNvSpPr>
          <p:nvPr/>
        </p:nvSpPr>
        <p:spPr bwMode="auto">
          <a:xfrm>
            <a:off x="-6652" y="716628"/>
            <a:ext cx="12192000" cy="369332"/>
          </a:xfrm>
          <a:prstGeom prst="rect">
            <a:avLst/>
          </a:prstGeom>
          <a:noFill/>
          <a:ln>
            <a:noFill/>
          </a:ln>
          <a:extLst/>
        </p:spPr>
        <p:txBody>
          <a:bodyPr>
            <a:spAutoFit/>
          </a:bodyPr>
          <a:lstStyle>
            <a:lvl1pPr>
              <a:spcBef>
                <a:spcPct val="20000"/>
              </a:spcBef>
              <a:buFont typeface="Arial" charset="0"/>
              <a:buChar char="•"/>
              <a:defRPr sz="2800">
                <a:solidFill>
                  <a:schemeClr val="tx1"/>
                </a:solidFill>
                <a:latin typeface="Calibri" pitchFamily="34" charset="0"/>
              </a:defRPr>
            </a:lvl1pPr>
            <a:lvl2pPr marL="742950" indent="-285750">
              <a:spcBef>
                <a:spcPct val="20000"/>
              </a:spcBef>
              <a:buFont typeface="Arial" charset="0"/>
              <a:buChar char="–"/>
              <a:defRPr sz="2400">
                <a:solidFill>
                  <a:schemeClr val="tx1"/>
                </a:solidFill>
                <a:latin typeface="Calibri" pitchFamily="34" charset="0"/>
              </a:defRPr>
            </a:lvl2pPr>
            <a:lvl3pPr marL="1143000" indent="-228600">
              <a:spcBef>
                <a:spcPct val="20000"/>
              </a:spcBef>
              <a:buFont typeface="Arial" charset="0"/>
              <a:buChar char="•"/>
              <a:defRPr sz="2000">
                <a:solidFill>
                  <a:schemeClr val="tx1"/>
                </a:solidFill>
                <a:latin typeface="Calibri" pitchFamily="34" charset="0"/>
              </a:defRPr>
            </a:lvl3pPr>
            <a:lvl4pPr marL="1600200" indent="-228600">
              <a:spcBef>
                <a:spcPct val="20000"/>
              </a:spcBef>
              <a:buFont typeface="Arial" charset="0"/>
              <a:buChar char="–"/>
              <a:defRPr>
                <a:solidFill>
                  <a:schemeClr val="tx1"/>
                </a:solidFill>
                <a:latin typeface="Calibri" pitchFamily="34" charset="0"/>
              </a:defRPr>
            </a:lvl4pPr>
            <a:lvl5pPr marL="2057400" indent="-22860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a:spcBef>
                <a:spcPct val="0"/>
              </a:spcBef>
              <a:buFontTx/>
              <a:buNone/>
            </a:pPr>
            <a:r>
              <a:rPr lang="es-PE" altLang="es-PE" sz="1800" b="1" dirty="0"/>
              <a:t>Episodios, incidencia y defunciones por Neumonía en mayores de 60 años, Perú 2018 (SE 1-31)</a:t>
            </a:r>
          </a:p>
        </p:txBody>
      </p:sp>
      <p:sp>
        <p:nvSpPr>
          <p:cNvPr id="12" name="Rectángulo 7"/>
          <p:cNvSpPr>
            <a:spLocks noChangeArrowheads="1"/>
          </p:cNvSpPr>
          <p:nvPr/>
        </p:nvSpPr>
        <p:spPr bwMode="auto">
          <a:xfrm>
            <a:off x="-12700" y="1105698"/>
            <a:ext cx="12192000" cy="338554"/>
          </a:xfrm>
          <a:prstGeom prst="rect">
            <a:avLst/>
          </a:prstGeom>
          <a:noFill/>
          <a:ln>
            <a:noFill/>
          </a:ln>
        </p:spPr>
        <p:txBody>
          <a:bodyPr>
            <a:spAutoFit/>
          </a:bodyPr>
          <a:lstStyle>
            <a:lvl1pPr>
              <a:spcBef>
                <a:spcPct val="20000"/>
              </a:spcBef>
              <a:buFont typeface="Arial" charset="0"/>
              <a:buChar char="•"/>
              <a:defRPr sz="2800">
                <a:solidFill>
                  <a:schemeClr val="tx1"/>
                </a:solidFill>
                <a:latin typeface="Calibri" pitchFamily="34" charset="0"/>
              </a:defRPr>
            </a:lvl1pPr>
            <a:lvl2pPr marL="742950" indent="-285750">
              <a:spcBef>
                <a:spcPct val="20000"/>
              </a:spcBef>
              <a:buFont typeface="Arial" charset="0"/>
              <a:buChar char="–"/>
              <a:defRPr sz="2400">
                <a:solidFill>
                  <a:schemeClr val="tx1"/>
                </a:solidFill>
                <a:latin typeface="Calibri" pitchFamily="34" charset="0"/>
              </a:defRPr>
            </a:lvl2pPr>
            <a:lvl3pPr marL="1143000" indent="-228600">
              <a:spcBef>
                <a:spcPct val="20000"/>
              </a:spcBef>
              <a:buFont typeface="Arial" charset="0"/>
              <a:buChar char="•"/>
              <a:defRPr sz="2000">
                <a:solidFill>
                  <a:schemeClr val="tx1"/>
                </a:solidFill>
                <a:latin typeface="Calibri" pitchFamily="34" charset="0"/>
              </a:defRPr>
            </a:lvl3pPr>
            <a:lvl4pPr marL="1600200" indent="-228600">
              <a:spcBef>
                <a:spcPct val="20000"/>
              </a:spcBef>
              <a:buFont typeface="Arial" charset="0"/>
              <a:buChar char="–"/>
              <a:defRPr>
                <a:solidFill>
                  <a:schemeClr val="tx1"/>
                </a:solidFill>
                <a:latin typeface="Calibri" pitchFamily="34" charset="0"/>
              </a:defRPr>
            </a:lvl4pPr>
            <a:lvl5pPr marL="2057400" indent="-22860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a:spcBef>
                <a:spcPct val="0"/>
              </a:spcBef>
              <a:buFontTx/>
              <a:buNone/>
            </a:pPr>
            <a:r>
              <a:rPr lang="es-PE" altLang="es-PE" sz="1600" b="1" dirty="0">
                <a:solidFill>
                  <a:sysClr val="windowText" lastClr="000000"/>
                </a:solidFill>
              </a:rPr>
              <a:t>Nivel Nacional</a:t>
            </a:r>
          </a:p>
        </p:txBody>
      </p:sp>
      <p:sp>
        <p:nvSpPr>
          <p:cNvPr id="13" name="12 Rectángulo"/>
          <p:cNvSpPr/>
          <p:nvPr/>
        </p:nvSpPr>
        <p:spPr>
          <a:xfrm>
            <a:off x="5023125" y="97097"/>
            <a:ext cx="1737976" cy="523220"/>
          </a:xfrm>
          <a:prstGeom prst="rect">
            <a:avLst/>
          </a:prstGeom>
        </p:spPr>
        <p:txBody>
          <a:bodyPr wrap="none">
            <a:spAutoFit/>
          </a:bodyPr>
          <a:lstStyle/>
          <a:p>
            <a:r>
              <a:rPr lang="es-PE" sz="2800" b="1" dirty="0">
                <a:solidFill>
                  <a:srgbClr val="C00000"/>
                </a:solidFill>
                <a:effectLst>
                  <a:outerShdw blurRad="38100" dist="38100" dir="2700000" algn="tl">
                    <a:srgbClr val="000000">
                      <a:alpha val="43137"/>
                    </a:srgbClr>
                  </a:outerShdw>
                </a:effectLst>
              </a:rPr>
              <a:t>Neumonía</a:t>
            </a:r>
          </a:p>
        </p:txBody>
      </p:sp>
      <p:sp>
        <p:nvSpPr>
          <p:cNvPr id="14" name="13 Rectángulo"/>
          <p:cNvSpPr/>
          <p:nvPr/>
        </p:nvSpPr>
        <p:spPr>
          <a:xfrm>
            <a:off x="1778000" y="5218558"/>
            <a:ext cx="8640000" cy="180975"/>
          </a:xfrm>
          <a:prstGeom prst="rect">
            <a:avLst/>
          </a:prstGeom>
          <a:solidFill>
            <a:srgbClr val="FFCDCE">
              <a:alpha val="30000"/>
            </a:srgbClr>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14 Rectángulo"/>
          <p:cNvSpPr/>
          <p:nvPr/>
        </p:nvSpPr>
        <p:spPr>
          <a:xfrm>
            <a:off x="1790700" y="5723764"/>
            <a:ext cx="8640000" cy="180975"/>
          </a:xfrm>
          <a:prstGeom prst="rect">
            <a:avLst/>
          </a:prstGeom>
          <a:solidFill>
            <a:srgbClr val="FFCDCE">
              <a:alpha val="30000"/>
            </a:srgbClr>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040630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76300" y="5663617"/>
            <a:ext cx="3478837" cy="738664"/>
          </a:xfrm>
          <a:prstGeom prst="rect">
            <a:avLst/>
          </a:prstGeom>
          <a:solidFill>
            <a:schemeClr val="accent4">
              <a:lumMod val="20000"/>
              <a:lumOff val="80000"/>
            </a:schemeClr>
          </a:solidFill>
        </p:spPr>
        <p:txBody>
          <a:bodyPr wrap="none">
            <a:spAutoFit/>
          </a:bodyPr>
          <a:lstStyle/>
          <a:p>
            <a:pPr>
              <a:defRPr/>
            </a:pPr>
            <a:r>
              <a:rPr lang="es-PE" sz="1400" b="1" dirty="0">
                <a:solidFill>
                  <a:srgbClr val="FF0000"/>
                </a:solidFill>
              </a:rPr>
              <a:t>Episodios de neumonía &lt; de 5 años 	↑ 10%</a:t>
            </a:r>
          </a:p>
          <a:p>
            <a:pPr>
              <a:defRPr/>
            </a:pPr>
            <a:r>
              <a:rPr lang="es-PE" sz="1400" b="1" dirty="0">
                <a:solidFill>
                  <a:srgbClr val="FF0000"/>
                </a:solidFill>
              </a:rPr>
              <a:t>Episodios de neumonía de 5-59  años	↑ 49%</a:t>
            </a:r>
          </a:p>
          <a:p>
            <a:pPr>
              <a:defRPr/>
            </a:pPr>
            <a:r>
              <a:rPr lang="es-PE" sz="1400" b="1" dirty="0">
                <a:solidFill>
                  <a:srgbClr val="FF0000"/>
                </a:solidFill>
              </a:rPr>
              <a:t>Episodios de neumonía &gt; de 60 años  ↑ 26%</a:t>
            </a:r>
          </a:p>
        </p:txBody>
      </p:sp>
      <p:sp>
        <p:nvSpPr>
          <p:cNvPr id="10" name="9 CuadroTexto"/>
          <p:cNvSpPr txBox="1"/>
          <p:nvPr/>
        </p:nvSpPr>
        <p:spPr>
          <a:xfrm>
            <a:off x="6692900" y="5663617"/>
            <a:ext cx="3571683" cy="738664"/>
          </a:xfrm>
          <a:prstGeom prst="rect">
            <a:avLst/>
          </a:prstGeom>
          <a:solidFill>
            <a:schemeClr val="accent4">
              <a:lumMod val="20000"/>
              <a:lumOff val="80000"/>
            </a:schemeClr>
          </a:solidFill>
        </p:spPr>
        <p:txBody>
          <a:bodyPr wrap="none">
            <a:spAutoFit/>
          </a:bodyPr>
          <a:lstStyle/>
          <a:p>
            <a:pPr>
              <a:defRPr/>
            </a:pPr>
            <a:r>
              <a:rPr lang="es-PE" sz="1400" b="1" dirty="0">
                <a:solidFill>
                  <a:srgbClr val="FF0000"/>
                </a:solidFill>
              </a:rPr>
              <a:t>Fallecidos por neumonía &lt; de 5 años    ↑ 28%</a:t>
            </a:r>
          </a:p>
          <a:p>
            <a:pPr>
              <a:defRPr/>
            </a:pPr>
            <a:r>
              <a:rPr lang="es-PE" sz="1400" b="1" dirty="0">
                <a:solidFill>
                  <a:srgbClr val="FF0000"/>
                </a:solidFill>
              </a:rPr>
              <a:t>Fallecidos por neumonía de 5-59 años ↑ 7% </a:t>
            </a:r>
          </a:p>
          <a:p>
            <a:pPr>
              <a:defRPr/>
            </a:pPr>
            <a:r>
              <a:rPr lang="es-PE" sz="1400" b="1" dirty="0">
                <a:solidFill>
                  <a:schemeClr val="tx2">
                    <a:lumMod val="75000"/>
                  </a:schemeClr>
                </a:solidFill>
              </a:rPr>
              <a:t>Fallecidos por neumonía &gt; de 60 años  ↓ 14%</a:t>
            </a:r>
          </a:p>
        </p:txBody>
      </p:sp>
      <p:sp>
        <p:nvSpPr>
          <p:cNvPr id="9" name="8 Rectángulo"/>
          <p:cNvSpPr/>
          <p:nvPr/>
        </p:nvSpPr>
        <p:spPr>
          <a:xfrm>
            <a:off x="5214312" y="97097"/>
            <a:ext cx="1737976" cy="523220"/>
          </a:xfrm>
          <a:prstGeom prst="rect">
            <a:avLst/>
          </a:prstGeom>
        </p:spPr>
        <p:txBody>
          <a:bodyPr wrap="none">
            <a:spAutoFit/>
          </a:bodyPr>
          <a:lstStyle/>
          <a:p>
            <a:r>
              <a:rPr lang="es-PE" sz="2800" b="1" dirty="0">
                <a:solidFill>
                  <a:srgbClr val="C00000"/>
                </a:solidFill>
                <a:effectLst>
                  <a:outerShdw blurRad="38100" dist="38100" dir="2700000" algn="tl">
                    <a:srgbClr val="000000">
                      <a:alpha val="43137"/>
                    </a:srgbClr>
                  </a:outerShdw>
                </a:effectLst>
              </a:rPr>
              <a:t>Neumonía</a:t>
            </a:r>
          </a:p>
        </p:txBody>
      </p:sp>
      <p:sp>
        <p:nvSpPr>
          <p:cNvPr id="8" name="Rectángulo 7"/>
          <p:cNvSpPr>
            <a:spLocks noChangeArrowheads="1"/>
          </p:cNvSpPr>
          <p:nvPr/>
        </p:nvSpPr>
        <p:spPr bwMode="auto">
          <a:xfrm>
            <a:off x="-6652" y="716628"/>
            <a:ext cx="12192000" cy="369332"/>
          </a:xfrm>
          <a:prstGeom prst="rect">
            <a:avLst/>
          </a:prstGeom>
          <a:noFill/>
          <a:ln>
            <a:noFill/>
          </a:ln>
          <a:extLst/>
        </p:spPr>
        <p:txBody>
          <a:bodyPr>
            <a:spAutoFit/>
          </a:bodyPr>
          <a:lstStyle>
            <a:lvl1pPr>
              <a:spcBef>
                <a:spcPct val="20000"/>
              </a:spcBef>
              <a:buFont typeface="Arial" charset="0"/>
              <a:buChar char="•"/>
              <a:defRPr sz="2800">
                <a:solidFill>
                  <a:schemeClr val="tx1"/>
                </a:solidFill>
                <a:latin typeface="Calibri" pitchFamily="34" charset="0"/>
              </a:defRPr>
            </a:lvl1pPr>
            <a:lvl2pPr marL="742950" indent="-285750">
              <a:spcBef>
                <a:spcPct val="20000"/>
              </a:spcBef>
              <a:buFont typeface="Arial" charset="0"/>
              <a:buChar char="–"/>
              <a:defRPr sz="2400">
                <a:solidFill>
                  <a:schemeClr val="tx1"/>
                </a:solidFill>
                <a:latin typeface="Calibri" pitchFamily="34" charset="0"/>
              </a:defRPr>
            </a:lvl2pPr>
            <a:lvl3pPr marL="1143000" indent="-228600">
              <a:spcBef>
                <a:spcPct val="20000"/>
              </a:spcBef>
              <a:buFont typeface="Arial" charset="0"/>
              <a:buChar char="•"/>
              <a:defRPr sz="2000">
                <a:solidFill>
                  <a:schemeClr val="tx1"/>
                </a:solidFill>
                <a:latin typeface="Calibri" pitchFamily="34" charset="0"/>
              </a:defRPr>
            </a:lvl3pPr>
            <a:lvl4pPr marL="1600200" indent="-228600">
              <a:spcBef>
                <a:spcPct val="20000"/>
              </a:spcBef>
              <a:buFont typeface="Arial" charset="0"/>
              <a:buChar char="–"/>
              <a:defRPr>
                <a:solidFill>
                  <a:schemeClr val="tx1"/>
                </a:solidFill>
                <a:latin typeface="Calibri" pitchFamily="34" charset="0"/>
              </a:defRPr>
            </a:lvl4pPr>
            <a:lvl5pPr marL="2057400" indent="-22860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a:spcBef>
                <a:spcPct val="0"/>
              </a:spcBef>
              <a:buFontTx/>
              <a:buNone/>
            </a:pPr>
            <a:r>
              <a:rPr lang="es-PE" altLang="es-PE" sz="1800" b="1" dirty="0"/>
              <a:t>Episodios y defunciones por Neumonía, Perú 2018 (SE 1-31)</a:t>
            </a:r>
          </a:p>
        </p:txBody>
      </p:sp>
      <p:sp>
        <p:nvSpPr>
          <p:cNvPr id="11" name="Rectángulo 7"/>
          <p:cNvSpPr>
            <a:spLocks noChangeArrowheads="1"/>
          </p:cNvSpPr>
          <p:nvPr/>
        </p:nvSpPr>
        <p:spPr bwMode="auto">
          <a:xfrm>
            <a:off x="-12700" y="1105698"/>
            <a:ext cx="12192000" cy="338554"/>
          </a:xfrm>
          <a:prstGeom prst="rect">
            <a:avLst/>
          </a:prstGeom>
          <a:noFill/>
          <a:ln>
            <a:noFill/>
          </a:ln>
        </p:spPr>
        <p:txBody>
          <a:bodyPr>
            <a:spAutoFit/>
          </a:bodyPr>
          <a:lstStyle>
            <a:lvl1pPr>
              <a:spcBef>
                <a:spcPct val="20000"/>
              </a:spcBef>
              <a:buFont typeface="Arial" charset="0"/>
              <a:buChar char="•"/>
              <a:defRPr sz="2800">
                <a:solidFill>
                  <a:schemeClr val="tx1"/>
                </a:solidFill>
                <a:latin typeface="Calibri" pitchFamily="34" charset="0"/>
              </a:defRPr>
            </a:lvl1pPr>
            <a:lvl2pPr marL="742950" indent="-285750">
              <a:spcBef>
                <a:spcPct val="20000"/>
              </a:spcBef>
              <a:buFont typeface="Arial" charset="0"/>
              <a:buChar char="–"/>
              <a:defRPr sz="2400">
                <a:solidFill>
                  <a:schemeClr val="tx1"/>
                </a:solidFill>
                <a:latin typeface="Calibri" pitchFamily="34" charset="0"/>
              </a:defRPr>
            </a:lvl2pPr>
            <a:lvl3pPr marL="1143000" indent="-228600">
              <a:spcBef>
                <a:spcPct val="20000"/>
              </a:spcBef>
              <a:buFont typeface="Arial" charset="0"/>
              <a:buChar char="•"/>
              <a:defRPr sz="2000">
                <a:solidFill>
                  <a:schemeClr val="tx1"/>
                </a:solidFill>
                <a:latin typeface="Calibri" pitchFamily="34" charset="0"/>
              </a:defRPr>
            </a:lvl3pPr>
            <a:lvl4pPr marL="1600200" indent="-228600">
              <a:spcBef>
                <a:spcPct val="20000"/>
              </a:spcBef>
              <a:buFont typeface="Arial" charset="0"/>
              <a:buChar char="–"/>
              <a:defRPr>
                <a:solidFill>
                  <a:schemeClr val="tx1"/>
                </a:solidFill>
                <a:latin typeface="Calibri" pitchFamily="34" charset="0"/>
              </a:defRPr>
            </a:lvl4pPr>
            <a:lvl5pPr marL="2057400" indent="-22860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a:spcBef>
                <a:spcPct val="0"/>
              </a:spcBef>
              <a:buFontTx/>
              <a:buNone/>
            </a:pPr>
            <a:r>
              <a:rPr lang="es-PE" altLang="es-PE" sz="1600" b="1" dirty="0">
                <a:solidFill>
                  <a:sysClr val="windowText" lastClr="000000"/>
                </a:solidFill>
              </a:rPr>
              <a:t>Total Nivel Nacional</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85" y="1716784"/>
            <a:ext cx="11305115" cy="342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291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n 2">
            <a:extLst>
              <a:ext uri="{FF2B5EF4-FFF2-40B4-BE49-F238E27FC236}">
                <a16:creationId xmlns:a16="http://schemas.microsoft.com/office/drawing/2014/main" id="{0BC19234-2861-47AA-A400-ECBD3EC65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91440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066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a:extLst>
              <a:ext uri="{FF2B5EF4-FFF2-40B4-BE49-F238E27FC236}">
                <a16:creationId xmlns:a16="http://schemas.microsoft.com/office/drawing/2014/main" id="{7F0DEF02-A4A2-4D9C-B42A-633FED1A6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12" y="1588"/>
            <a:ext cx="92233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41" name="Rectángulo 40">
            <a:extLst>
              <a:ext uri="{FF2B5EF4-FFF2-40B4-BE49-F238E27FC236}">
                <a16:creationId xmlns:a16="http://schemas.microsoft.com/office/drawing/2014/main" id="{CB69ED61-5FE8-4755-AB69-485593B032CE}"/>
              </a:ext>
            </a:extLst>
          </p:cNvPr>
          <p:cNvSpPr/>
          <p:nvPr/>
        </p:nvSpPr>
        <p:spPr>
          <a:xfrm>
            <a:off x="5576888" y="5562600"/>
            <a:ext cx="2043112"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E"/>
          </a:p>
        </p:txBody>
      </p:sp>
      <p:pic>
        <p:nvPicPr>
          <p:cNvPr id="34820" name="Imagen 4">
            <a:extLst>
              <a:ext uri="{FF2B5EF4-FFF2-40B4-BE49-F238E27FC236}">
                <a16:creationId xmlns:a16="http://schemas.microsoft.com/office/drawing/2014/main" id="{48C41DB6-DAF8-4C8B-A40D-AF99B1E8227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6888" y="1020764"/>
            <a:ext cx="464185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CuadroTexto 47">
            <a:extLst>
              <a:ext uri="{FF2B5EF4-FFF2-40B4-BE49-F238E27FC236}">
                <a16:creationId xmlns:a16="http://schemas.microsoft.com/office/drawing/2014/main" id="{6568A749-3D6C-498A-BA0D-ABD09D6862AA}"/>
              </a:ext>
            </a:extLst>
          </p:cNvPr>
          <p:cNvSpPr txBox="1">
            <a:spLocks noChangeArrowheads="1"/>
          </p:cNvSpPr>
          <p:nvPr/>
        </p:nvSpPr>
        <p:spPr bwMode="auto">
          <a:xfrm>
            <a:off x="5867400" y="206375"/>
            <a:ext cx="3632200" cy="400050"/>
          </a:xfrm>
          <a:prstGeom prst="rect">
            <a:avLst/>
          </a:prstGeom>
          <a:gradFill rotWithShape="0">
            <a:gsLst>
              <a:gs pos="0">
                <a:schemeClr val="tx1"/>
              </a:gs>
              <a:gs pos="100000">
                <a:schemeClr val="tx1">
                  <a:alpha val="23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2000" b="1">
                <a:solidFill>
                  <a:schemeClr val="bg1"/>
                </a:solidFill>
                <a:latin typeface="Arial" panose="020B0604020202020204" pitchFamily="34" charset="0"/>
              </a:rPr>
              <a:t>Regiones naturales del Perú</a:t>
            </a:r>
          </a:p>
        </p:txBody>
      </p:sp>
    </p:spTree>
    <p:extLst>
      <p:ext uri="{BB962C8B-B14F-4D97-AF65-F5344CB8AC3E}">
        <p14:creationId xmlns:p14="http://schemas.microsoft.com/office/powerpoint/2010/main" val="4246484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to 3">
            <a:extLst>
              <a:ext uri="{FF2B5EF4-FFF2-40B4-BE49-F238E27FC236}">
                <a16:creationId xmlns:a16="http://schemas.microsoft.com/office/drawing/2014/main" id="{8A270242-1D46-4507-83D5-AD1634FB6E83}"/>
              </a:ext>
            </a:extLst>
          </p:cNvPr>
          <p:cNvGraphicFramePr>
            <a:graphicFrameLocks noChangeAspect="1"/>
          </p:cNvGraphicFramePr>
          <p:nvPr/>
        </p:nvGraphicFramePr>
        <p:xfrm>
          <a:off x="1209675" y="1033464"/>
          <a:ext cx="6527800" cy="4916487"/>
        </p:xfrm>
        <a:graphic>
          <a:graphicData uri="http://schemas.openxmlformats.org/presentationml/2006/ole">
            <mc:AlternateContent xmlns:mc="http://schemas.openxmlformats.org/markup-compatibility/2006">
              <mc:Choice xmlns:v="urn:schemas-microsoft-com:vml" Requires="v">
                <p:oleObj spid="_x0000_s36900" name="Chart" r:id="rId4" imgW="6535478" imgH="4925995" progId="Excel.Chart.8">
                  <p:embed/>
                </p:oleObj>
              </mc:Choice>
              <mc:Fallback>
                <p:oleObj name="Chart" r:id="rId4" imgW="6535478" imgH="4925995" progId="Excel.Chart.8">
                  <p:embed/>
                  <p:pic>
                    <p:nvPicPr>
                      <p:cNvPr id="60418" name="Objeto 3">
                        <a:extLst>
                          <a:ext uri="{FF2B5EF4-FFF2-40B4-BE49-F238E27FC236}">
                            <a16:creationId xmlns:a16="http://schemas.microsoft.com/office/drawing/2014/main" id="{8A270242-1D46-4507-83D5-AD1634FB6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675" y="1033464"/>
                        <a:ext cx="65278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19" name="Cuadro de texto 4">
            <a:extLst>
              <a:ext uri="{FF2B5EF4-FFF2-40B4-BE49-F238E27FC236}">
                <a16:creationId xmlns:a16="http://schemas.microsoft.com/office/drawing/2014/main" id="{FCF47265-1368-480A-8B49-74E3B5988215}"/>
              </a:ext>
            </a:extLst>
          </p:cNvPr>
          <p:cNvSpPr txBox="1">
            <a:spLocks noChangeArrowheads="1"/>
          </p:cNvSpPr>
          <p:nvPr/>
        </p:nvSpPr>
        <p:spPr bwMode="auto">
          <a:xfrm>
            <a:off x="2895601" y="304801"/>
            <a:ext cx="669766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75" tIns="47888" rIns="95775" bIns="47888">
            <a:spAutoFit/>
          </a:bodyPr>
          <a:lstStyle>
            <a:lvl1pPr defTabSz="957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57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57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PE" sz="2400" b="1">
                <a:solidFill>
                  <a:srgbClr val="C00000"/>
                </a:solidFill>
                <a:latin typeface="Arial" panose="020B0604020202020204" pitchFamily="34" charset="0"/>
              </a:rPr>
              <a:t>Morbilidad por Tuberculosis. Perú, 2015</a:t>
            </a:r>
            <a:endParaRPr lang="es-ES" altLang="es-PE" sz="2400" b="1">
              <a:solidFill>
                <a:srgbClr val="C00000"/>
              </a:solidFill>
              <a:latin typeface="Arial" panose="020B0604020202020204" pitchFamily="34" charset="0"/>
            </a:endParaRPr>
          </a:p>
        </p:txBody>
      </p:sp>
      <p:sp>
        <p:nvSpPr>
          <p:cNvPr id="60420" name="Cuadro de texto 5">
            <a:extLst>
              <a:ext uri="{FF2B5EF4-FFF2-40B4-BE49-F238E27FC236}">
                <a16:creationId xmlns:a16="http://schemas.microsoft.com/office/drawing/2014/main" id="{E546AA05-5726-43F4-9CA9-0299A8AFD5CA}"/>
              </a:ext>
            </a:extLst>
          </p:cNvPr>
          <p:cNvSpPr txBox="1">
            <a:spLocks noChangeArrowheads="1"/>
          </p:cNvSpPr>
          <p:nvPr/>
        </p:nvSpPr>
        <p:spPr bwMode="auto">
          <a:xfrm>
            <a:off x="1847851" y="6237289"/>
            <a:ext cx="79930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57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57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57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PE" sz="900">
                <a:solidFill>
                  <a:srgbClr val="000000"/>
                </a:solidFill>
                <a:latin typeface="Arial" panose="020B0604020202020204" pitchFamily="34" charset="0"/>
              </a:rPr>
              <a:t>Fuente: </a:t>
            </a:r>
            <a:r>
              <a:rPr lang="es-ES" altLang="es-PE" sz="900">
                <a:solidFill>
                  <a:srgbClr val="000000"/>
                </a:solidFill>
                <a:latin typeface="Arial" panose="020B0604020202020204" pitchFamily="34" charset="0"/>
              </a:rPr>
              <a:t>MINSA. Dirección General de Salud de las Personas. Estrategia Sanitaria Nacional de Prevención y Control de Tuberculosis (ESN-PCT)</a:t>
            </a:r>
            <a:endParaRPr lang="es-MX" altLang="es-PE" sz="900">
              <a:solidFill>
                <a:srgbClr val="000000"/>
              </a:solidFill>
              <a:latin typeface="Arial" panose="020B0604020202020204" pitchFamily="34" charset="0"/>
            </a:endParaRPr>
          </a:p>
          <a:p>
            <a:pPr eaLnBrk="1" hangingPunct="1">
              <a:spcBef>
                <a:spcPct val="0"/>
              </a:spcBef>
              <a:buFontTx/>
              <a:buNone/>
            </a:pPr>
            <a:r>
              <a:rPr lang="es-MX" altLang="es-PE" sz="900">
                <a:solidFill>
                  <a:srgbClr val="000000"/>
                </a:solidFill>
                <a:latin typeface="Arial" panose="020B0604020202020204" pitchFamily="34" charset="0"/>
              </a:rPr>
              <a:t>Elaboración propia DEIS / DGE / MINSA</a:t>
            </a:r>
            <a:endParaRPr lang="es-ES" altLang="es-PE" sz="900">
              <a:solidFill>
                <a:srgbClr val="000000"/>
              </a:solidFill>
              <a:latin typeface="Arial" panose="020B0604020202020204" pitchFamily="34" charset="0"/>
            </a:endParaRPr>
          </a:p>
        </p:txBody>
      </p:sp>
      <p:sp>
        <p:nvSpPr>
          <p:cNvPr id="13" name="Text Box 4">
            <a:extLst>
              <a:ext uri="{FF2B5EF4-FFF2-40B4-BE49-F238E27FC236}">
                <a16:creationId xmlns:a16="http://schemas.microsoft.com/office/drawing/2014/main" id="{3BFBDBDA-CAA1-433A-8CFC-EF48377BA1A7}"/>
              </a:ext>
            </a:extLst>
          </p:cNvPr>
          <p:cNvSpPr txBox="1">
            <a:spLocks noChangeArrowheads="1"/>
          </p:cNvSpPr>
          <p:nvPr/>
        </p:nvSpPr>
        <p:spPr bwMode="auto">
          <a:xfrm>
            <a:off x="4473575" y="2133601"/>
            <a:ext cx="381000" cy="161925"/>
          </a:xfrm>
          <a:prstGeom prst="rect">
            <a:avLst/>
          </a:prstGeom>
          <a:solidFill>
            <a:schemeClr val="bg1">
              <a:lumMod val="95000"/>
            </a:schemeClr>
          </a:solidFill>
          <a:ln w="9525">
            <a:noFill/>
            <a:miter lim="800000"/>
            <a:headEnd/>
            <a:tailEnd/>
          </a:ln>
        </p:spPr>
        <p:txBody>
          <a:bodyPr lIns="27432" tIns="2286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s-PE" sz="1000" b="1" dirty="0">
                <a:latin typeface="Arial"/>
                <a:cs typeface="Arial"/>
              </a:rPr>
              <a:t>99.47</a:t>
            </a:r>
          </a:p>
        </p:txBody>
      </p:sp>
      <p:pic>
        <p:nvPicPr>
          <p:cNvPr id="60422" name="Picture 2">
            <a:extLst>
              <a:ext uri="{FF2B5EF4-FFF2-40B4-BE49-F238E27FC236}">
                <a16:creationId xmlns:a16="http://schemas.microsoft.com/office/drawing/2014/main" id="{4816F923-5734-40F2-9846-9E0D7D294620}"/>
              </a:ext>
            </a:extLst>
          </p:cNvPr>
          <p:cNvPicPr>
            <a:picLocks noChangeAspect="1"/>
          </p:cNvPicPr>
          <p:nvPr/>
        </p:nvPicPr>
        <p:blipFill>
          <a:blip r:embed="rId6">
            <a:extLst>
              <a:ext uri="{28A0092B-C50C-407E-A947-70E740481C1C}">
                <a14:useLocalDpi xmlns:a14="http://schemas.microsoft.com/office/drawing/2010/main" val="0"/>
              </a:ext>
            </a:extLst>
          </a:blip>
          <a:srcRect l="20718" t="29167" r="58199" b="18748"/>
          <a:stretch>
            <a:fillRect/>
          </a:stretch>
        </p:blipFill>
        <p:spPr bwMode="auto">
          <a:xfrm>
            <a:off x="7010400" y="952500"/>
            <a:ext cx="3429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842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5108" y="508671"/>
            <a:ext cx="10972800" cy="705678"/>
          </a:xfrm>
        </p:spPr>
        <p:txBody>
          <a:bodyPr>
            <a:noAutofit/>
          </a:bodyPr>
          <a:lstStyle/>
          <a:p>
            <a:pPr algn="ctr"/>
            <a:r>
              <a:rPr lang="es-PE" sz="1920" b="1" dirty="0">
                <a:solidFill>
                  <a:srgbClr val="C00000"/>
                </a:solidFill>
                <a:latin typeface="+mn-lt"/>
              </a:rPr>
              <a:t>TASA DE MORBILIDAD E INCIDENCIA DE TUBERCULOSIS. PERÚ. 1990 – 2015*.</a:t>
            </a:r>
          </a:p>
        </p:txBody>
      </p:sp>
      <p:sp>
        <p:nvSpPr>
          <p:cNvPr id="6" name="5 Rectángulo"/>
          <p:cNvSpPr/>
          <p:nvPr/>
        </p:nvSpPr>
        <p:spPr>
          <a:xfrm>
            <a:off x="773578" y="6109062"/>
            <a:ext cx="1877437" cy="590931"/>
          </a:xfrm>
          <a:prstGeom prst="rect">
            <a:avLst/>
          </a:prstGeom>
        </p:spPr>
        <p:txBody>
          <a:bodyPr wrap="none">
            <a:spAutoFit/>
          </a:bodyPr>
          <a:lstStyle/>
          <a:p>
            <a:r>
              <a:rPr lang="es-PE" sz="1080" dirty="0"/>
              <a:t>* Información preliminar</a:t>
            </a:r>
          </a:p>
          <a:p>
            <a:r>
              <a:rPr lang="es-PE" sz="1080" dirty="0"/>
              <a:t>Fuente: ESNPCT/MINSA/PERÚ</a:t>
            </a:r>
          </a:p>
          <a:p>
            <a:r>
              <a:rPr lang="es-PE" sz="1080" dirty="0"/>
              <a:t>Fecha: 04-MAY-2016</a:t>
            </a:r>
          </a:p>
        </p:txBody>
      </p:sp>
      <p:graphicFrame>
        <p:nvGraphicFramePr>
          <p:cNvPr id="7" name="6 Gráfico"/>
          <p:cNvGraphicFramePr>
            <a:graphicFrameLocks/>
          </p:cNvGraphicFramePr>
          <p:nvPr>
            <p:extLst/>
          </p:nvPr>
        </p:nvGraphicFramePr>
        <p:xfrm>
          <a:off x="932496" y="1441581"/>
          <a:ext cx="10327008" cy="4667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4101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0 Gráfico"/>
          <p:cNvGraphicFramePr>
            <a:graphicFrameLocks/>
          </p:cNvGraphicFramePr>
          <p:nvPr>
            <p:extLst/>
          </p:nvPr>
        </p:nvGraphicFramePr>
        <p:xfrm>
          <a:off x="911424" y="1527989"/>
          <a:ext cx="10196333" cy="4643803"/>
        </p:xfrm>
        <a:graphic>
          <a:graphicData uri="http://schemas.openxmlformats.org/drawingml/2006/chart">
            <c:chart xmlns:c="http://schemas.openxmlformats.org/drawingml/2006/chart" xmlns:r="http://schemas.openxmlformats.org/officeDocument/2006/relationships" r:id="rId3"/>
          </a:graphicData>
        </a:graphic>
      </p:graphicFrame>
      <p:sp>
        <p:nvSpPr>
          <p:cNvPr id="2" name="1 Título"/>
          <p:cNvSpPr>
            <a:spLocks noGrp="1"/>
          </p:cNvSpPr>
          <p:nvPr>
            <p:ph type="title"/>
          </p:nvPr>
        </p:nvSpPr>
        <p:spPr>
          <a:xfrm>
            <a:off x="625928" y="573985"/>
            <a:ext cx="10972800" cy="705678"/>
          </a:xfrm>
        </p:spPr>
        <p:txBody>
          <a:bodyPr>
            <a:noAutofit/>
          </a:bodyPr>
          <a:lstStyle/>
          <a:p>
            <a:pPr algn="ctr"/>
            <a:r>
              <a:rPr lang="es-PE" sz="2400" b="1" dirty="0">
                <a:solidFill>
                  <a:srgbClr val="C00000"/>
                </a:solidFill>
                <a:latin typeface="+mn-lt"/>
              </a:rPr>
              <a:t>EVOLUCIÓN DE LA TUBERCULOSIS. PERÚ. 1990 – 2015*.</a:t>
            </a:r>
          </a:p>
        </p:txBody>
      </p:sp>
      <p:sp>
        <p:nvSpPr>
          <p:cNvPr id="5" name="6 Flecha abajo"/>
          <p:cNvSpPr/>
          <p:nvPr/>
        </p:nvSpPr>
        <p:spPr>
          <a:xfrm>
            <a:off x="7489015" y="3199362"/>
            <a:ext cx="135420" cy="65084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PE" sz="1320"/>
          </a:p>
        </p:txBody>
      </p:sp>
      <p:sp>
        <p:nvSpPr>
          <p:cNvPr id="6" name="7 CuadroTexto"/>
          <p:cNvSpPr txBox="1"/>
          <p:nvPr/>
        </p:nvSpPr>
        <p:spPr>
          <a:xfrm>
            <a:off x="7147546" y="2735475"/>
            <a:ext cx="764884" cy="29546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320" b="1" dirty="0"/>
              <a:t>STOP TB</a:t>
            </a:r>
          </a:p>
        </p:txBody>
      </p:sp>
      <p:sp>
        <p:nvSpPr>
          <p:cNvPr id="8" name="9 Flecha abajo"/>
          <p:cNvSpPr/>
          <p:nvPr/>
        </p:nvSpPr>
        <p:spPr>
          <a:xfrm>
            <a:off x="1866180" y="2176292"/>
            <a:ext cx="129580" cy="69128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PE" sz="1320"/>
          </a:p>
        </p:txBody>
      </p:sp>
      <p:sp>
        <p:nvSpPr>
          <p:cNvPr id="9" name="10 CuadroTexto"/>
          <p:cNvSpPr txBox="1"/>
          <p:nvPr/>
        </p:nvSpPr>
        <p:spPr>
          <a:xfrm>
            <a:off x="1443383" y="1781422"/>
            <a:ext cx="864131" cy="3139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PE" sz="1440" b="1" dirty="0"/>
              <a:t>DOTS</a:t>
            </a:r>
          </a:p>
        </p:txBody>
      </p:sp>
      <p:sp>
        <p:nvSpPr>
          <p:cNvPr id="12" name="11 Rectángulo"/>
          <p:cNvSpPr/>
          <p:nvPr/>
        </p:nvSpPr>
        <p:spPr>
          <a:xfrm>
            <a:off x="773578" y="6109062"/>
            <a:ext cx="1877437" cy="590931"/>
          </a:xfrm>
          <a:prstGeom prst="rect">
            <a:avLst/>
          </a:prstGeom>
        </p:spPr>
        <p:txBody>
          <a:bodyPr wrap="none">
            <a:spAutoFit/>
          </a:bodyPr>
          <a:lstStyle/>
          <a:p>
            <a:r>
              <a:rPr lang="es-PE" sz="1080" dirty="0"/>
              <a:t>* Información proyectada</a:t>
            </a:r>
          </a:p>
          <a:p>
            <a:r>
              <a:rPr lang="es-PE" sz="1080" dirty="0"/>
              <a:t>Fuente: ESNPCT/MINSA/PERÚ</a:t>
            </a:r>
          </a:p>
          <a:p>
            <a:r>
              <a:rPr lang="es-PE" sz="1080" dirty="0"/>
              <a:t>Fecha: 02-MAR-2016</a:t>
            </a:r>
          </a:p>
        </p:txBody>
      </p:sp>
    </p:spTree>
    <p:extLst>
      <p:ext uri="{BB962C8B-B14F-4D97-AF65-F5344CB8AC3E}">
        <p14:creationId xmlns:p14="http://schemas.microsoft.com/office/powerpoint/2010/main" val="697650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455EF3A-A4A5-4061-9CA7-352F62CA40A6}"/>
              </a:ext>
            </a:extLst>
          </p:cNvPr>
          <p:cNvPicPr>
            <a:picLocks noChangeAspect="1"/>
          </p:cNvPicPr>
          <p:nvPr/>
        </p:nvPicPr>
        <p:blipFill rotWithShape="1">
          <a:blip r:embed="rId2"/>
          <a:srcRect l="14159" t="15238" r="33877" b="18775"/>
          <a:stretch/>
        </p:blipFill>
        <p:spPr>
          <a:xfrm>
            <a:off x="1586202" y="353229"/>
            <a:ext cx="8612157" cy="6151541"/>
          </a:xfrm>
          <a:prstGeom prst="rect">
            <a:avLst/>
          </a:prstGeom>
        </p:spPr>
      </p:pic>
    </p:spTree>
    <p:extLst>
      <p:ext uri="{BB962C8B-B14F-4D97-AF65-F5344CB8AC3E}">
        <p14:creationId xmlns:p14="http://schemas.microsoft.com/office/powerpoint/2010/main" val="421449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BEC7337-3CFB-44DF-A42D-E91870D5AD84}"/>
              </a:ext>
            </a:extLst>
          </p:cNvPr>
          <p:cNvPicPr>
            <a:picLocks noChangeAspect="1"/>
          </p:cNvPicPr>
          <p:nvPr/>
        </p:nvPicPr>
        <p:blipFill rotWithShape="1">
          <a:blip r:embed="rId2"/>
          <a:srcRect l="11327" t="15918" r="35102" b="20408"/>
          <a:stretch/>
        </p:blipFill>
        <p:spPr>
          <a:xfrm>
            <a:off x="1754155" y="373225"/>
            <a:ext cx="8890000" cy="5943599"/>
          </a:xfrm>
          <a:prstGeom prst="rect">
            <a:avLst/>
          </a:prstGeom>
        </p:spPr>
      </p:pic>
    </p:spTree>
    <p:extLst>
      <p:ext uri="{BB962C8B-B14F-4D97-AF65-F5344CB8AC3E}">
        <p14:creationId xmlns:p14="http://schemas.microsoft.com/office/powerpoint/2010/main" val="1575540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944002344"/>
              </p:ext>
            </p:extLst>
          </p:nvPr>
        </p:nvGraphicFramePr>
        <p:xfrm>
          <a:off x="2063692" y="1212056"/>
          <a:ext cx="8707772" cy="4953852"/>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2">
            <a:extLst>
              <a:ext uri="{FF2B5EF4-FFF2-40B4-BE49-F238E27FC236}">
                <a16:creationId xmlns:a16="http://schemas.microsoft.com/office/drawing/2014/main" id="{8699B3F4-2454-4670-B1AC-F8DC2413093D}"/>
              </a:ext>
            </a:extLst>
          </p:cNvPr>
          <p:cNvSpPr>
            <a:spLocks noGrp="1"/>
          </p:cNvSpPr>
          <p:nvPr>
            <p:ph type="title"/>
          </p:nvPr>
        </p:nvSpPr>
        <p:spPr>
          <a:xfrm>
            <a:off x="838200" y="365125"/>
            <a:ext cx="10515600" cy="670573"/>
          </a:xfrm>
        </p:spPr>
        <p:txBody>
          <a:bodyPr>
            <a:noAutofit/>
          </a:bodyPr>
          <a:lstStyle/>
          <a:p>
            <a:pPr algn="ctr"/>
            <a:r>
              <a:rPr lang="es-PE" sz="2800" b="1" dirty="0">
                <a:solidFill>
                  <a:srgbClr val="C00000"/>
                </a:solidFill>
                <a:latin typeface="+mn-lt"/>
              </a:rPr>
              <a:t>Diagnostico de Cáncer de Próstata según estadios INEN 206-2016</a:t>
            </a:r>
          </a:p>
        </p:txBody>
      </p:sp>
      <p:sp>
        <p:nvSpPr>
          <p:cNvPr id="4" name="CuadroTexto 3">
            <a:extLst>
              <a:ext uri="{FF2B5EF4-FFF2-40B4-BE49-F238E27FC236}">
                <a16:creationId xmlns:a16="http://schemas.microsoft.com/office/drawing/2014/main" id="{2E9C96DB-D997-486E-8079-35DC9411D2AB}"/>
              </a:ext>
            </a:extLst>
          </p:cNvPr>
          <p:cNvSpPr txBox="1"/>
          <p:nvPr/>
        </p:nvSpPr>
        <p:spPr>
          <a:xfrm>
            <a:off x="260059" y="6342266"/>
            <a:ext cx="8475525" cy="307777"/>
          </a:xfrm>
          <a:prstGeom prst="rect">
            <a:avLst/>
          </a:prstGeom>
          <a:noFill/>
        </p:spPr>
        <p:txBody>
          <a:bodyPr wrap="none" rtlCol="0">
            <a:spAutoFit/>
          </a:bodyPr>
          <a:lstStyle/>
          <a:p>
            <a:r>
              <a:rPr lang="es-PE" sz="1400" u="sng" dirty="0"/>
              <a:t>Fuente</a:t>
            </a:r>
            <a:r>
              <a:rPr lang="es-PE" sz="1400" dirty="0"/>
              <a:t>: Oficina de Epidemiología INEN /Servicio de Urología INEN – Cortesía de Dr. </a:t>
            </a:r>
            <a:r>
              <a:rPr lang="es-PE" sz="1400" dirty="0" err="1"/>
              <a:t>Eber</a:t>
            </a:r>
            <a:r>
              <a:rPr lang="es-PE" sz="1400" dirty="0"/>
              <a:t> </a:t>
            </a:r>
            <a:r>
              <a:rPr lang="es-PE" sz="1400" dirty="0" err="1"/>
              <a:t>Poquioma</a:t>
            </a:r>
            <a:r>
              <a:rPr lang="es-PE" sz="1400" dirty="0"/>
              <a:t> y Dr. Luis Meza</a:t>
            </a:r>
          </a:p>
        </p:txBody>
      </p:sp>
    </p:spTree>
    <p:extLst>
      <p:ext uri="{BB962C8B-B14F-4D97-AF65-F5344CB8AC3E}">
        <p14:creationId xmlns:p14="http://schemas.microsoft.com/office/powerpoint/2010/main" val="199970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45C5E0A-FEF1-4CE6-9D90-C141E0EEE1F5}"/>
              </a:ext>
            </a:extLst>
          </p:cNvPr>
          <p:cNvPicPr>
            <a:picLocks noChangeAspect="1"/>
          </p:cNvPicPr>
          <p:nvPr/>
        </p:nvPicPr>
        <p:blipFill rotWithShape="1">
          <a:blip r:embed="rId2"/>
          <a:srcRect l="28776" t="20000" r="29821" b="20136"/>
          <a:stretch/>
        </p:blipFill>
        <p:spPr>
          <a:xfrm>
            <a:off x="522514" y="1129004"/>
            <a:ext cx="5337109" cy="4340718"/>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ED698520-C8AB-4904-B08A-755C88FC40F8}"/>
              </a:ext>
            </a:extLst>
          </p:cNvPr>
          <p:cNvPicPr>
            <a:picLocks noChangeAspect="1"/>
          </p:cNvPicPr>
          <p:nvPr/>
        </p:nvPicPr>
        <p:blipFill rotWithShape="1">
          <a:blip r:embed="rId3"/>
          <a:srcRect l="28546" t="22585" r="29592" b="17844"/>
          <a:stretch/>
        </p:blipFill>
        <p:spPr>
          <a:xfrm>
            <a:off x="6332378" y="1129004"/>
            <a:ext cx="5422836" cy="4340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5923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854AE75-6B3E-47FA-A61F-FE3964970D1D}"/>
              </a:ext>
            </a:extLst>
          </p:cNvPr>
          <p:cNvPicPr>
            <a:picLocks noChangeAspect="1"/>
          </p:cNvPicPr>
          <p:nvPr/>
        </p:nvPicPr>
        <p:blipFill rotWithShape="1">
          <a:blip r:embed="rId2"/>
          <a:srcRect l="27627" t="15782" r="30281" b="24761"/>
          <a:stretch/>
        </p:blipFill>
        <p:spPr>
          <a:xfrm>
            <a:off x="252016" y="1082350"/>
            <a:ext cx="5812951" cy="4618654"/>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3AACDCE8-6BAB-4592-9386-5E1CCDCD3A22}"/>
              </a:ext>
            </a:extLst>
          </p:cNvPr>
          <p:cNvPicPr>
            <a:picLocks noChangeAspect="1"/>
          </p:cNvPicPr>
          <p:nvPr/>
        </p:nvPicPr>
        <p:blipFill rotWithShape="1">
          <a:blip r:embed="rId3"/>
          <a:srcRect l="28929" t="20272" r="29514" b="18231"/>
          <a:stretch/>
        </p:blipFill>
        <p:spPr>
          <a:xfrm>
            <a:off x="6391468" y="1082350"/>
            <a:ext cx="5548516" cy="4618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307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l="30600" t="26940" r="12738" b="20312"/>
          <a:stretch>
            <a:fillRect/>
          </a:stretch>
        </p:blipFill>
        <p:spPr bwMode="auto">
          <a:xfrm>
            <a:off x="834919" y="1066800"/>
            <a:ext cx="10518881" cy="5505450"/>
          </a:xfrm>
          <a:prstGeom prst="rect">
            <a:avLst/>
          </a:prstGeom>
          <a:noFill/>
          <a:ln w="9525">
            <a:noFill/>
            <a:miter lim="800000"/>
            <a:headEnd/>
            <a:tailEnd/>
          </a:ln>
        </p:spPr>
      </p:pic>
      <p:sp>
        <p:nvSpPr>
          <p:cNvPr id="3" name="2 CuadroTexto"/>
          <p:cNvSpPr txBox="1"/>
          <p:nvPr/>
        </p:nvSpPr>
        <p:spPr>
          <a:xfrm>
            <a:off x="2114550" y="209550"/>
            <a:ext cx="8629650" cy="707886"/>
          </a:xfrm>
          <a:prstGeom prst="rect">
            <a:avLst/>
          </a:prstGeom>
          <a:noFill/>
        </p:spPr>
        <p:txBody>
          <a:bodyPr wrap="square" rtlCol="0">
            <a:spAutoFit/>
          </a:bodyPr>
          <a:lstStyle/>
          <a:p>
            <a:pPr algn="ctr"/>
            <a:r>
              <a:rPr lang="es-PE" sz="2000" b="1" dirty="0"/>
              <a:t>Prevalencia de HTA y Diabetes reportados por diferentes estudios de prevalencia en el Perú</a:t>
            </a:r>
          </a:p>
        </p:txBody>
      </p:sp>
    </p:spTree>
    <p:extLst>
      <p:ext uri="{BB962C8B-B14F-4D97-AF65-F5344CB8AC3E}">
        <p14:creationId xmlns:p14="http://schemas.microsoft.com/office/powerpoint/2010/main" val="169423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2379306" y="802431"/>
            <a:ext cx="8201609" cy="5468433"/>
          </a:xfrm>
          <a:prstGeom prst="rect">
            <a:avLst/>
          </a:prstGeom>
        </p:spPr>
      </p:pic>
      <p:sp>
        <p:nvSpPr>
          <p:cNvPr id="4" name="CuadroTexto 3"/>
          <p:cNvSpPr txBox="1"/>
          <p:nvPr/>
        </p:nvSpPr>
        <p:spPr>
          <a:xfrm>
            <a:off x="3564294" y="277399"/>
            <a:ext cx="5691673" cy="400110"/>
          </a:xfrm>
          <a:prstGeom prst="rect">
            <a:avLst/>
          </a:prstGeom>
          <a:noFill/>
        </p:spPr>
        <p:txBody>
          <a:bodyPr wrap="square" rtlCol="0">
            <a:spAutoFit/>
          </a:bodyPr>
          <a:lstStyle/>
          <a:p>
            <a:r>
              <a:rPr lang="es-PE" sz="2000" b="1" dirty="0" err="1"/>
              <a:t>EsSalud</a:t>
            </a:r>
            <a:r>
              <a:rPr lang="es-PE" sz="2000" b="1" dirty="0"/>
              <a:t>: Sesiones de hemodiálisis, Perú 1992-2016</a:t>
            </a:r>
          </a:p>
        </p:txBody>
      </p:sp>
      <p:sp>
        <p:nvSpPr>
          <p:cNvPr id="5" name="CuadroTexto 4"/>
          <p:cNvSpPr txBox="1"/>
          <p:nvPr/>
        </p:nvSpPr>
        <p:spPr>
          <a:xfrm>
            <a:off x="1912775" y="6356093"/>
            <a:ext cx="6745565" cy="369332"/>
          </a:xfrm>
          <a:prstGeom prst="rect">
            <a:avLst/>
          </a:prstGeom>
          <a:noFill/>
        </p:spPr>
        <p:txBody>
          <a:bodyPr wrap="none" rtlCol="0">
            <a:spAutoFit/>
          </a:bodyPr>
          <a:lstStyle/>
          <a:p>
            <a:r>
              <a:rPr lang="es-PE" dirty="0"/>
              <a:t>Fuente: </a:t>
            </a:r>
            <a:r>
              <a:rPr lang="es-PE" dirty="0" err="1"/>
              <a:t>EsSalud</a:t>
            </a:r>
            <a:r>
              <a:rPr lang="es-PE" dirty="0"/>
              <a:t>: http://www.essalud.gob.pe/estadistica-institucional/</a:t>
            </a:r>
          </a:p>
        </p:txBody>
      </p:sp>
    </p:spTree>
    <p:extLst>
      <p:ext uri="{BB962C8B-B14F-4D97-AF65-F5344CB8AC3E}">
        <p14:creationId xmlns:p14="http://schemas.microsoft.com/office/powerpoint/2010/main" val="3614550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a:extLst>
              <a:ext uri="{FF2B5EF4-FFF2-40B4-BE49-F238E27FC236}">
                <a16:creationId xmlns:a16="http://schemas.microsoft.com/office/drawing/2014/main" id="{81B7BC3A-F612-4A49-AED2-C9517EECD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12" y="-36513"/>
            <a:ext cx="9223376"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36867" name="CuadroTexto 8">
            <a:extLst>
              <a:ext uri="{FF2B5EF4-FFF2-40B4-BE49-F238E27FC236}">
                <a16:creationId xmlns:a16="http://schemas.microsoft.com/office/drawing/2014/main" id="{F764B561-60E0-4882-98AB-18A3C26E6071}"/>
              </a:ext>
            </a:extLst>
          </p:cNvPr>
          <p:cNvSpPr txBox="1">
            <a:spLocks noChangeArrowheads="1"/>
          </p:cNvSpPr>
          <p:nvPr/>
        </p:nvSpPr>
        <p:spPr bwMode="auto">
          <a:xfrm>
            <a:off x="2082800" y="666750"/>
            <a:ext cx="3632200" cy="400050"/>
          </a:xfrm>
          <a:prstGeom prst="rect">
            <a:avLst/>
          </a:prstGeom>
          <a:gradFill rotWithShape="0">
            <a:gsLst>
              <a:gs pos="0">
                <a:schemeClr val="tx1"/>
              </a:gs>
              <a:gs pos="100000">
                <a:schemeClr val="tx1">
                  <a:alpha val="23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2000" b="1">
                <a:solidFill>
                  <a:schemeClr val="bg1"/>
                </a:solidFill>
                <a:latin typeface="Arial" panose="020B0604020202020204" pitchFamily="34" charset="0"/>
              </a:rPr>
              <a:t>Regiones naturales del Perú</a:t>
            </a:r>
          </a:p>
        </p:txBody>
      </p:sp>
    </p:spTree>
    <p:extLst>
      <p:ext uri="{BB962C8B-B14F-4D97-AF65-F5344CB8AC3E}">
        <p14:creationId xmlns:p14="http://schemas.microsoft.com/office/powerpoint/2010/main" val="32045262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0CD524A-ABE7-4A55-B6BC-4C1A0AAB191D}"/>
              </a:ext>
            </a:extLst>
          </p:cNvPr>
          <p:cNvPicPr>
            <a:picLocks noChangeAspect="1"/>
          </p:cNvPicPr>
          <p:nvPr/>
        </p:nvPicPr>
        <p:blipFill rotWithShape="1">
          <a:blip r:embed="rId2"/>
          <a:srcRect l="36658" t="24787" r="5790" b="27347"/>
          <a:stretch/>
        </p:blipFill>
        <p:spPr>
          <a:xfrm>
            <a:off x="838200" y="1082180"/>
            <a:ext cx="10862149" cy="5514563"/>
          </a:xfrm>
          <a:prstGeom prst="rect">
            <a:avLst/>
          </a:prstGeom>
        </p:spPr>
      </p:pic>
      <p:sp>
        <p:nvSpPr>
          <p:cNvPr id="4" name="Forma libre: forma 3">
            <a:extLst>
              <a:ext uri="{FF2B5EF4-FFF2-40B4-BE49-F238E27FC236}">
                <a16:creationId xmlns:a16="http://schemas.microsoft.com/office/drawing/2014/main" id="{18A7A656-8D8A-4C98-92EE-50D903EF2646}"/>
              </a:ext>
            </a:extLst>
          </p:cNvPr>
          <p:cNvSpPr/>
          <p:nvPr/>
        </p:nvSpPr>
        <p:spPr>
          <a:xfrm>
            <a:off x="1624642" y="1530221"/>
            <a:ext cx="9516109" cy="4033817"/>
          </a:xfrm>
          <a:custGeom>
            <a:avLst/>
            <a:gdLst>
              <a:gd name="connsiteX0" fmla="*/ 0 w 8747185"/>
              <a:gd name="connsiteY0" fmla="*/ 3433313 h 3433313"/>
              <a:gd name="connsiteX1" fmla="*/ 4408098 w 8747185"/>
              <a:gd name="connsiteY1" fmla="*/ 2432649 h 3433313"/>
              <a:gd name="connsiteX2" fmla="*/ 6875253 w 8747185"/>
              <a:gd name="connsiteY2" fmla="*/ 785004 h 3433313"/>
              <a:gd name="connsiteX3" fmla="*/ 8747185 w 8747185"/>
              <a:gd name="connsiteY3" fmla="*/ 0 h 3433313"/>
              <a:gd name="connsiteX4" fmla="*/ 8747185 w 8747185"/>
              <a:gd name="connsiteY4" fmla="*/ 0 h 343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185" h="3433313">
                <a:moveTo>
                  <a:pt x="0" y="3433313"/>
                </a:moveTo>
                <a:cubicBezTo>
                  <a:pt x="1631111" y="3153673"/>
                  <a:pt x="3262223" y="2874034"/>
                  <a:pt x="4408098" y="2432649"/>
                </a:cubicBezTo>
                <a:cubicBezTo>
                  <a:pt x="5553973" y="1991264"/>
                  <a:pt x="6152072" y="1190445"/>
                  <a:pt x="6875253" y="785004"/>
                </a:cubicBezTo>
                <a:cubicBezTo>
                  <a:pt x="7598434" y="379563"/>
                  <a:pt x="8747185" y="0"/>
                  <a:pt x="8747185" y="0"/>
                </a:cubicBezTo>
                <a:lnTo>
                  <a:pt x="8747185" y="0"/>
                </a:lnTo>
              </a:path>
            </a:pathLst>
          </a:custGeom>
          <a:no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Forma libre: forma 4">
            <a:extLst>
              <a:ext uri="{FF2B5EF4-FFF2-40B4-BE49-F238E27FC236}">
                <a16:creationId xmlns:a16="http://schemas.microsoft.com/office/drawing/2014/main" id="{6335427E-9C39-4691-8A8E-D81F7CF6024C}"/>
              </a:ext>
            </a:extLst>
          </p:cNvPr>
          <p:cNvSpPr/>
          <p:nvPr/>
        </p:nvSpPr>
        <p:spPr>
          <a:xfrm>
            <a:off x="2872595" y="3909527"/>
            <a:ext cx="8361461" cy="1677979"/>
          </a:xfrm>
          <a:custGeom>
            <a:avLst/>
            <a:gdLst>
              <a:gd name="connsiteX0" fmla="*/ 0 w 7694762"/>
              <a:gd name="connsiteY0" fmla="*/ 1349031 h 1349031"/>
              <a:gd name="connsiteX1" fmla="*/ 2717321 w 7694762"/>
              <a:gd name="connsiteY1" fmla="*/ 434631 h 1349031"/>
              <a:gd name="connsiteX2" fmla="*/ 4934310 w 7694762"/>
              <a:gd name="connsiteY2" fmla="*/ 3310 h 1349031"/>
              <a:gd name="connsiteX3" fmla="*/ 7694762 w 7694762"/>
              <a:gd name="connsiteY3" fmla="*/ 641665 h 1349031"/>
              <a:gd name="connsiteX4" fmla="*/ 7694762 w 7694762"/>
              <a:gd name="connsiteY4" fmla="*/ 641665 h 134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762" h="1349031">
                <a:moveTo>
                  <a:pt x="0" y="1349031"/>
                </a:moveTo>
                <a:cubicBezTo>
                  <a:pt x="947468" y="1003974"/>
                  <a:pt x="1894936" y="658918"/>
                  <a:pt x="2717321" y="434631"/>
                </a:cubicBezTo>
                <a:cubicBezTo>
                  <a:pt x="3539706" y="210344"/>
                  <a:pt x="4104737" y="-31196"/>
                  <a:pt x="4934310" y="3310"/>
                </a:cubicBezTo>
                <a:cubicBezTo>
                  <a:pt x="5763883" y="37816"/>
                  <a:pt x="7694762" y="641665"/>
                  <a:pt x="7694762" y="641665"/>
                </a:cubicBezTo>
                <a:lnTo>
                  <a:pt x="7694762" y="641665"/>
                </a:lnTo>
              </a:path>
            </a:pathLst>
          </a:cu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Título 1">
            <a:extLst>
              <a:ext uri="{FF2B5EF4-FFF2-40B4-BE49-F238E27FC236}">
                <a16:creationId xmlns:a16="http://schemas.microsoft.com/office/drawing/2014/main" id="{4E56A918-A513-4EA7-BC01-D11B96DF046E}"/>
              </a:ext>
            </a:extLst>
          </p:cNvPr>
          <p:cNvSpPr txBox="1">
            <a:spLocks/>
          </p:cNvSpPr>
          <p:nvPr/>
        </p:nvSpPr>
        <p:spPr>
          <a:xfrm>
            <a:off x="1011474" y="293504"/>
            <a:ext cx="10515600" cy="5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400" b="1" dirty="0">
                <a:solidFill>
                  <a:srgbClr val="C00000"/>
                </a:solidFill>
                <a:latin typeface="+mn-lt"/>
              </a:rPr>
              <a:t>Casos de Infección VIH y Casos de SIDA notificados al Ministerio de Salud</a:t>
            </a:r>
          </a:p>
        </p:txBody>
      </p:sp>
    </p:spTree>
    <p:extLst>
      <p:ext uri="{BB962C8B-B14F-4D97-AF65-F5344CB8AC3E}">
        <p14:creationId xmlns:p14="http://schemas.microsoft.com/office/powerpoint/2010/main" val="885934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Text Box 2">
            <a:extLst>
              <a:ext uri="{FF2B5EF4-FFF2-40B4-BE49-F238E27FC236}">
                <a16:creationId xmlns:a16="http://schemas.microsoft.com/office/drawing/2014/main" id="{84868F70-B0A9-497C-AE80-6480472683B0}"/>
              </a:ext>
            </a:extLst>
          </p:cNvPr>
          <p:cNvSpPr txBox="1">
            <a:spLocks noChangeArrowheads="1"/>
          </p:cNvSpPr>
          <p:nvPr/>
        </p:nvSpPr>
        <p:spPr bwMode="auto">
          <a:xfrm>
            <a:off x="3216275" y="115889"/>
            <a:ext cx="6624638" cy="461665"/>
          </a:xfrm>
          <a:prstGeom prst="rect">
            <a:avLst/>
          </a:prstGeom>
          <a:noFill/>
          <a:ln w="9525">
            <a:noFill/>
            <a:miter lim="800000"/>
            <a:headEnd/>
            <a:tailEnd/>
          </a:ln>
          <a:effectLst/>
        </p:spPr>
        <p:txBody>
          <a:bodyPr>
            <a:spAutoFit/>
          </a:bodyPr>
          <a:lstStyle/>
          <a:p>
            <a:pPr algn="ctr" eaLnBrk="1" hangingPunct="1">
              <a:spcBef>
                <a:spcPct val="50000"/>
              </a:spcBef>
              <a:defRPr/>
            </a:pPr>
            <a:r>
              <a:rPr lang="es-ES" sz="2400" b="1" dirty="0">
                <a:solidFill>
                  <a:srgbClr val="C00000"/>
                </a:solidFill>
              </a:rPr>
              <a:t>ENFERMEDADES TRANSMITIDAS POR VECTORES</a:t>
            </a:r>
          </a:p>
        </p:txBody>
      </p:sp>
      <p:pic>
        <p:nvPicPr>
          <p:cNvPr id="68611" name="Picture 208">
            <a:extLst>
              <a:ext uri="{FF2B5EF4-FFF2-40B4-BE49-F238E27FC236}">
                <a16:creationId xmlns:a16="http://schemas.microsoft.com/office/drawing/2014/main" id="{27C8E329-5E1F-4F00-B929-4AC8C1093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6" y="1079500"/>
            <a:ext cx="30003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209">
            <a:extLst>
              <a:ext uri="{FF2B5EF4-FFF2-40B4-BE49-F238E27FC236}">
                <a16:creationId xmlns:a16="http://schemas.microsoft.com/office/drawing/2014/main" id="{5BDD8378-9B6E-4154-B105-0D28A946EE09}"/>
              </a:ext>
            </a:extLst>
          </p:cNvPr>
          <p:cNvSpPr txBox="1">
            <a:spLocks noChangeArrowheads="1"/>
          </p:cNvSpPr>
          <p:nvPr/>
        </p:nvSpPr>
        <p:spPr bwMode="auto">
          <a:xfrm>
            <a:off x="1524001" y="6583364"/>
            <a:ext cx="42936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PE" altLang="es-PE" sz="1200" i="1">
                <a:latin typeface="Arial" panose="020B0604020202020204" pitchFamily="34" charset="0"/>
              </a:rPr>
              <a:t>Fuente: Sistema de Vigilancia Epidemiológica DGE - MINSA</a:t>
            </a:r>
          </a:p>
        </p:txBody>
      </p:sp>
      <p:sp>
        <p:nvSpPr>
          <p:cNvPr id="68613" name="Text Box 210">
            <a:extLst>
              <a:ext uri="{FF2B5EF4-FFF2-40B4-BE49-F238E27FC236}">
                <a16:creationId xmlns:a16="http://schemas.microsoft.com/office/drawing/2014/main" id="{41345791-F164-4EE3-A6E0-3D04D4F6989D}"/>
              </a:ext>
            </a:extLst>
          </p:cNvPr>
          <p:cNvSpPr txBox="1">
            <a:spLocks noChangeArrowheads="1"/>
          </p:cNvSpPr>
          <p:nvPr/>
        </p:nvSpPr>
        <p:spPr bwMode="auto">
          <a:xfrm>
            <a:off x="2497138" y="957263"/>
            <a:ext cx="172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PE" sz="1600" b="1">
                <a:latin typeface="Arial" panose="020B0604020202020204" pitchFamily="34" charset="0"/>
              </a:rPr>
              <a:t>MALARIAVIVAX</a:t>
            </a:r>
            <a:endParaRPr lang="es-ES" altLang="es-PE" sz="1600" b="1">
              <a:latin typeface="Arial" panose="020B0604020202020204" pitchFamily="34" charset="0"/>
            </a:endParaRPr>
          </a:p>
        </p:txBody>
      </p:sp>
      <p:sp>
        <p:nvSpPr>
          <p:cNvPr id="68614" name="Text Box 211">
            <a:extLst>
              <a:ext uri="{FF2B5EF4-FFF2-40B4-BE49-F238E27FC236}">
                <a16:creationId xmlns:a16="http://schemas.microsoft.com/office/drawing/2014/main" id="{37B34B5B-CD41-453F-A06A-FB5EE0E5C098}"/>
              </a:ext>
            </a:extLst>
          </p:cNvPr>
          <p:cNvSpPr txBox="1">
            <a:spLocks noChangeArrowheads="1"/>
          </p:cNvSpPr>
          <p:nvPr/>
        </p:nvSpPr>
        <p:spPr bwMode="auto">
          <a:xfrm>
            <a:off x="5930893" y="971991"/>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PE" sz="1600" b="1" dirty="0">
                <a:latin typeface="Arial" panose="020B0604020202020204" pitchFamily="34" charset="0"/>
              </a:rPr>
              <a:t>DENGUE </a:t>
            </a:r>
            <a:endParaRPr lang="es-ES" altLang="es-PE" sz="1600" b="1" dirty="0">
              <a:latin typeface="Arial" panose="020B0604020202020204" pitchFamily="34" charset="0"/>
            </a:endParaRPr>
          </a:p>
        </p:txBody>
      </p:sp>
      <p:pic>
        <p:nvPicPr>
          <p:cNvPr id="68615" name="Picture 214">
            <a:extLst>
              <a:ext uri="{FF2B5EF4-FFF2-40B4-BE49-F238E27FC236}">
                <a16:creationId xmlns:a16="http://schemas.microsoft.com/office/drawing/2014/main" id="{839224CC-4C69-476A-9812-80D7F10FB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5" y="1220789"/>
            <a:ext cx="352425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 Box 215">
            <a:extLst>
              <a:ext uri="{FF2B5EF4-FFF2-40B4-BE49-F238E27FC236}">
                <a16:creationId xmlns:a16="http://schemas.microsoft.com/office/drawing/2014/main" id="{2871BBA3-8165-4DD9-83B9-46D05B5176FF}"/>
              </a:ext>
            </a:extLst>
          </p:cNvPr>
          <p:cNvSpPr txBox="1">
            <a:spLocks noChangeArrowheads="1"/>
          </p:cNvSpPr>
          <p:nvPr/>
        </p:nvSpPr>
        <p:spPr bwMode="auto">
          <a:xfrm>
            <a:off x="8328025" y="908051"/>
            <a:ext cx="18748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PE" sz="1600" b="1">
                <a:latin typeface="Arial" panose="020B0604020202020204" pitchFamily="34" charset="0"/>
              </a:rPr>
              <a:t>ENFERMEDAD DE CARRION</a:t>
            </a:r>
            <a:endParaRPr lang="es-ES" altLang="es-PE" sz="1600" b="1">
              <a:latin typeface="Arial" panose="020B0604020202020204" pitchFamily="34" charset="0"/>
            </a:endParaRPr>
          </a:p>
        </p:txBody>
      </p:sp>
      <p:pic>
        <p:nvPicPr>
          <p:cNvPr id="68617" name="Picture 216">
            <a:extLst>
              <a:ext uri="{FF2B5EF4-FFF2-40B4-BE49-F238E27FC236}">
                <a16:creationId xmlns:a16="http://schemas.microsoft.com/office/drawing/2014/main" id="{2DAFBC2F-8DD2-4E2F-AD30-DEAAF6617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6" y="1362076"/>
            <a:ext cx="28289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2" descr="http://www.spiegel.de/img/0,1020,678029,00.jpg">
            <a:extLst>
              <a:ext uri="{FF2B5EF4-FFF2-40B4-BE49-F238E27FC236}">
                <a16:creationId xmlns:a16="http://schemas.microsoft.com/office/drawing/2014/main" id="{01791FBB-393D-4954-95D7-0D95E0A9ED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2750" y="5143501"/>
            <a:ext cx="14366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4" descr="http://www.aedesmosquito.com/dengue-fever/aedes-mosquito.jpg">
            <a:extLst>
              <a:ext uri="{FF2B5EF4-FFF2-40B4-BE49-F238E27FC236}">
                <a16:creationId xmlns:a16="http://schemas.microsoft.com/office/drawing/2014/main" id="{2A9E6299-C3CE-4B3B-8E0E-153CBC8B15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5214939"/>
            <a:ext cx="15001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6" descr="http://upload.wikimedia.org/wikipedia/commons/thumb/8/81/Phlebotomus_sp._6274_lores.jpg/240px-Phlebotomus_sp._6274_lores.jpg">
            <a:extLst>
              <a:ext uri="{FF2B5EF4-FFF2-40B4-BE49-F238E27FC236}">
                <a16:creationId xmlns:a16="http://schemas.microsoft.com/office/drawing/2014/main" id="{5C0C853B-B9F7-4498-9654-FF6F5BB486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3563" y="5000625"/>
            <a:ext cx="749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496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9DAB42-8B0E-47AE-90AD-61ECAB6ACB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9377" y="1441579"/>
            <a:ext cx="8645280" cy="5011757"/>
          </a:xfrm>
          <a:prstGeom prst="rect">
            <a:avLst/>
          </a:prstGeom>
        </p:spPr>
      </p:pic>
      <p:sp>
        <p:nvSpPr>
          <p:cNvPr id="3" name="Rectangle 2"/>
          <p:cNvSpPr/>
          <p:nvPr/>
        </p:nvSpPr>
        <p:spPr>
          <a:xfrm>
            <a:off x="9124658" y="1441579"/>
            <a:ext cx="2457743" cy="5011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s-ES" sz="2160">
              <a:solidFill>
                <a:prstClr val="white"/>
              </a:solidFill>
              <a:latin typeface="Calibri" panose="020F0502020204030204"/>
            </a:endParaRPr>
          </a:p>
        </p:txBody>
      </p:sp>
      <p:sp>
        <p:nvSpPr>
          <p:cNvPr id="2022" name="Rectangle 2021"/>
          <p:cNvSpPr/>
          <p:nvPr/>
        </p:nvSpPr>
        <p:spPr>
          <a:xfrm>
            <a:off x="9653992" y="1469560"/>
            <a:ext cx="843564" cy="480131"/>
          </a:xfrm>
          <a:prstGeom prst="rect">
            <a:avLst/>
          </a:prstGeom>
          <a:noFill/>
        </p:spPr>
        <p:txBody>
          <a:bodyPr wrap="none" lIns="109728" tIns="54864" rIns="109728" bIns="54864">
            <a:spAutoFit/>
          </a:bodyPr>
          <a:lstStyle/>
          <a:p>
            <a:pPr algn="ctr" defTabSz="1097280">
              <a:defRPr/>
            </a:pPr>
            <a:r>
              <a:rPr lang="en-US" sz="2400" b="1" dirty="0">
                <a:ln w="0"/>
                <a:solidFill>
                  <a:prstClr val="black"/>
                </a:solidFill>
                <a:effectLst>
                  <a:outerShdw blurRad="38100" dist="19050" dir="2700000" algn="tl" rotWithShape="0">
                    <a:prstClr val="black">
                      <a:alpha val="40000"/>
                    </a:prstClr>
                  </a:outerShdw>
                </a:effectLst>
                <a:latin typeface="Calibri" panose="020F0502020204030204"/>
              </a:rPr>
              <a:t>2015</a:t>
            </a:r>
          </a:p>
        </p:txBody>
      </p:sp>
      <p:pic>
        <p:nvPicPr>
          <p:cNvPr id="2024" name="Imagen 2023">
            <a:extLst>
              <a:ext uri="{FF2B5EF4-FFF2-40B4-BE49-F238E27FC236}">
                <a16:creationId xmlns:a16="http://schemas.microsoft.com/office/drawing/2014/main" id="{E5C54A4B-BED4-4BF3-96E0-56F7FE5B71C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Lst>
          </a:blip>
          <a:stretch>
            <a:fillRect/>
          </a:stretch>
        </p:blipFill>
        <p:spPr>
          <a:xfrm>
            <a:off x="8595964" y="1953770"/>
            <a:ext cx="2670280" cy="3892024"/>
          </a:xfrm>
          <a:prstGeom prst="rect">
            <a:avLst/>
          </a:prstGeom>
        </p:spPr>
      </p:pic>
      <p:sp>
        <p:nvSpPr>
          <p:cNvPr id="2025" name="CuadroTexto 2024">
            <a:extLst>
              <a:ext uri="{FF2B5EF4-FFF2-40B4-BE49-F238E27FC236}">
                <a16:creationId xmlns:a16="http://schemas.microsoft.com/office/drawing/2014/main" id="{A62D0D75-B496-4833-BEE8-7F8809197471}"/>
              </a:ext>
            </a:extLst>
          </p:cNvPr>
          <p:cNvSpPr txBox="1"/>
          <p:nvPr/>
        </p:nvSpPr>
        <p:spPr>
          <a:xfrm>
            <a:off x="8988989" y="5582386"/>
            <a:ext cx="1345176" cy="683264"/>
          </a:xfrm>
          <a:prstGeom prst="rect">
            <a:avLst/>
          </a:prstGeom>
          <a:noFill/>
        </p:spPr>
        <p:txBody>
          <a:bodyPr wrap="none" rtlCol="0">
            <a:spAutoFit/>
          </a:bodyPr>
          <a:lstStyle/>
          <a:p>
            <a:pPr defTabSz="1097280">
              <a:defRPr/>
            </a:pPr>
            <a:r>
              <a:rPr lang="es-PE" sz="1920" dirty="0">
                <a:solidFill>
                  <a:prstClr val="black"/>
                </a:solidFill>
                <a:latin typeface="Calibri" panose="020F0502020204030204"/>
              </a:rPr>
              <a:t>21 regiones</a:t>
            </a:r>
          </a:p>
          <a:p>
            <a:pPr defTabSz="1097280">
              <a:defRPr/>
            </a:pPr>
            <a:endParaRPr lang="es-PE" sz="1920" dirty="0">
              <a:solidFill>
                <a:prstClr val="black"/>
              </a:solidFill>
              <a:latin typeface="Calibri" panose="020F0502020204030204"/>
            </a:endParaRPr>
          </a:p>
        </p:txBody>
      </p:sp>
      <p:sp>
        <p:nvSpPr>
          <p:cNvPr id="2026" name="Título 2025">
            <a:extLst>
              <a:ext uri="{FF2B5EF4-FFF2-40B4-BE49-F238E27FC236}">
                <a16:creationId xmlns:a16="http://schemas.microsoft.com/office/drawing/2014/main" id="{FE06B6FC-9C3B-4DDC-83E4-3966ED7FD030}"/>
              </a:ext>
            </a:extLst>
          </p:cNvPr>
          <p:cNvSpPr>
            <a:spLocks noGrp="1"/>
          </p:cNvSpPr>
          <p:nvPr>
            <p:ph type="title"/>
          </p:nvPr>
        </p:nvSpPr>
        <p:spPr>
          <a:xfrm>
            <a:off x="1478868" y="253093"/>
            <a:ext cx="9464040" cy="920514"/>
          </a:xfrm>
        </p:spPr>
        <p:txBody>
          <a:bodyPr>
            <a:normAutofit/>
          </a:bodyPr>
          <a:lstStyle/>
          <a:p>
            <a:pPr algn="ctr"/>
            <a:r>
              <a:rPr lang="es-PE" sz="3200" b="1" dirty="0">
                <a:solidFill>
                  <a:srgbClr val="C00000"/>
                </a:solidFill>
                <a:effectLst/>
                <a:latin typeface="+mn-lt"/>
              </a:rPr>
              <a:t>Infestación por el </a:t>
            </a:r>
            <a:r>
              <a:rPr lang="es-PE" sz="3200" b="1" i="1" dirty="0">
                <a:solidFill>
                  <a:srgbClr val="C00000"/>
                </a:solidFill>
                <a:effectLst/>
                <a:latin typeface="+mn-lt"/>
              </a:rPr>
              <a:t>Aedes </a:t>
            </a:r>
            <a:r>
              <a:rPr lang="es-PE" sz="3200" b="1" i="1" dirty="0" err="1">
                <a:solidFill>
                  <a:srgbClr val="C00000"/>
                </a:solidFill>
                <a:effectLst/>
                <a:latin typeface="+mn-lt"/>
              </a:rPr>
              <a:t>aegypti</a:t>
            </a:r>
            <a:r>
              <a:rPr lang="es-PE" sz="3200" b="1" i="1" dirty="0">
                <a:solidFill>
                  <a:srgbClr val="C00000"/>
                </a:solidFill>
                <a:effectLst/>
                <a:latin typeface="+mn-lt"/>
              </a:rPr>
              <a:t> </a:t>
            </a:r>
            <a:r>
              <a:rPr lang="es-PE" sz="3200" b="1" dirty="0">
                <a:solidFill>
                  <a:srgbClr val="C00000"/>
                </a:solidFill>
                <a:effectLst/>
                <a:latin typeface="+mn-lt"/>
              </a:rPr>
              <a:t>en el Perú</a:t>
            </a:r>
          </a:p>
        </p:txBody>
      </p:sp>
    </p:spTree>
    <p:extLst>
      <p:ext uri="{BB962C8B-B14F-4D97-AF65-F5344CB8AC3E}">
        <p14:creationId xmlns:p14="http://schemas.microsoft.com/office/powerpoint/2010/main" val="3208911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652"/>
          <a:stretch/>
        </p:blipFill>
        <p:spPr bwMode="auto">
          <a:xfrm>
            <a:off x="70784" y="587829"/>
            <a:ext cx="12073888" cy="622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8477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26"/>
          <a:stretch/>
        </p:blipFill>
        <p:spPr bwMode="auto">
          <a:xfrm>
            <a:off x="1" y="628650"/>
            <a:ext cx="12191999" cy="618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118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FFAAC75-D547-452C-9051-85153B95756E}"/>
              </a:ext>
            </a:extLst>
          </p:cNvPr>
          <p:cNvPicPr>
            <a:picLocks noChangeAspect="1"/>
          </p:cNvPicPr>
          <p:nvPr/>
        </p:nvPicPr>
        <p:blipFill rotWithShape="1">
          <a:blip r:embed="rId2"/>
          <a:srcRect l="20977" t="15583" r="22187" b="13733"/>
          <a:stretch/>
        </p:blipFill>
        <p:spPr>
          <a:xfrm>
            <a:off x="1200151" y="579663"/>
            <a:ext cx="9344024" cy="6533431"/>
          </a:xfrm>
          <a:prstGeom prst="rect">
            <a:avLst/>
          </a:prstGeom>
        </p:spPr>
      </p:pic>
    </p:spTree>
    <p:extLst>
      <p:ext uri="{BB962C8B-B14F-4D97-AF65-F5344CB8AC3E}">
        <p14:creationId xmlns:p14="http://schemas.microsoft.com/office/powerpoint/2010/main" val="124945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487"/>
          <a:stretch/>
        </p:blipFill>
        <p:spPr bwMode="auto">
          <a:xfrm>
            <a:off x="2" y="579664"/>
            <a:ext cx="12191999" cy="624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757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294"/>
          <a:stretch/>
        </p:blipFill>
        <p:spPr bwMode="auto">
          <a:xfrm>
            <a:off x="0" y="571500"/>
            <a:ext cx="12192000" cy="631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360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025"/>
          <a:stretch/>
        </p:blipFill>
        <p:spPr bwMode="auto">
          <a:xfrm>
            <a:off x="1" y="620486"/>
            <a:ext cx="12192000" cy="625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865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áfico 13">
            <a:extLst>
              <a:ext uri="{FF2B5EF4-FFF2-40B4-BE49-F238E27FC236}">
                <a16:creationId xmlns:a16="http://schemas.microsoft.com/office/drawing/2014/main" id="{0EC1A6F1-9E32-4F19-B87E-E9C785EDAF2E}"/>
              </a:ext>
            </a:extLst>
          </p:cNvPr>
          <p:cNvGraphicFramePr>
            <a:graphicFrameLocks/>
          </p:cNvGraphicFramePr>
          <p:nvPr>
            <p:extLst>
              <p:ext uri="{D42A27DB-BD31-4B8C-83A1-F6EECF244321}">
                <p14:modId xmlns:p14="http://schemas.microsoft.com/office/powerpoint/2010/main" val="3006144641"/>
              </p:ext>
            </p:extLst>
          </p:nvPr>
        </p:nvGraphicFramePr>
        <p:xfrm>
          <a:off x="251012" y="722460"/>
          <a:ext cx="11940988" cy="59687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40140" y="2604735"/>
            <a:ext cx="1555845" cy="307777"/>
          </a:xfrm>
          <a:prstGeom prst="rect">
            <a:avLst/>
          </a:prstGeom>
          <a:solidFill>
            <a:schemeClr val="bg1"/>
          </a:solidFill>
        </p:spPr>
        <p:txBody>
          <a:bodyPr wrap="square" rtlCol="0">
            <a:spAutoFit/>
          </a:bodyPr>
          <a:lstStyle/>
          <a:p>
            <a:pPr algn="ctr"/>
            <a:r>
              <a:rPr lang="es-ES" sz="1400" b="1" dirty="0"/>
              <a:t>Jaén, Cajamarca</a:t>
            </a:r>
            <a:endParaRPr lang="en-US" sz="1400" b="1" dirty="0"/>
          </a:p>
        </p:txBody>
      </p:sp>
      <p:sp>
        <p:nvSpPr>
          <p:cNvPr id="6" name="Right Brace 5"/>
          <p:cNvSpPr/>
          <p:nvPr/>
        </p:nvSpPr>
        <p:spPr>
          <a:xfrm rot="16200000">
            <a:off x="2276116" y="2521773"/>
            <a:ext cx="128951" cy="1078173"/>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301322" y="1949943"/>
            <a:ext cx="1555845" cy="738664"/>
          </a:xfrm>
          <a:prstGeom prst="rect">
            <a:avLst/>
          </a:prstGeom>
          <a:solidFill>
            <a:schemeClr val="bg1"/>
          </a:solidFill>
        </p:spPr>
        <p:txBody>
          <a:bodyPr wrap="square" rtlCol="0">
            <a:spAutoFit/>
          </a:bodyPr>
          <a:lstStyle/>
          <a:p>
            <a:pPr algn="ctr"/>
            <a:r>
              <a:rPr lang="es-ES" sz="1400" b="1" dirty="0"/>
              <a:t>Iquitos y </a:t>
            </a:r>
            <a:r>
              <a:rPr lang="es-ES" sz="1400" b="1" dirty="0" err="1"/>
              <a:t>Yurimaguas</a:t>
            </a:r>
            <a:r>
              <a:rPr lang="es-ES" sz="1400" b="1" dirty="0"/>
              <a:t>, Loreto</a:t>
            </a:r>
            <a:endParaRPr lang="en-US" sz="1400" b="1" dirty="0"/>
          </a:p>
        </p:txBody>
      </p:sp>
      <p:sp>
        <p:nvSpPr>
          <p:cNvPr id="8" name="Right Brace 7"/>
          <p:cNvSpPr/>
          <p:nvPr/>
        </p:nvSpPr>
        <p:spPr>
          <a:xfrm rot="16200000">
            <a:off x="4740149" y="2070434"/>
            <a:ext cx="166133" cy="1685766"/>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5666099" y="1157414"/>
            <a:ext cx="1555845" cy="307777"/>
          </a:xfrm>
          <a:prstGeom prst="rect">
            <a:avLst/>
          </a:prstGeom>
          <a:solidFill>
            <a:schemeClr val="bg1"/>
          </a:solidFill>
        </p:spPr>
        <p:txBody>
          <a:bodyPr wrap="square" rtlCol="0">
            <a:spAutoFit/>
          </a:bodyPr>
          <a:lstStyle/>
          <a:p>
            <a:pPr algn="ctr"/>
            <a:r>
              <a:rPr lang="es-ES" sz="1400" b="1" dirty="0"/>
              <a:t>Chincha, Ica</a:t>
            </a:r>
            <a:endParaRPr lang="en-US" sz="1400" b="1" dirty="0"/>
          </a:p>
        </p:txBody>
      </p:sp>
      <p:sp>
        <p:nvSpPr>
          <p:cNvPr id="10" name="Right Brace 9"/>
          <p:cNvSpPr/>
          <p:nvPr/>
        </p:nvSpPr>
        <p:spPr>
          <a:xfrm rot="16200000">
            <a:off x="6296024" y="937393"/>
            <a:ext cx="142598" cy="1173705"/>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9121254" y="3483529"/>
            <a:ext cx="1555845" cy="307777"/>
          </a:xfrm>
          <a:prstGeom prst="rect">
            <a:avLst/>
          </a:prstGeom>
          <a:solidFill>
            <a:schemeClr val="bg1"/>
          </a:solidFill>
        </p:spPr>
        <p:txBody>
          <a:bodyPr wrap="square" rtlCol="0">
            <a:spAutoFit/>
          </a:bodyPr>
          <a:lstStyle/>
          <a:p>
            <a:pPr algn="ctr"/>
            <a:r>
              <a:rPr lang="es-ES" sz="1400" b="1" dirty="0"/>
              <a:t>Bagua, Amazonas</a:t>
            </a:r>
            <a:endParaRPr lang="en-US" sz="1400" b="1" dirty="0"/>
          </a:p>
        </p:txBody>
      </p:sp>
      <p:sp>
        <p:nvSpPr>
          <p:cNvPr id="12" name="Right Brace 11"/>
          <p:cNvSpPr/>
          <p:nvPr/>
        </p:nvSpPr>
        <p:spPr>
          <a:xfrm rot="16200000">
            <a:off x="9863528" y="3527588"/>
            <a:ext cx="71298" cy="882550"/>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9102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n 1">
            <a:extLst>
              <a:ext uri="{FF2B5EF4-FFF2-40B4-BE49-F238E27FC236}">
                <a16:creationId xmlns:a16="http://schemas.microsoft.com/office/drawing/2014/main" id="{71C40D1E-3121-402C-AB74-B95E35ECCC22}"/>
              </a:ext>
            </a:extLst>
          </p:cNvPr>
          <p:cNvPicPr>
            <a:picLocks noChangeAspect="1"/>
          </p:cNvPicPr>
          <p:nvPr/>
        </p:nvPicPr>
        <p:blipFill>
          <a:blip r:embed="rId2">
            <a:extLst>
              <a:ext uri="{28A0092B-C50C-407E-A947-70E740481C1C}">
                <a14:useLocalDpi xmlns:a14="http://schemas.microsoft.com/office/drawing/2010/main" val="0"/>
              </a:ext>
            </a:extLst>
          </a:blip>
          <a:srcRect l="19167" t="9259" r="5000" b="14444"/>
          <a:stretch>
            <a:fillRect/>
          </a:stretch>
        </p:blipFill>
        <p:spPr bwMode="auto">
          <a:xfrm>
            <a:off x="1512888" y="685801"/>
            <a:ext cx="9155113"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CuadroTexto 2">
            <a:extLst>
              <a:ext uri="{FF2B5EF4-FFF2-40B4-BE49-F238E27FC236}">
                <a16:creationId xmlns:a16="http://schemas.microsoft.com/office/drawing/2014/main" id="{780118F9-3A30-411D-B651-4CC36177C8A0}"/>
              </a:ext>
            </a:extLst>
          </p:cNvPr>
          <p:cNvSpPr txBox="1">
            <a:spLocks noChangeArrowheads="1"/>
          </p:cNvSpPr>
          <p:nvPr/>
        </p:nvSpPr>
        <p:spPr bwMode="auto">
          <a:xfrm>
            <a:off x="4495800" y="209550"/>
            <a:ext cx="3632200" cy="400050"/>
          </a:xfrm>
          <a:prstGeom prst="rect">
            <a:avLst/>
          </a:prstGeom>
          <a:gradFill rotWithShape="0">
            <a:gsLst>
              <a:gs pos="0">
                <a:schemeClr val="tx1"/>
              </a:gs>
              <a:gs pos="100000">
                <a:schemeClr val="tx1">
                  <a:alpha val="23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2000" b="1">
                <a:solidFill>
                  <a:schemeClr val="bg1"/>
                </a:solidFill>
                <a:latin typeface="Arial" panose="020B0604020202020204" pitchFamily="34" charset="0"/>
              </a:rPr>
              <a:t>Regiones naturales del Perú</a:t>
            </a:r>
          </a:p>
        </p:txBody>
      </p:sp>
    </p:spTree>
    <p:extLst>
      <p:ext uri="{BB962C8B-B14F-4D97-AF65-F5344CB8AC3E}">
        <p14:creationId xmlns:p14="http://schemas.microsoft.com/office/powerpoint/2010/main" val="32304064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70" t="8105" r="-2631"/>
          <a:stretch/>
        </p:blipFill>
        <p:spPr bwMode="auto">
          <a:xfrm>
            <a:off x="-2139" y="661307"/>
            <a:ext cx="11942841" cy="619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7202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688"/>
          <a:stretch/>
        </p:blipFill>
        <p:spPr bwMode="auto">
          <a:xfrm>
            <a:off x="0" y="595993"/>
            <a:ext cx="12192000" cy="626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2193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452"/>
          <a:stretch/>
        </p:blipFill>
        <p:spPr bwMode="auto">
          <a:xfrm>
            <a:off x="1" y="579664"/>
            <a:ext cx="12231484" cy="6278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35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740"/>
          <a:stretch/>
        </p:blipFill>
        <p:spPr bwMode="auto">
          <a:xfrm>
            <a:off x="301728" y="744271"/>
            <a:ext cx="11430351" cy="587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667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769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48B35-C48B-4ADC-97BD-92DBD689758F}"/>
              </a:ext>
            </a:extLst>
          </p:cNvPr>
          <p:cNvSpPr>
            <a:spLocks noGrp="1"/>
          </p:cNvSpPr>
          <p:nvPr>
            <p:ph type="title"/>
          </p:nvPr>
        </p:nvSpPr>
        <p:spPr/>
        <p:txBody>
          <a:bodyPr/>
          <a:lstStyle/>
          <a:p>
            <a:pPr algn="ctr"/>
            <a:r>
              <a:rPr lang="es-ES" b="1" dirty="0">
                <a:solidFill>
                  <a:srgbClr val="C00000"/>
                </a:solidFill>
                <a:latin typeface="+mn-lt"/>
              </a:rPr>
              <a:t>Contenido</a:t>
            </a:r>
          </a:p>
        </p:txBody>
      </p:sp>
      <p:sp>
        <p:nvSpPr>
          <p:cNvPr id="3" name="Marcador de contenido 2">
            <a:extLst>
              <a:ext uri="{FF2B5EF4-FFF2-40B4-BE49-F238E27FC236}">
                <a16:creationId xmlns:a16="http://schemas.microsoft.com/office/drawing/2014/main" id="{C0BE7CAB-4841-42B5-A910-7DB485CD9AF6}"/>
              </a:ext>
            </a:extLst>
          </p:cNvPr>
          <p:cNvSpPr>
            <a:spLocks noGrp="1"/>
          </p:cNvSpPr>
          <p:nvPr>
            <p:ph idx="1"/>
          </p:nvPr>
        </p:nvSpPr>
        <p:spPr>
          <a:xfrm>
            <a:off x="838200" y="1825625"/>
            <a:ext cx="10753578" cy="4351338"/>
          </a:xfrm>
        </p:spPr>
        <p:txBody>
          <a:bodyPr>
            <a:normAutofit fontScale="92500"/>
          </a:bodyPr>
          <a:lstStyle/>
          <a:p>
            <a:pPr>
              <a:lnSpc>
                <a:spcPct val="150000"/>
              </a:lnSpc>
            </a:pPr>
            <a:r>
              <a:rPr lang="es-ES" b="1" dirty="0">
                <a:solidFill>
                  <a:schemeClr val="accent2">
                    <a:lumMod val="60000"/>
                    <a:lumOff val="40000"/>
                  </a:schemeClr>
                </a:solidFill>
              </a:rPr>
              <a:t>Contexto geográfico, demográfico y socioeconómico de la salud en el Perú</a:t>
            </a:r>
          </a:p>
          <a:p>
            <a:pPr>
              <a:lnSpc>
                <a:spcPct val="150000"/>
              </a:lnSpc>
            </a:pPr>
            <a:r>
              <a:rPr lang="es-ES" b="1" dirty="0">
                <a:solidFill>
                  <a:schemeClr val="accent2">
                    <a:lumMod val="60000"/>
                    <a:lumOff val="40000"/>
                  </a:schemeClr>
                </a:solidFill>
              </a:rPr>
              <a:t>Análisis de la Mortalidad</a:t>
            </a:r>
          </a:p>
          <a:p>
            <a:pPr>
              <a:lnSpc>
                <a:spcPct val="150000"/>
              </a:lnSpc>
            </a:pPr>
            <a:r>
              <a:rPr lang="es-ES" b="1" dirty="0">
                <a:solidFill>
                  <a:schemeClr val="accent2">
                    <a:lumMod val="60000"/>
                    <a:lumOff val="40000"/>
                  </a:schemeClr>
                </a:solidFill>
              </a:rPr>
              <a:t>Mortalidad Prematura</a:t>
            </a:r>
          </a:p>
          <a:p>
            <a:pPr>
              <a:lnSpc>
                <a:spcPct val="150000"/>
              </a:lnSpc>
            </a:pPr>
            <a:r>
              <a:rPr lang="es-ES" b="1" dirty="0">
                <a:solidFill>
                  <a:schemeClr val="accent2">
                    <a:lumMod val="60000"/>
                    <a:lumOff val="40000"/>
                  </a:schemeClr>
                </a:solidFill>
              </a:rPr>
              <a:t>Carga de Enfermedad</a:t>
            </a:r>
          </a:p>
          <a:p>
            <a:pPr>
              <a:lnSpc>
                <a:spcPct val="150000"/>
              </a:lnSpc>
            </a:pPr>
            <a:r>
              <a:rPr lang="es-ES" b="1" dirty="0">
                <a:solidFill>
                  <a:schemeClr val="accent2">
                    <a:lumMod val="60000"/>
                    <a:lumOff val="40000"/>
                  </a:schemeClr>
                </a:solidFill>
              </a:rPr>
              <a:t>Análisis de algunos problemas específicos (Tuberculosis, cáncer, VIH/SIDA y arbovirosis</a:t>
            </a:r>
            <a:endParaRPr lang="es-ES" b="1" dirty="0"/>
          </a:p>
          <a:p>
            <a:pPr>
              <a:lnSpc>
                <a:spcPct val="150000"/>
              </a:lnSpc>
            </a:pPr>
            <a:endParaRPr lang="es-ES" b="1" dirty="0"/>
          </a:p>
          <a:p>
            <a:pPr>
              <a:lnSpc>
                <a:spcPct val="150000"/>
              </a:lnSpc>
            </a:pPr>
            <a:endParaRPr lang="es-ES" b="1" dirty="0"/>
          </a:p>
        </p:txBody>
      </p:sp>
    </p:spTree>
    <p:extLst>
      <p:ext uri="{BB962C8B-B14F-4D97-AF65-F5344CB8AC3E}">
        <p14:creationId xmlns:p14="http://schemas.microsoft.com/office/powerpoint/2010/main" val="14037660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48B35-C48B-4ADC-97BD-92DBD689758F}"/>
              </a:ext>
            </a:extLst>
          </p:cNvPr>
          <p:cNvSpPr>
            <a:spLocks noGrp="1"/>
          </p:cNvSpPr>
          <p:nvPr>
            <p:ph type="title"/>
          </p:nvPr>
        </p:nvSpPr>
        <p:spPr/>
        <p:txBody>
          <a:bodyPr/>
          <a:lstStyle/>
          <a:p>
            <a:pPr algn="ctr"/>
            <a:r>
              <a:rPr lang="es-ES" b="1" dirty="0">
                <a:solidFill>
                  <a:srgbClr val="C00000"/>
                </a:solidFill>
                <a:latin typeface="+mn-lt"/>
              </a:rPr>
              <a:t>Contenido</a:t>
            </a:r>
          </a:p>
        </p:txBody>
      </p:sp>
      <p:sp>
        <p:nvSpPr>
          <p:cNvPr id="3" name="Marcador de contenido 2">
            <a:extLst>
              <a:ext uri="{FF2B5EF4-FFF2-40B4-BE49-F238E27FC236}">
                <a16:creationId xmlns:a16="http://schemas.microsoft.com/office/drawing/2014/main" id="{C0BE7CAB-4841-42B5-A910-7DB485CD9AF6}"/>
              </a:ext>
            </a:extLst>
          </p:cNvPr>
          <p:cNvSpPr>
            <a:spLocks noGrp="1"/>
          </p:cNvSpPr>
          <p:nvPr>
            <p:ph idx="1"/>
          </p:nvPr>
        </p:nvSpPr>
        <p:spPr>
          <a:xfrm>
            <a:off x="838200" y="1825625"/>
            <a:ext cx="10753578" cy="4351338"/>
          </a:xfrm>
        </p:spPr>
        <p:txBody>
          <a:bodyPr>
            <a:normAutofit fontScale="92500"/>
          </a:bodyPr>
          <a:lstStyle/>
          <a:p>
            <a:pPr>
              <a:lnSpc>
                <a:spcPct val="150000"/>
              </a:lnSpc>
            </a:pPr>
            <a:r>
              <a:rPr lang="es-ES" b="1" dirty="0"/>
              <a:t>Contexto geográfico, demográfico y socioeconómico de la salud en el Perú</a:t>
            </a:r>
          </a:p>
          <a:p>
            <a:pPr>
              <a:lnSpc>
                <a:spcPct val="150000"/>
              </a:lnSpc>
            </a:pPr>
            <a:r>
              <a:rPr lang="es-ES" b="1" dirty="0"/>
              <a:t>Análisis de la Mortalidad</a:t>
            </a:r>
          </a:p>
          <a:p>
            <a:pPr>
              <a:lnSpc>
                <a:spcPct val="150000"/>
              </a:lnSpc>
            </a:pPr>
            <a:r>
              <a:rPr lang="es-ES" b="1" dirty="0"/>
              <a:t>Mortalidad Prematura</a:t>
            </a:r>
          </a:p>
          <a:p>
            <a:pPr>
              <a:lnSpc>
                <a:spcPct val="150000"/>
              </a:lnSpc>
            </a:pPr>
            <a:r>
              <a:rPr lang="es-ES" b="1" dirty="0"/>
              <a:t>Carga de Enfermedad</a:t>
            </a:r>
          </a:p>
          <a:p>
            <a:pPr>
              <a:lnSpc>
                <a:spcPct val="150000"/>
              </a:lnSpc>
            </a:pPr>
            <a:r>
              <a:rPr lang="es-ES" b="1" dirty="0"/>
              <a:t>Análisis de algunos problemas específicos (Tuberculosis, cáncer, VIH/SIDA y arbovirosis)</a:t>
            </a:r>
          </a:p>
          <a:p>
            <a:pPr>
              <a:lnSpc>
                <a:spcPct val="150000"/>
              </a:lnSpc>
            </a:pPr>
            <a:endParaRPr lang="es-ES" b="1" dirty="0"/>
          </a:p>
          <a:p>
            <a:pPr>
              <a:lnSpc>
                <a:spcPct val="150000"/>
              </a:lnSpc>
            </a:pPr>
            <a:endParaRPr lang="es-ES" b="1" dirty="0"/>
          </a:p>
        </p:txBody>
      </p:sp>
    </p:spTree>
    <p:extLst>
      <p:ext uri="{BB962C8B-B14F-4D97-AF65-F5344CB8AC3E}">
        <p14:creationId xmlns:p14="http://schemas.microsoft.com/office/powerpoint/2010/main" val="2790792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57A27-74B0-4192-9619-B704BF04B3F9}"/>
              </a:ext>
            </a:extLst>
          </p:cNvPr>
          <p:cNvSpPr>
            <a:spLocks noGrp="1"/>
          </p:cNvSpPr>
          <p:nvPr>
            <p:ph type="ctrTitle"/>
          </p:nvPr>
        </p:nvSpPr>
        <p:spPr>
          <a:xfrm>
            <a:off x="1645298" y="2182941"/>
            <a:ext cx="9144000" cy="1826997"/>
          </a:xfrm>
        </p:spPr>
        <p:txBody>
          <a:bodyPr>
            <a:normAutofit/>
          </a:bodyPr>
          <a:lstStyle/>
          <a:p>
            <a:r>
              <a:rPr lang="es-PE" sz="5400" b="1" dirty="0">
                <a:solidFill>
                  <a:srgbClr val="C00000"/>
                </a:solidFill>
                <a:latin typeface="+mn-lt"/>
              </a:rPr>
              <a:t>Gracias por su atención</a:t>
            </a:r>
          </a:p>
        </p:txBody>
      </p:sp>
      <p:sp>
        <p:nvSpPr>
          <p:cNvPr id="3" name="Subtítulo 2">
            <a:extLst>
              <a:ext uri="{FF2B5EF4-FFF2-40B4-BE49-F238E27FC236}">
                <a16:creationId xmlns:a16="http://schemas.microsoft.com/office/drawing/2014/main" id="{8B6C3567-21A2-47E2-86F9-53A8CD0E9279}"/>
              </a:ext>
            </a:extLst>
          </p:cNvPr>
          <p:cNvSpPr>
            <a:spLocks noGrp="1"/>
          </p:cNvSpPr>
          <p:nvPr>
            <p:ph type="subTitle" idx="1"/>
          </p:nvPr>
        </p:nvSpPr>
        <p:spPr>
          <a:xfrm>
            <a:off x="1745966" y="5060953"/>
            <a:ext cx="9144000" cy="651950"/>
          </a:xfrm>
        </p:spPr>
        <p:txBody>
          <a:bodyPr>
            <a:normAutofit fontScale="62500" lnSpcReduction="20000"/>
          </a:bodyPr>
          <a:lstStyle/>
          <a:p>
            <a:r>
              <a:rPr lang="es-PE" sz="3200" dirty="0">
                <a:hlinkClick r:id="rId2"/>
              </a:rPr>
              <a:t>lsuarez@dge.gob.pe</a:t>
            </a:r>
            <a:endParaRPr lang="es-PE" sz="3200" dirty="0"/>
          </a:p>
          <a:p>
            <a:r>
              <a:rPr lang="es-PE" sz="3200" dirty="0">
                <a:hlinkClick r:id="rId3"/>
              </a:rPr>
              <a:t>lsuarezo@gmail.com</a:t>
            </a:r>
            <a:r>
              <a:rPr lang="es-PE" sz="3200" dirty="0"/>
              <a:t> </a:t>
            </a:r>
          </a:p>
        </p:txBody>
      </p:sp>
    </p:spTree>
    <p:extLst>
      <p:ext uri="{BB962C8B-B14F-4D97-AF65-F5344CB8AC3E}">
        <p14:creationId xmlns:p14="http://schemas.microsoft.com/office/powerpoint/2010/main" val="1851189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a:extLst>
              <a:ext uri="{FF2B5EF4-FFF2-40B4-BE49-F238E27FC236}">
                <a16:creationId xmlns:a16="http://schemas.microsoft.com/office/drawing/2014/main" id="{6997E169-3F76-48E2-AE76-D3C4D5748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325" y="525463"/>
            <a:ext cx="8261350"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4061452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n 1">
            <a:extLst>
              <a:ext uri="{FF2B5EF4-FFF2-40B4-BE49-F238E27FC236}">
                <a16:creationId xmlns:a16="http://schemas.microsoft.com/office/drawing/2014/main" id="{5915AEC8-DDAD-487A-95F1-7BF3C875D8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624872"/>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25.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1517</TotalTime>
  <Words>2059</Words>
  <Application>Microsoft Macintosh PowerPoint</Application>
  <PresentationFormat>Panorámica</PresentationFormat>
  <Paragraphs>340</Paragraphs>
  <Slides>77</Slides>
  <Notes>19</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2</vt:i4>
      </vt:variant>
      <vt:variant>
        <vt:lpstr>Títulos de diapositiva</vt:lpstr>
      </vt:variant>
      <vt:variant>
        <vt:i4>77</vt:i4>
      </vt:variant>
    </vt:vector>
  </HeadingPairs>
  <TitlesOfParts>
    <vt:vector size="85" baseType="lpstr">
      <vt:lpstr>Arial</vt:lpstr>
      <vt:lpstr>Calibri</vt:lpstr>
      <vt:lpstr>Calibri Light</vt:lpstr>
      <vt:lpstr>Tahoma</vt:lpstr>
      <vt:lpstr>Times New Roman</vt:lpstr>
      <vt:lpstr>Tema de Office</vt:lpstr>
      <vt:lpstr>Gráfico</vt:lpstr>
      <vt:lpstr>Chart</vt:lpstr>
      <vt:lpstr>Situación de la Salud en el Perú</vt:lpstr>
      <vt:lpstr>Contenido</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¿Qué causa la mayoría de las muertes en Perú?</vt:lpstr>
      <vt:lpstr>Presentación de PowerPoint</vt:lpstr>
      <vt:lpstr>Contenido</vt:lpstr>
      <vt:lpstr>AVPP Años de Vida Potencial Perdidos</vt:lpstr>
      <vt:lpstr>Presentación de PowerPoint</vt:lpstr>
      <vt:lpstr>Causas de Muerte Prematura (AVPP) en el Perú 1990 – 2010</vt:lpstr>
      <vt:lpstr>¿Qué causa la mayoría de las muertes prematuras en Perú?</vt:lpstr>
      <vt:lpstr>Presentación de PowerPoint</vt:lpstr>
      <vt:lpstr>Contenido</vt:lpstr>
      <vt:lpstr>Presentación de PowerPoint</vt:lpstr>
      <vt:lpstr>   </vt:lpstr>
      <vt:lpstr> </vt:lpstr>
      <vt:lpstr> </vt:lpstr>
      <vt:lpstr> </vt:lpstr>
      <vt:lpstr> </vt:lpstr>
      <vt:lpstr>Estudio de Carga de Enfermedad en el Perú 2012</vt:lpstr>
      <vt:lpstr>Estudio de Carga de Enfermedad en el Perú 2012</vt:lpstr>
      <vt:lpstr>Estudio de Carga de Enfermedad en el Perú 2012</vt:lpstr>
      <vt:lpstr>Contenido</vt:lpstr>
      <vt:lpstr>Casos confirmados de Rubeola  2000-2008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TASA DE MORBILIDAD E INCIDENCIA DE TUBERCULOSIS. PERÚ. 1990 – 2015*.</vt:lpstr>
      <vt:lpstr>EVOLUCIÓN DE LA TUBERCULOSIS. PERÚ. 1990 – 2015*.</vt:lpstr>
      <vt:lpstr>Presentación de PowerPoint</vt:lpstr>
      <vt:lpstr>Presentación de PowerPoint</vt:lpstr>
      <vt:lpstr>Diagnostico de Cáncer de Próstata según estadios INEN 206-2016</vt:lpstr>
      <vt:lpstr>Presentación de PowerPoint</vt:lpstr>
      <vt:lpstr>Presentación de PowerPoint</vt:lpstr>
      <vt:lpstr>Presentación de PowerPoint</vt:lpstr>
      <vt:lpstr>Presentación de PowerPoint</vt:lpstr>
      <vt:lpstr>Presentación de PowerPoint</vt:lpstr>
      <vt:lpstr>Presentación de PowerPoint</vt:lpstr>
      <vt:lpstr>Infestación por el Aedes aegypti en el Perú</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Contenido</vt:lpstr>
      <vt:lpstr>Contenido</vt:lpstr>
      <vt:lpstr>Gracias por su atención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Necesidades de Investigación en Salud Pública en el Perú</dc:title>
  <dc:creator>Familia Suarez</dc:creator>
  <cp:lastModifiedBy>Usuario de Microsoft Office</cp:lastModifiedBy>
  <cp:revision>87</cp:revision>
  <dcterms:created xsi:type="dcterms:W3CDTF">2017-11-20T11:34:17Z</dcterms:created>
  <dcterms:modified xsi:type="dcterms:W3CDTF">2018-08-12T18:35:28Z</dcterms:modified>
</cp:coreProperties>
</file>