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5" r:id="rId2"/>
    <p:sldId id="273" r:id="rId3"/>
    <p:sldId id="372" r:id="rId4"/>
    <p:sldId id="368" r:id="rId5"/>
    <p:sldId id="367" r:id="rId6"/>
    <p:sldId id="370" r:id="rId7"/>
    <p:sldId id="371" r:id="rId8"/>
    <p:sldId id="348" r:id="rId9"/>
    <p:sldId id="349" r:id="rId10"/>
    <p:sldId id="346" r:id="rId11"/>
    <p:sldId id="277" r:id="rId12"/>
    <p:sldId id="314" r:id="rId13"/>
    <p:sldId id="335" r:id="rId14"/>
    <p:sldId id="309" r:id="rId15"/>
    <p:sldId id="350" r:id="rId16"/>
    <p:sldId id="362" r:id="rId17"/>
    <p:sldId id="283" r:id="rId18"/>
    <p:sldId id="327" r:id="rId19"/>
    <p:sldId id="363" r:id="rId20"/>
    <p:sldId id="364" r:id="rId21"/>
    <p:sldId id="347" r:id="rId22"/>
    <p:sldId id="343" r:id="rId23"/>
    <p:sldId id="344" r:id="rId24"/>
    <p:sldId id="365" r:id="rId25"/>
    <p:sldId id="366" r:id="rId26"/>
    <p:sldId id="357" r:id="rId27"/>
    <p:sldId id="360" r:id="rId28"/>
    <p:sldId id="361" r:id="rId29"/>
    <p:sldId id="3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DF6"/>
    <a:srgbClr val="036939"/>
    <a:srgbClr val="98C0A9"/>
    <a:srgbClr val="5982A6"/>
    <a:srgbClr val="B08600"/>
    <a:srgbClr val="99FF99"/>
    <a:srgbClr val="FFD5D5"/>
    <a:srgbClr val="FFCCCC"/>
    <a:srgbClr val="CCECFF"/>
    <a:srgbClr val="FFD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94394" autoAdjust="0"/>
  </p:normalViewPr>
  <p:slideViewPr>
    <p:cSldViewPr snapToGrid="0">
      <p:cViewPr varScale="1">
        <p:scale>
          <a:sx n="61" d="100"/>
          <a:sy n="61" d="100"/>
        </p:scale>
        <p:origin x="13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2ADCD-1832-4477-B7E9-5E47EDD4580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50480D6-1FB4-46EE-BB6F-6FA5B7257FCD}">
      <dgm:prSet phldrT="[Texto]" custT="1"/>
      <dgm:spPr/>
      <dgm:t>
        <a:bodyPr/>
        <a:lstStyle/>
        <a:p>
          <a:r>
            <a:rPr lang="es-MX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Evaluación de la condición de los trabajadores antes de su reincorporación al trabajo</a:t>
          </a:r>
          <a:endParaRPr lang="es-PE" sz="1600" dirty="0"/>
        </a:p>
      </dgm:t>
    </dgm:pt>
    <dgm:pt modelId="{D6DAC234-4ADE-4BCD-B651-D82D3C7F41AF}" type="parTrans" cxnId="{089209FA-9056-4459-915B-CCF65571AFD1}">
      <dgm:prSet/>
      <dgm:spPr/>
      <dgm:t>
        <a:bodyPr/>
        <a:lstStyle/>
        <a:p>
          <a:endParaRPr lang="es-PE" sz="1600"/>
        </a:p>
      </dgm:t>
    </dgm:pt>
    <dgm:pt modelId="{B1E5C3E7-1860-4230-A2A1-5A651002D899}" type="sibTrans" cxnId="{089209FA-9056-4459-915B-CCF65571AFD1}">
      <dgm:prSet custT="1"/>
      <dgm:spPr/>
      <dgm:t>
        <a:bodyPr/>
        <a:lstStyle/>
        <a:p>
          <a:r>
            <a:rPr lang="es-MX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Limpieza y desinfección de los centros de trabajo</a:t>
          </a:r>
          <a:endParaRPr lang="es-PE" sz="1600" dirty="0"/>
        </a:p>
      </dgm:t>
    </dgm:pt>
    <dgm:pt modelId="{9B9920A3-D79F-49C5-AE89-E6B5C6993CB5}">
      <dgm:prSet phldrT="[Texto]" custT="1"/>
      <dgm:spPr/>
      <dgm:t>
        <a:bodyPr/>
        <a:lstStyle/>
        <a:p>
          <a:r>
            <a:rPr lang="es-MX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Lavado y desinfección de manos obligatoria </a:t>
          </a:r>
          <a:endParaRPr lang="es-PE" sz="1600" dirty="0"/>
        </a:p>
      </dgm:t>
    </dgm:pt>
    <dgm:pt modelId="{CF2ADFFE-E608-404B-851A-443B7F354D16}" type="parTrans" cxnId="{486E755A-32A1-46A4-9663-22703355A027}">
      <dgm:prSet/>
      <dgm:spPr/>
      <dgm:t>
        <a:bodyPr/>
        <a:lstStyle/>
        <a:p>
          <a:endParaRPr lang="es-PE" sz="1600"/>
        </a:p>
      </dgm:t>
    </dgm:pt>
    <dgm:pt modelId="{BB3F16A1-5D6A-4131-8C2C-AF1FEAE45752}" type="sibTrans" cxnId="{486E755A-32A1-46A4-9663-22703355A027}">
      <dgm:prSet custT="1"/>
      <dgm:spPr/>
      <dgm:t>
        <a:bodyPr/>
        <a:lstStyle/>
        <a:p>
          <a:r>
            <a:rPr lang="es-MX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Sensibilización al personal sobre la prevención del contagio en el centro de trabajo</a:t>
          </a:r>
          <a:endParaRPr lang="es-PE" sz="1600" dirty="0"/>
        </a:p>
      </dgm:t>
    </dgm:pt>
    <dgm:pt modelId="{E0A293FF-4F1F-4B70-97C0-6A1F8FD41CB1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MEDIDAS PREVENTIVAS DE PROTECCIÓN PERSONAL</a:t>
          </a:r>
          <a:endParaRPr lang="es-PE" sz="1600" b="1" dirty="0">
            <a:solidFill>
              <a:srgbClr val="002060"/>
            </a:solidFill>
          </a:endParaRPr>
        </a:p>
      </dgm:t>
    </dgm:pt>
    <dgm:pt modelId="{AD415A65-91A4-46A7-9762-FE556EE8070C}" type="parTrans" cxnId="{86E9C5B3-01D3-45BB-BC2F-FB6B4740B4B4}">
      <dgm:prSet/>
      <dgm:spPr/>
      <dgm:t>
        <a:bodyPr/>
        <a:lstStyle/>
        <a:p>
          <a:endParaRPr lang="es-PE" sz="1600"/>
        </a:p>
      </dgm:t>
    </dgm:pt>
    <dgm:pt modelId="{C629446A-D27F-4065-9CE5-2E92D5CC4749}" type="sibTrans" cxnId="{86E9C5B3-01D3-45BB-BC2F-FB6B4740B4B4}">
      <dgm:prSet custT="1"/>
      <dgm:spPr/>
      <dgm:t>
        <a:bodyPr/>
        <a:lstStyle/>
        <a:p>
          <a:r>
            <a:rPr lang="es-MX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Medidas preventivas de aplicación colectiva</a:t>
          </a:r>
          <a:endParaRPr lang="es-PE" sz="1600" dirty="0"/>
        </a:p>
      </dgm:t>
    </dgm:pt>
    <dgm:pt modelId="{216CBA26-3998-4AD6-A05A-8D264E1C37E2}" type="pres">
      <dgm:prSet presAssocID="{C0A2ADCD-1832-4477-B7E9-5E47EDD4580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C4FE67B-992E-44D1-825C-B37ECFCDF89C}" type="pres">
      <dgm:prSet presAssocID="{950480D6-1FB4-46EE-BB6F-6FA5B7257FCD}" presName="composite" presStyleCnt="0"/>
      <dgm:spPr/>
    </dgm:pt>
    <dgm:pt modelId="{70489E2F-4270-4F68-AA38-251FBA0EA662}" type="pres">
      <dgm:prSet presAssocID="{950480D6-1FB4-46EE-BB6F-6FA5B7257FC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77D1368-3E64-4FE8-8E53-420B70F8CAEB}" type="pres">
      <dgm:prSet presAssocID="{950480D6-1FB4-46EE-BB6F-6FA5B7257FC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CC880F-F3D8-471C-8BDD-FA03A7CD458F}" type="pres">
      <dgm:prSet presAssocID="{950480D6-1FB4-46EE-BB6F-6FA5B7257FCD}" presName="BalanceSpacing" presStyleCnt="0"/>
      <dgm:spPr/>
    </dgm:pt>
    <dgm:pt modelId="{1CB650D3-6340-420E-9A66-D44FBCB0B74C}" type="pres">
      <dgm:prSet presAssocID="{950480D6-1FB4-46EE-BB6F-6FA5B7257FCD}" presName="BalanceSpacing1" presStyleCnt="0"/>
      <dgm:spPr/>
    </dgm:pt>
    <dgm:pt modelId="{43BCE1B1-BC38-45CF-A3D9-AFA6C9E96A56}" type="pres">
      <dgm:prSet presAssocID="{B1E5C3E7-1860-4230-A2A1-5A651002D899}" presName="Accent1Text" presStyleLbl="node1" presStyleIdx="1" presStyleCnt="6" custLinFactNeighborX="3019" custLinFactNeighborY="-1492"/>
      <dgm:spPr/>
      <dgm:t>
        <a:bodyPr/>
        <a:lstStyle/>
        <a:p>
          <a:endParaRPr lang="es-PE"/>
        </a:p>
      </dgm:t>
    </dgm:pt>
    <dgm:pt modelId="{F6A36229-0D84-4F19-B033-D84D90508214}" type="pres">
      <dgm:prSet presAssocID="{B1E5C3E7-1860-4230-A2A1-5A651002D899}" presName="spaceBetweenRectangles" presStyleCnt="0"/>
      <dgm:spPr/>
    </dgm:pt>
    <dgm:pt modelId="{A30C4A9E-3FBC-4EEC-BF3A-942C346B5963}" type="pres">
      <dgm:prSet presAssocID="{9B9920A3-D79F-49C5-AE89-E6B5C6993CB5}" presName="composite" presStyleCnt="0"/>
      <dgm:spPr/>
    </dgm:pt>
    <dgm:pt modelId="{E01E6902-6859-4387-98E1-B867FC774BAF}" type="pres">
      <dgm:prSet presAssocID="{9B9920A3-D79F-49C5-AE89-E6B5C6993CB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917CC5-9A33-4E03-9853-A87F1AD15CED}" type="pres">
      <dgm:prSet presAssocID="{9B9920A3-D79F-49C5-AE89-E6B5C6993CB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75616B-3955-452E-AD11-835CF2DED15E}" type="pres">
      <dgm:prSet presAssocID="{9B9920A3-D79F-49C5-AE89-E6B5C6993CB5}" presName="BalanceSpacing" presStyleCnt="0"/>
      <dgm:spPr/>
    </dgm:pt>
    <dgm:pt modelId="{310FE214-D944-4D92-855B-D2B6FC990903}" type="pres">
      <dgm:prSet presAssocID="{9B9920A3-D79F-49C5-AE89-E6B5C6993CB5}" presName="BalanceSpacing1" presStyleCnt="0"/>
      <dgm:spPr/>
    </dgm:pt>
    <dgm:pt modelId="{8C1D6F77-4786-4CA7-87D1-0CB6ABCDFB8D}" type="pres">
      <dgm:prSet presAssocID="{BB3F16A1-5D6A-4131-8C2C-AF1FEAE45752}" presName="Accent1Text" presStyleLbl="node1" presStyleIdx="3" presStyleCnt="6"/>
      <dgm:spPr/>
      <dgm:t>
        <a:bodyPr/>
        <a:lstStyle/>
        <a:p>
          <a:endParaRPr lang="es-PE"/>
        </a:p>
      </dgm:t>
    </dgm:pt>
    <dgm:pt modelId="{EDCF5024-6708-4A5A-A7DC-CE8F63379258}" type="pres">
      <dgm:prSet presAssocID="{BB3F16A1-5D6A-4131-8C2C-AF1FEAE45752}" presName="spaceBetweenRectangles" presStyleCnt="0"/>
      <dgm:spPr/>
    </dgm:pt>
    <dgm:pt modelId="{5C94ADFB-0446-48A3-9E9A-FB99F271A975}" type="pres">
      <dgm:prSet presAssocID="{E0A293FF-4F1F-4B70-97C0-6A1F8FD41CB1}" presName="composite" presStyleCnt="0"/>
      <dgm:spPr/>
    </dgm:pt>
    <dgm:pt modelId="{376179F0-CE5E-4015-B85C-D9F8BEC0B57D}" type="pres">
      <dgm:prSet presAssocID="{E0A293FF-4F1F-4B70-97C0-6A1F8FD41CB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C081D2E-7111-4CC4-839F-0E4E9923648C}" type="pres">
      <dgm:prSet presAssocID="{E0A293FF-4F1F-4B70-97C0-6A1F8FD41CB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88D0096-5E61-43B7-9778-A974BEE3712A}" type="pres">
      <dgm:prSet presAssocID="{E0A293FF-4F1F-4B70-97C0-6A1F8FD41CB1}" presName="BalanceSpacing" presStyleCnt="0"/>
      <dgm:spPr/>
    </dgm:pt>
    <dgm:pt modelId="{4904A259-26C3-4812-A01D-F6FE9FF76929}" type="pres">
      <dgm:prSet presAssocID="{E0A293FF-4F1F-4B70-97C0-6A1F8FD41CB1}" presName="BalanceSpacing1" presStyleCnt="0"/>
      <dgm:spPr/>
    </dgm:pt>
    <dgm:pt modelId="{2EFC6266-0E26-420A-8B73-4216EC53CA4A}" type="pres">
      <dgm:prSet presAssocID="{C629446A-D27F-4065-9CE5-2E92D5CC4749}" presName="Accent1Text" presStyleLbl="node1" presStyleIdx="5" presStyleCnt="6"/>
      <dgm:spPr/>
      <dgm:t>
        <a:bodyPr/>
        <a:lstStyle/>
        <a:p>
          <a:endParaRPr lang="es-PE"/>
        </a:p>
      </dgm:t>
    </dgm:pt>
  </dgm:ptLst>
  <dgm:cxnLst>
    <dgm:cxn modelId="{FF55717B-B538-4072-8B5B-07C703A169FA}" type="presOf" srcId="{BB3F16A1-5D6A-4131-8C2C-AF1FEAE45752}" destId="{8C1D6F77-4786-4CA7-87D1-0CB6ABCDFB8D}" srcOrd="0" destOrd="0" presId="urn:microsoft.com/office/officeart/2008/layout/AlternatingHexagons"/>
    <dgm:cxn modelId="{5B1A13F0-C21C-4654-AE4B-51A4A5EB163B}" type="presOf" srcId="{950480D6-1FB4-46EE-BB6F-6FA5B7257FCD}" destId="{70489E2F-4270-4F68-AA38-251FBA0EA662}" srcOrd="0" destOrd="0" presId="urn:microsoft.com/office/officeart/2008/layout/AlternatingHexagons"/>
    <dgm:cxn modelId="{8178DA08-DAFF-410C-896D-A5FCE6BF10D0}" type="presOf" srcId="{C0A2ADCD-1832-4477-B7E9-5E47EDD4580F}" destId="{216CBA26-3998-4AD6-A05A-8D264E1C37E2}" srcOrd="0" destOrd="0" presId="urn:microsoft.com/office/officeart/2008/layout/AlternatingHexagons"/>
    <dgm:cxn modelId="{2C009D4E-AD8A-4152-9C8A-3DD5342EA23E}" type="presOf" srcId="{B1E5C3E7-1860-4230-A2A1-5A651002D899}" destId="{43BCE1B1-BC38-45CF-A3D9-AFA6C9E96A56}" srcOrd="0" destOrd="0" presId="urn:microsoft.com/office/officeart/2008/layout/AlternatingHexagons"/>
    <dgm:cxn modelId="{486E755A-32A1-46A4-9663-22703355A027}" srcId="{C0A2ADCD-1832-4477-B7E9-5E47EDD4580F}" destId="{9B9920A3-D79F-49C5-AE89-E6B5C6993CB5}" srcOrd="1" destOrd="0" parTransId="{CF2ADFFE-E608-404B-851A-443B7F354D16}" sibTransId="{BB3F16A1-5D6A-4131-8C2C-AF1FEAE45752}"/>
    <dgm:cxn modelId="{089209FA-9056-4459-915B-CCF65571AFD1}" srcId="{C0A2ADCD-1832-4477-B7E9-5E47EDD4580F}" destId="{950480D6-1FB4-46EE-BB6F-6FA5B7257FCD}" srcOrd="0" destOrd="0" parTransId="{D6DAC234-4ADE-4BCD-B651-D82D3C7F41AF}" sibTransId="{B1E5C3E7-1860-4230-A2A1-5A651002D899}"/>
    <dgm:cxn modelId="{35EA2999-4E32-4F45-9D47-DAB1BEFF7222}" type="presOf" srcId="{C629446A-D27F-4065-9CE5-2E92D5CC4749}" destId="{2EFC6266-0E26-420A-8B73-4216EC53CA4A}" srcOrd="0" destOrd="0" presId="urn:microsoft.com/office/officeart/2008/layout/AlternatingHexagons"/>
    <dgm:cxn modelId="{A2B11006-7858-4514-8872-EC3477A62616}" type="presOf" srcId="{E0A293FF-4F1F-4B70-97C0-6A1F8FD41CB1}" destId="{376179F0-CE5E-4015-B85C-D9F8BEC0B57D}" srcOrd="0" destOrd="0" presId="urn:microsoft.com/office/officeart/2008/layout/AlternatingHexagons"/>
    <dgm:cxn modelId="{4FC2DE75-BD9C-4481-B05B-B129C8029FBA}" type="presOf" srcId="{9B9920A3-D79F-49C5-AE89-E6B5C6993CB5}" destId="{E01E6902-6859-4387-98E1-B867FC774BAF}" srcOrd="0" destOrd="0" presId="urn:microsoft.com/office/officeart/2008/layout/AlternatingHexagons"/>
    <dgm:cxn modelId="{86E9C5B3-01D3-45BB-BC2F-FB6B4740B4B4}" srcId="{C0A2ADCD-1832-4477-B7E9-5E47EDD4580F}" destId="{E0A293FF-4F1F-4B70-97C0-6A1F8FD41CB1}" srcOrd="2" destOrd="0" parTransId="{AD415A65-91A4-46A7-9762-FE556EE8070C}" sibTransId="{C629446A-D27F-4065-9CE5-2E92D5CC4749}"/>
    <dgm:cxn modelId="{F00A4AC0-BD69-4BD7-8478-4F4DB06A00EC}" type="presParOf" srcId="{216CBA26-3998-4AD6-A05A-8D264E1C37E2}" destId="{CC4FE67B-992E-44D1-825C-B37ECFCDF89C}" srcOrd="0" destOrd="0" presId="urn:microsoft.com/office/officeart/2008/layout/AlternatingHexagons"/>
    <dgm:cxn modelId="{38EE57A0-7395-4657-9502-7FD96FE3EF51}" type="presParOf" srcId="{CC4FE67B-992E-44D1-825C-B37ECFCDF89C}" destId="{70489E2F-4270-4F68-AA38-251FBA0EA662}" srcOrd="0" destOrd="0" presId="urn:microsoft.com/office/officeart/2008/layout/AlternatingHexagons"/>
    <dgm:cxn modelId="{A38B6DA9-1157-46DA-9B7F-968FD5C054C8}" type="presParOf" srcId="{CC4FE67B-992E-44D1-825C-B37ECFCDF89C}" destId="{677D1368-3E64-4FE8-8E53-420B70F8CAEB}" srcOrd="1" destOrd="0" presId="urn:microsoft.com/office/officeart/2008/layout/AlternatingHexagons"/>
    <dgm:cxn modelId="{F8349551-FE65-46F9-92FD-D8067E001797}" type="presParOf" srcId="{CC4FE67B-992E-44D1-825C-B37ECFCDF89C}" destId="{D4CC880F-F3D8-471C-8BDD-FA03A7CD458F}" srcOrd="2" destOrd="0" presId="urn:microsoft.com/office/officeart/2008/layout/AlternatingHexagons"/>
    <dgm:cxn modelId="{B5BFC189-4C70-405D-BCDD-9230B98D0AE9}" type="presParOf" srcId="{CC4FE67B-992E-44D1-825C-B37ECFCDF89C}" destId="{1CB650D3-6340-420E-9A66-D44FBCB0B74C}" srcOrd="3" destOrd="0" presId="urn:microsoft.com/office/officeart/2008/layout/AlternatingHexagons"/>
    <dgm:cxn modelId="{ACC1AC4A-F0BC-4224-A6D9-A28E247BF686}" type="presParOf" srcId="{CC4FE67B-992E-44D1-825C-B37ECFCDF89C}" destId="{43BCE1B1-BC38-45CF-A3D9-AFA6C9E96A56}" srcOrd="4" destOrd="0" presId="urn:microsoft.com/office/officeart/2008/layout/AlternatingHexagons"/>
    <dgm:cxn modelId="{D5C69BAF-55E4-46AC-B76F-715E00556C0F}" type="presParOf" srcId="{216CBA26-3998-4AD6-A05A-8D264E1C37E2}" destId="{F6A36229-0D84-4F19-B033-D84D90508214}" srcOrd="1" destOrd="0" presId="urn:microsoft.com/office/officeart/2008/layout/AlternatingHexagons"/>
    <dgm:cxn modelId="{7334C4F3-1D03-4B83-A4F6-AF9A2A5B4FFE}" type="presParOf" srcId="{216CBA26-3998-4AD6-A05A-8D264E1C37E2}" destId="{A30C4A9E-3FBC-4EEC-BF3A-942C346B5963}" srcOrd="2" destOrd="0" presId="urn:microsoft.com/office/officeart/2008/layout/AlternatingHexagons"/>
    <dgm:cxn modelId="{1F75A40F-A66C-49CD-B2F7-44251C11B7E2}" type="presParOf" srcId="{A30C4A9E-3FBC-4EEC-BF3A-942C346B5963}" destId="{E01E6902-6859-4387-98E1-B867FC774BAF}" srcOrd="0" destOrd="0" presId="urn:microsoft.com/office/officeart/2008/layout/AlternatingHexagons"/>
    <dgm:cxn modelId="{CDD02BB1-F86B-49CC-BA73-A60507FDF575}" type="presParOf" srcId="{A30C4A9E-3FBC-4EEC-BF3A-942C346B5963}" destId="{8A917CC5-9A33-4E03-9853-A87F1AD15CED}" srcOrd="1" destOrd="0" presId="urn:microsoft.com/office/officeart/2008/layout/AlternatingHexagons"/>
    <dgm:cxn modelId="{67237C83-6E5D-4B77-8275-BA2583C9D0AC}" type="presParOf" srcId="{A30C4A9E-3FBC-4EEC-BF3A-942C346B5963}" destId="{E175616B-3955-452E-AD11-835CF2DED15E}" srcOrd="2" destOrd="0" presId="urn:microsoft.com/office/officeart/2008/layout/AlternatingHexagons"/>
    <dgm:cxn modelId="{5D5605E7-7F48-408D-9D5D-8B1DA75AF9A6}" type="presParOf" srcId="{A30C4A9E-3FBC-4EEC-BF3A-942C346B5963}" destId="{310FE214-D944-4D92-855B-D2B6FC990903}" srcOrd="3" destOrd="0" presId="urn:microsoft.com/office/officeart/2008/layout/AlternatingHexagons"/>
    <dgm:cxn modelId="{11D825E8-8856-4E76-9A69-FABE35CB6502}" type="presParOf" srcId="{A30C4A9E-3FBC-4EEC-BF3A-942C346B5963}" destId="{8C1D6F77-4786-4CA7-87D1-0CB6ABCDFB8D}" srcOrd="4" destOrd="0" presId="urn:microsoft.com/office/officeart/2008/layout/AlternatingHexagons"/>
    <dgm:cxn modelId="{8BFE919E-9909-4397-A89E-BBC784F546C6}" type="presParOf" srcId="{216CBA26-3998-4AD6-A05A-8D264E1C37E2}" destId="{EDCF5024-6708-4A5A-A7DC-CE8F63379258}" srcOrd="3" destOrd="0" presId="urn:microsoft.com/office/officeart/2008/layout/AlternatingHexagons"/>
    <dgm:cxn modelId="{73920FC9-2606-4932-A4AA-112453889D75}" type="presParOf" srcId="{216CBA26-3998-4AD6-A05A-8D264E1C37E2}" destId="{5C94ADFB-0446-48A3-9E9A-FB99F271A975}" srcOrd="4" destOrd="0" presId="urn:microsoft.com/office/officeart/2008/layout/AlternatingHexagons"/>
    <dgm:cxn modelId="{042D1C10-0195-4526-8C90-929F35E1C5C9}" type="presParOf" srcId="{5C94ADFB-0446-48A3-9E9A-FB99F271A975}" destId="{376179F0-CE5E-4015-B85C-D9F8BEC0B57D}" srcOrd="0" destOrd="0" presId="urn:microsoft.com/office/officeart/2008/layout/AlternatingHexagons"/>
    <dgm:cxn modelId="{8D2F38F3-86CC-4620-B02B-6981BBFE7CA0}" type="presParOf" srcId="{5C94ADFB-0446-48A3-9E9A-FB99F271A975}" destId="{9C081D2E-7111-4CC4-839F-0E4E9923648C}" srcOrd="1" destOrd="0" presId="urn:microsoft.com/office/officeart/2008/layout/AlternatingHexagons"/>
    <dgm:cxn modelId="{39C71482-FD34-4434-A050-889CBB712332}" type="presParOf" srcId="{5C94ADFB-0446-48A3-9E9A-FB99F271A975}" destId="{288D0096-5E61-43B7-9778-A974BEE3712A}" srcOrd="2" destOrd="0" presId="urn:microsoft.com/office/officeart/2008/layout/AlternatingHexagons"/>
    <dgm:cxn modelId="{20352797-4087-4696-909C-DF3D9DAA3641}" type="presParOf" srcId="{5C94ADFB-0446-48A3-9E9A-FB99F271A975}" destId="{4904A259-26C3-4812-A01D-F6FE9FF76929}" srcOrd="3" destOrd="0" presId="urn:microsoft.com/office/officeart/2008/layout/AlternatingHexagons"/>
    <dgm:cxn modelId="{B706E417-B13B-4034-8618-6C5EBA516E7D}" type="presParOf" srcId="{5C94ADFB-0446-48A3-9E9A-FB99F271A975}" destId="{2EFC6266-0E26-420A-8B73-4216EC53CA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CB550-40D9-4500-8C01-AFB87EF9B88C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0F6B1960-5277-4F83-9ACB-E9D3411C5C2A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MX" sz="2000" b="1" dirty="0" smtClean="0">
              <a:latin typeface="Bahnschrift SemiBold SemiConden" panose="020B0502040204020203" pitchFamily="34" charset="0"/>
            </a:rPr>
            <a:t>1. Recepción de la ropa.</a:t>
          </a:r>
          <a:endParaRPr lang="es-PE" sz="2000" dirty="0"/>
        </a:p>
      </dgm:t>
    </dgm:pt>
    <dgm:pt modelId="{3524BC68-CFB2-41B3-8117-3AD719C7C544}" type="parTrans" cxnId="{D67F5CB4-8A1F-42EA-9E51-A455BE4F86B9}">
      <dgm:prSet/>
      <dgm:spPr/>
      <dgm:t>
        <a:bodyPr/>
        <a:lstStyle/>
        <a:p>
          <a:endParaRPr lang="es-PE" sz="2000"/>
        </a:p>
      </dgm:t>
    </dgm:pt>
    <dgm:pt modelId="{7EC9E31C-F3C6-45D0-B356-F7B553FBC89E}" type="sibTrans" cxnId="{D67F5CB4-8A1F-42EA-9E51-A455BE4F86B9}">
      <dgm:prSet/>
      <dgm:spPr/>
      <dgm:t>
        <a:bodyPr/>
        <a:lstStyle/>
        <a:p>
          <a:endParaRPr lang="es-PE" sz="2000"/>
        </a:p>
      </dgm:t>
    </dgm:pt>
    <dgm:pt modelId="{17957275-30A5-4B94-8420-6D70B1085D60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2000" b="1" dirty="0" smtClean="0">
              <a:latin typeface="Bahnschrift SemiBold SemiConden" panose="020B0502040204020203" pitchFamily="34" charset="0"/>
            </a:rPr>
            <a:t>2. </a:t>
          </a:r>
          <a:r>
            <a:rPr lang="es-PE" sz="2000" b="1" dirty="0" smtClean="0"/>
            <a:t>Identificación, clasificación y lavado.</a:t>
          </a:r>
          <a:endParaRPr lang="es-PE" sz="2000" dirty="0"/>
        </a:p>
      </dgm:t>
    </dgm:pt>
    <dgm:pt modelId="{F422B4BB-2727-45DD-872F-7095C5C5491C}" type="parTrans" cxnId="{F5135A3F-72BA-4A8C-ABE6-3AE7D5305584}">
      <dgm:prSet/>
      <dgm:spPr/>
      <dgm:t>
        <a:bodyPr/>
        <a:lstStyle/>
        <a:p>
          <a:endParaRPr lang="es-PE" sz="2000"/>
        </a:p>
      </dgm:t>
    </dgm:pt>
    <dgm:pt modelId="{36D5042F-8245-4EF8-A438-177752043587}" type="sibTrans" cxnId="{F5135A3F-72BA-4A8C-ABE6-3AE7D5305584}">
      <dgm:prSet/>
      <dgm:spPr/>
      <dgm:t>
        <a:bodyPr/>
        <a:lstStyle/>
        <a:p>
          <a:endParaRPr lang="es-PE" sz="2000"/>
        </a:p>
      </dgm:t>
    </dgm:pt>
    <dgm:pt modelId="{4B7A39F2-522E-490A-8063-44A32A949266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000" b="1" dirty="0" smtClean="0"/>
            <a:t>3. Secado, planchado. </a:t>
          </a:r>
          <a:endParaRPr lang="es-PE" sz="2000" dirty="0"/>
        </a:p>
      </dgm:t>
    </dgm:pt>
    <dgm:pt modelId="{0C6D8C94-B2E5-47B7-AAAF-6B1E7C781908}" type="parTrans" cxnId="{E2E0EAF6-12F8-4999-BA0C-60793BCA62B5}">
      <dgm:prSet/>
      <dgm:spPr/>
      <dgm:t>
        <a:bodyPr/>
        <a:lstStyle/>
        <a:p>
          <a:endParaRPr lang="es-PE" sz="2000"/>
        </a:p>
      </dgm:t>
    </dgm:pt>
    <dgm:pt modelId="{B894BDB7-5BAC-4FE4-A219-A855D59163E5}" type="sibTrans" cxnId="{E2E0EAF6-12F8-4999-BA0C-60793BCA62B5}">
      <dgm:prSet/>
      <dgm:spPr/>
      <dgm:t>
        <a:bodyPr/>
        <a:lstStyle/>
        <a:p>
          <a:endParaRPr lang="es-PE" sz="2000"/>
        </a:p>
      </dgm:t>
    </dgm:pt>
    <dgm:pt modelId="{D485F883-D4CD-476C-A7B6-7325786C8779}">
      <dgm:prSet custT="1"/>
      <dgm:spPr>
        <a:solidFill>
          <a:srgbClr val="FFC000"/>
        </a:solidFill>
      </dgm:spPr>
      <dgm:t>
        <a:bodyPr/>
        <a:lstStyle/>
        <a:p>
          <a:r>
            <a:rPr lang="es-MX" sz="2000" b="1" dirty="0" smtClean="0"/>
            <a:t>4. D</a:t>
          </a:r>
          <a:r>
            <a:rPr lang="es-PE" sz="2000" b="1" dirty="0" err="1" smtClean="0"/>
            <a:t>oblado</a:t>
          </a:r>
          <a:r>
            <a:rPr lang="es-PE" sz="2000" b="1" dirty="0" smtClean="0"/>
            <a:t> y empaque.</a:t>
          </a:r>
          <a:r>
            <a:rPr lang="es-MX" sz="2000" b="1" dirty="0" smtClean="0"/>
            <a:t>  </a:t>
          </a:r>
          <a:endParaRPr lang="es-PE" sz="2000" dirty="0"/>
        </a:p>
      </dgm:t>
    </dgm:pt>
    <dgm:pt modelId="{C10A69E1-155C-47D0-8B57-190548A819D3}" type="parTrans" cxnId="{0FF56B33-F28D-4DE5-BEB0-779C93FCE746}">
      <dgm:prSet/>
      <dgm:spPr/>
      <dgm:t>
        <a:bodyPr/>
        <a:lstStyle/>
        <a:p>
          <a:endParaRPr lang="es-PE" sz="2000"/>
        </a:p>
      </dgm:t>
    </dgm:pt>
    <dgm:pt modelId="{7D90ABCE-E0EA-4E70-B3AA-CACD7191BD94}" type="sibTrans" cxnId="{0FF56B33-F28D-4DE5-BEB0-779C93FCE746}">
      <dgm:prSet/>
      <dgm:spPr/>
      <dgm:t>
        <a:bodyPr/>
        <a:lstStyle/>
        <a:p>
          <a:endParaRPr lang="es-PE" sz="2000"/>
        </a:p>
      </dgm:t>
    </dgm:pt>
    <dgm:pt modelId="{2B03E059-BB43-4352-BF24-663987019BC0}">
      <dgm:prSet custT="1"/>
      <dgm:spPr>
        <a:solidFill>
          <a:srgbClr val="FF0000"/>
        </a:solidFill>
      </dgm:spPr>
      <dgm:t>
        <a:bodyPr/>
        <a:lstStyle/>
        <a:p>
          <a:r>
            <a:rPr lang="es-MX" sz="2000" b="1" dirty="0" smtClean="0"/>
            <a:t>5.  </a:t>
          </a:r>
          <a:r>
            <a:rPr lang="es-PE" sz="2000" b="1" dirty="0" smtClean="0"/>
            <a:t>Entrega de ropa.</a:t>
          </a:r>
          <a:endParaRPr lang="es-PE" sz="2000" dirty="0"/>
        </a:p>
      </dgm:t>
    </dgm:pt>
    <dgm:pt modelId="{1C033AA1-6139-46B9-BB9E-937EFAADC2B7}" type="parTrans" cxnId="{29C712D3-7B9B-47F2-A77A-0C45744AB055}">
      <dgm:prSet/>
      <dgm:spPr/>
      <dgm:t>
        <a:bodyPr/>
        <a:lstStyle/>
        <a:p>
          <a:endParaRPr lang="es-PE" sz="2000"/>
        </a:p>
      </dgm:t>
    </dgm:pt>
    <dgm:pt modelId="{CBABAD67-E500-4955-A61A-748E436D03DA}" type="sibTrans" cxnId="{29C712D3-7B9B-47F2-A77A-0C45744AB055}">
      <dgm:prSet/>
      <dgm:spPr/>
      <dgm:t>
        <a:bodyPr/>
        <a:lstStyle/>
        <a:p>
          <a:endParaRPr lang="es-PE" sz="2000"/>
        </a:p>
      </dgm:t>
    </dgm:pt>
    <dgm:pt modelId="{E53DA0CC-7874-45DA-9940-9B2A0E4BEA92}" type="pres">
      <dgm:prSet presAssocID="{A75CB550-40D9-4500-8C01-AFB87EF9B8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2F22DB4-CDB4-4419-83BB-B22ABF4AAEA5}" type="pres">
      <dgm:prSet presAssocID="{0F6B1960-5277-4F83-9ACB-E9D3411C5C2A}" presName="parentLin" presStyleCnt="0"/>
      <dgm:spPr/>
    </dgm:pt>
    <dgm:pt modelId="{5C9B33F2-6C0E-4CD2-9365-852955F6CE97}" type="pres">
      <dgm:prSet presAssocID="{0F6B1960-5277-4F83-9ACB-E9D3411C5C2A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D78185A6-E734-4A65-A320-B5552C073590}" type="pres">
      <dgm:prSet presAssocID="{0F6B1960-5277-4F83-9ACB-E9D3411C5C2A}" presName="parentText" presStyleLbl="node1" presStyleIdx="0" presStyleCnt="5" custScaleX="12397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4361F62-4654-427B-BFAF-D38FBB4AFF21}" type="pres">
      <dgm:prSet presAssocID="{0F6B1960-5277-4F83-9ACB-E9D3411C5C2A}" presName="negativeSpace" presStyleCnt="0"/>
      <dgm:spPr/>
    </dgm:pt>
    <dgm:pt modelId="{EFD1E693-4293-4DAB-B0E9-6EF462DB3024}" type="pres">
      <dgm:prSet presAssocID="{0F6B1960-5277-4F83-9ACB-E9D3411C5C2A}" presName="childText" presStyleLbl="conFgAcc1" presStyleIdx="0" presStyleCnt="5">
        <dgm:presLayoutVars>
          <dgm:bulletEnabled val="1"/>
        </dgm:presLayoutVars>
      </dgm:prSet>
      <dgm:spPr/>
    </dgm:pt>
    <dgm:pt modelId="{7F9BA06F-EAD1-482A-B3C1-79D7D3BD14E8}" type="pres">
      <dgm:prSet presAssocID="{7EC9E31C-F3C6-45D0-B356-F7B553FBC89E}" presName="spaceBetweenRectangles" presStyleCnt="0"/>
      <dgm:spPr/>
    </dgm:pt>
    <dgm:pt modelId="{188733F4-47DE-4255-BA31-BB424F292363}" type="pres">
      <dgm:prSet presAssocID="{17957275-30A5-4B94-8420-6D70B1085D60}" presName="parentLin" presStyleCnt="0"/>
      <dgm:spPr/>
    </dgm:pt>
    <dgm:pt modelId="{010DC79E-EF42-44D7-9F97-C12CD2027546}" type="pres">
      <dgm:prSet presAssocID="{17957275-30A5-4B94-8420-6D70B1085D60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A9C1ECC9-7D24-4BEC-BA22-69B35816FF39}" type="pres">
      <dgm:prSet presAssocID="{17957275-30A5-4B94-8420-6D70B1085D60}" presName="parentText" presStyleLbl="node1" presStyleIdx="1" presStyleCnt="5" custScaleX="12401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517558-69FF-47A3-A895-E092CE7DABFB}" type="pres">
      <dgm:prSet presAssocID="{17957275-30A5-4B94-8420-6D70B1085D60}" presName="negativeSpace" presStyleCnt="0"/>
      <dgm:spPr/>
    </dgm:pt>
    <dgm:pt modelId="{ABAE1DCB-B0B3-4D1A-8058-81DD48A428AA}" type="pres">
      <dgm:prSet presAssocID="{17957275-30A5-4B94-8420-6D70B1085D60}" presName="childText" presStyleLbl="conFgAcc1" presStyleIdx="1" presStyleCnt="5">
        <dgm:presLayoutVars>
          <dgm:bulletEnabled val="1"/>
        </dgm:presLayoutVars>
      </dgm:prSet>
      <dgm:spPr/>
    </dgm:pt>
    <dgm:pt modelId="{8410430D-719F-414F-818F-D7847494F166}" type="pres">
      <dgm:prSet presAssocID="{36D5042F-8245-4EF8-A438-177752043587}" presName="spaceBetweenRectangles" presStyleCnt="0"/>
      <dgm:spPr/>
    </dgm:pt>
    <dgm:pt modelId="{D5DECEAF-4038-4324-AD52-931070AA1C95}" type="pres">
      <dgm:prSet presAssocID="{4B7A39F2-522E-490A-8063-44A32A949266}" presName="parentLin" presStyleCnt="0"/>
      <dgm:spPr/>
    </dgm:pt>
    <dgm:pt modelId="{731B69D4-3FAE-4AAE-815C-595D16817384}" type="pres">
      <dgm:prSet presAssocID="{4B7A39F2-522E-490A-8063-44A32A949266}" presName="parentLeftMargin" presStyleLbl="node1" presStyleIdx="1" presStyleCnt="5"/>
      <dgm:spPr/>
      <dgm:t>
        <a:bodyPr/>
        <a:lstStyle/>
        <a:p>
          <a:endParaRPr lang="es-PE"/>
        </a:p>
      </dgm:t>
    </dgm:pt>
    <dgm:pt modelId="{DDEB4BE9-C364-4D2A-8050-EDD35760CEAD}" type="pres">
      <dgm:prSet presAssocID="{4B7A39F2-522E-490A-8063-44A32A949266}" presName="parentText" presStyleLbl="node1" presStyleIdx="2" presStyleCnt="5" custScaleX="123383" custLinFactNeighborX="-3569" custLinFactNeighborY="409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4269B56-17C4-48B7-9F46-FFE20651AFE8}" type="pres">
      <dgm:prSet presAssocID="{4B7A39F2-522E-490A-8063-44A32A949266}" presName="negativeSpace" presStyleCnt="0"/>
      <dgm:spPr/>
    </dgm:pt>
    <dgm:pt modelId="{8D5F56C6-6D07-430A-A27A-57848868D898}" type="pres">
      <dgm:prSet presAssocID="{4B7A39F2-522E-490A-8063-44A32A949266}" presName="childText" presStyleLbl="conFgAcc1" presStyleIdx="2" presStyleCnt="5">
        <dgm:presLayoutVars>
          <dgm:bulletEnabled val="1"/>
        </dgm:presLayoutVars>
      </dgm:prSet>
      <dgm:spPr/>
    </dgm:pt>
    <dgm:pt modelId="{06E4A80B-03B0-4255-8E8A-2AFBE1BF110F}" type="pres">
      <dgm:prSet presAssocID="{B894BDB7-5BAC-4FE4-A219-A855D59163E5}" presName="spaceBetweenRectangles" presStyleCnt="0"/>
      <dgm:spPr/>
    </dgm:pt>
    <dgm:pt modelId="{76470073-8FAC-4A5A-B502-070F66F9E8E5}" type="pres">
      <dgm:prSet presAssocID="{D485F883-D4CD-476C-A7B6-7325786C8779}" presName="parentLin" presStyleCnt="0"/>
      <dgm:spPr/>
    </dgm:pt>
    <dgm:pt modelId="{019C0DDB-B06E-4D6A-A7C4-0607FD9F3BB9}" type="pres">
      <dgm:prSet presAssocID="{D485F883-D4CD-476C-A7B6-7325786C8779}" presName="parentLeftMargin" presStyleLbl="node1" presStyleIdx="2" presStyleCnt="5"/>
      <dgm:spPr/>
      <dgm:t>
        <a:bodyPr/>
        <a:lstStyle/>
        <a:p>
          <a:endParaRPr lang="es-PE"/>
        </a:p>
      </dgm:t>
    </dgm:pt>
    <dgm:pt modelId="{A24E22F3-E87E-4B2B-8CA6-DC9AB0113C24}" type="pres">
      <dgm:prSet presAssocID="{D485F883-D4CD-476C-A7B6-7325786C8779}" presName="parentText" presStyleLbl="node1" presStyleIdx="3" presStyleCnt="5" custScaleX="12338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ED1D9E-E416-4E17-A638-7261072B0AE1}" type="pres">
      <dgm:prSet presAssocID="{D485F883-D4CD-476C-A7B6-7325786C8779}" presName="negativeSpace" presStyleCnt="0"/>
      <dgm:spPr/>
    </dgm:pt>
    <dgm:pt modelId="{69AE69B5-0C17-4537-855F-C00BC372B87E}" type="pres">
      <dgm:prSet presAssocID="{D485F883-D4CD-476C-A7B6-7325786C8779}" presName="childText" presStyleLbl="conFgAcc1" presStyleIdx="3" presStyleCnt="5">
        <dgm:presLayoutVars>
          <dgm:bulletEnabled val="1"/>
        </dgm:presLayoutVars>
      </dgm:prSet>
      <dgm:spPr/>
    </dgm:pt>
    <dgm:pt modelId="{E088CD77-B489-42F9-A9B6-871339E95452}" type="pres">
      <dgm:prSet presAssocID="{7D90ABCE-E0EA-4E70-B3AA-CACD7191BD94}" presName="spaceBetweenRectangles" presStyleCnt="0"/>
      <dgm:spPr/>
    </dgm:pt>
    <dgm:pt modelId="{55F30B66-CFD3-4625-ADF7-865A85FC2760}" type="pres">
      <dgm:prSet presAssocID="{2B03E059-BB43-4352-BF24-663987019BC0}" presName="parentLin" presStyleCnt="0"/>
      <dgm:spPr/>
    </dgm:pt>
    <dgm:pt modelId="{C04E8254-4B22-405C-8911-026F0ED2A189}" type="pres">
      <dgm:prSet presAssocID="{2B03E059-BB43-4352-BF24-663987019BC0}" presName="parentLeftMargin" presStyleLbl="node1" presStyleIdx="3" presStyleCnt="5"/>
      <dgm:spPr/>
      <dgm:t>
        <a:bodyPr/>
        <a:lstStyle/>
        <a:p>
          <a:endParaRPr lang="es-PE"/>
        </a:p>
      </dgm:t>
    </dgm:pt>
    <dgm:pt modelId="{77E360D2-0221-4EB5-B701-31B1D443AED0}" type="pres">
      <dgm:prSet presAssocID="{2B03E059-BB43-4352-BF24-663987019BC0}" presName="parentText" presStyleLbl="node1" presStyleIdx="4" presStyleCnt="5" custScaleX="12338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535013-6D12-4378-8469-104276890DE9}" type="pres">
      <dgm:prSet presAssocID="{2B03E059-BB43-4352-BF24-663987019BC0}" presName="negativeSpace" presStyleCnt="0"/>
      <dgm:spPr/>
    </dgm:pt>
    <dgm:pt modelId="{7044CE91-A181-46B4-BACD-6284791B43CB}" type="pres">
      <dgm:prSet presAssocID="{2B03E059-BB43-4352-BF24-663987019BC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FE4C909-DCB2-436F-A9A4-2DA33D2ACAD5}" type="presOf" srcId="{0F6B1960-5277-4F83-9ACB-E9D3411C5C2A}" destId="{D78185A6-E734-4A65-A320-B5552C073590}" srcOrd="1" destOrd="0" presId="urn:microsoft.com/office/officeart/2005/8/layout/list1"/>
    <dgm:cxn modelId="{EC999B44-81F0-4682-B3CD-B03C7D656CF6}" type="presOf" srcId="{D485F883-D4CD-476C-A7B6-7325786C8779}" destId="{A24E22F3-E87E-4B2B-8CA6-DC9AB0113C24}" srcOrd="1" destOrd="0" presId="urn:microsoft.com/office/officeart/2005/8/layout/list1"/>
    <dgm:cxn modelId="{0FF56B33-F28D-4DE5-BEB0-779C93FCE746}" srcId="{A75CB550-40D9-4500-8C01-AFB87EF9B88C}" destId="{D485F883-D4CD-476C-A7B6-7325786C8779}" srcOrd="3" destOrd="0" parTransId="{C10A69E1-155C-47D0-8B57-190548A819D3}" sibTransId="{7D90ABCE-E0EA-4E70-B3AA-CACD7191BD94}"/>
    <dgm:cxn modelId="{E2E0EAF6-12F8-4999-BA0C-60793BCA62B5}" srcId="{A75CB550-40D9-4500-8C01-AFB87EF9B88C}" destId="{4B7A39F2-522E-490A-8063-44A32A949266}" srcOrd="2" destOrd="0" parTransId="{0C6D8C94-B2E5-47B7-AAAF-6B1E7C781908}" sibTransId="{B894BDB7-5BAC-4FE4-A219-A855D59163E5}"/>
    <dgm:cxn modelId="{79CEDB51-E9FA-455B-8BED-58A4FFEDD7D9}" type="presOf" srcId="{D485F883-D4CD-476C-A7B6-7325786C8779}" destId="{019C0DDB-B06E-4D6A-A7C4-0607FD9F3BB9}" srcOrd="0" destOrd="0" presId="urn:microsoft.com/office/officeart/2005/8/layout/list1"/>
    <dgm:cxn modelId="{F5135A3F-72BA-4A8C-ABE6-3AE7D5305584}" srcId="{A75CB550-40D9-4500-8C01-AFB87EF9B88C}" destId="{17957275-30A5-4B94-8420-6D70B1085D60}" srcOrd="1" destOrd="0" parTransId="{F422B4BB-2727-45DD-872F-7095C5C5491C}" sibTransId="{36D5042F-8245-4EF8-A438-177752043587}"/>
    <dgm:cxn modelId="{D67F5CB4-8A1F-42EA-9E51-A455BE4F86B9}" srcId="{A75CB550-40D9-4500-8C01-AFB87EF9B88C}" destId="{0F6B1960-5277-4F83-9ACB-E9D3411C5C2A}" srcOrd="0" destOrd="0" parTransId="{3524BC68-CFB2-41B3-8117-3AD719C7C544}" sibTransId="{7EC9E31C-F3C6-45D0-B356-F7B553FBC89E}"/>
    <dgm:cxn modelId="{4CA3E040-EA64-436E-A987-4E00A6CDF478}" type="presOf" srcId="{4B7A39F2-522E-490A-8063-44A32A949266}" destId="{DDEB4BE9-C364-4D2A-8050-EDD35760CEAD}" srcOrd="1" destOrd="0" presId="urn:microsoft.com/office/officeart/2005/8/layout/list1"/>
    <dgm:cxn modelId="{63E7AD0E-04C9-4BFB-864F-897FD18A8010}" type="presOf" srcId="{0F6B1960-5277-4F83-9ACB-E9D3411C5C2A}" destId="{5C9B33F2-6C0E-4CD2-9365-852955F6CE97}" srcOrd="0" destOrd="0" presId="urn:microsoft.com/office/officeart/2005/8/layout/list1"/>
    <dgm:cxn modelId="{EF68ABAC-BA37-474C-8ABF-29CAD5E01D8C}" type="presOf" srcId="{2B03E059-BB43-4352-BF24-663987019BC0}" destId="{C04E8254-4B22-405C-8911-026F0ED2A189}" srcOrd="0" destOrd="0" presId="urn:microsoft.com/office/officeart/2005/8/layout/list1"/>
    <dgm:cxn modelId="{05B31F57-3718-450E-A4C0-CBBB77228638}" type="presOf" srcId="{2B03E059-BB43-4352-BF24-663987019BC0}" destId="{77E360D2-0221-4EB5-B701-31B1D443AED0}" srcOrd="1" destOrd="0" presId="urn:microsoft.com/office/officeart/2005/8/layout/list1"/>
    <dgm:cxn modelId="{AD7B0787-D4A0-44C4-BDCF-FB782600CB57}" type="presOf" srcId="{A75CB550-40D9-4500-8C01-AFB87EF9B88C}" destId="{E53DA0CC-7874-45DA-9940-9B2A0E4BEA92}" srcOrd="0" destOrd="0" presId="urn:microsoft.com/office/officeart/2005/8/layout/list1"/>
    <dgm:cxn modelId="{C6B47B42-8EB9-4C53-A0EE-0B2D38D19FCD}" type="presOf" srcId="{4B7A39F2-522E-490A-8063-44A32A949266}" destId="{731B69D4-3FAE-4AAE-815C-595D16817384}" srcOrd="0" destOrd="0" presId="urn:microsoft.com/office/officeart/2005/8/layout/list1"/>
    <dgm:cxn modelId="{29C712D3-7B9B-47F2-A77A-0C45744AB055}" srcId="{A75CB550-40D9-4500-8C01-AFB87EF9B88C}" destId="{2B03E059-BB43-4352-BF24-663987019BC0}" srcOrd="4" destOrd="0" parTransId="{1C033AA1-6139-46B9-BB9E-937EFAADC2B7}" sibTransId="{CBABAD67-E500-4955-A61A-748E436D03DA}"/>
    <dgm:cxn modelId="{A50223C3-5B2B-4E49-980E-43D0EF5DD495}" type="presOf" srcId="{17957275-30A5-4B94-8420-6D70B1085D60}" destId="{A9C1ECC9-7D24-4BEC-BA22-69B35816FF39}" srcOrd="1" destOrd="0" presId="urn:microsoft.com/office/officeart/2005/8/layout/list1"/>
    <dgm:cxn modelId="{1A67CD96-CA32-4B61-BC41-888AA8500D97}" type="presOf" srcId="{17957275-30A5-4B94-8420-6D70B1085D60}" destId="{010DC79E-EF42-44D7-9F97-C12CD2027546}" srcOrd="0" destOrd="0" presId="urn:microsoft.com/office/officeart/2005/8/layout/list1"/>
    <dgm:cxn modelId="{24406765-8602-418E-8413-3876DA736514}" type="presParOf" srcId="{E53DA0CC-7874-45DA-9940-9B2A0E4BEA92}" destId="{72F22DB4-CDB4-4419-83BB-B22ABF4AAEA5}" srcOrd="0" destOrd="0" presId="urn:microsoft.com/office/officeart/2005/8/layout/list1"/>
    <dgm:cxn modelId="{79A73AFB-51DE-4F6A-A978-84E677A1146D}" type="presParOf" srcId="{72F22DB4-CDB4-4419-83BB-B22ABF4AAEA5}" destId="{5C9B33F2-6C0E-4CD2-9365-852955F6CE97}" srcOrd="0" destOrd="0" presId="urn:microsoft.com/office/officeart/2005/8/layout/list1"/>
    <dgm:cxn modelId="{198BC323-8C2C-4F52-80FD-68CB9CB8B1D7}" type="presParOf" srcId="{72F22DB4-CDB4-4419-83BB-B22ABF4AAEA5}" destId="{D78185A6-E734-4A65-A320-B5552C073590}" srcOrd="1" destOrd="0" presId="urn:microsoft.com/office/officeart/2005/8/layout/list1"/>
    <dgm:cxn modelId="{2F41C94B-BCDD-4D72-B1B7-E63A9554AC27}" type="presParOf" srcId="{E53DA0CC-7874-45DA-9940-9B2A0E4BEA92}" destId="{84361F62-4654-427B-BFAF-D38FBB4AFF21}" srcOrd="1" destOrd="0" presId="urn:microsoft.com/office/officeart/2005/8/layout/list1"/>
    <dgm:cxn modelId="{2151FC6A-BDE9-4765-A3ED-A1151039878F}" type="presParOf" srcId="{E53DA0CC-7874-45DA-9940-9B2A0E4BEA92}" destId="{EFD1E693-4293-4DAB-B0E9-6EF462DB3024}" srcOrd="2" destOrd="0" presId="urn:microsoft.com/office/officeart/2005/8/layout/list1"/>
    <dgm:cxn modelId="{0FA2D3F5-D884-49A0-802B-F9CD885D5286}" type="presParOf" srcId="{E53DA0CC-7874-45DA-9940-9B2A0E4BEA92}" destId="{7F9BA06F-EAD1-482A-B3C1-79D7D3BD14E8}" srcOrd="3" destOrd="0" presId="urn:microsoft.com/office/officeart/2005/8/layout/list1"/>
    <dgm:cxn modelId="{28FF09D5-7D74-4A6D-8A31-A5B58138E840}" type="presParOf" srcId="{E53DA0CC-7874-45DA-9940-9B2A0E4BEA92}" destId="{188733F4-47DE-4255-BA31-BB424F292363}" srcOrd="4" destOrd="0" presId="urn:microsoft.com/office/officeart/2005/8/layout/list1"/>
    <dgm:cxn modelId="{FBEF3E4C-8C6F-4267-97AF-601AD52EF4DD}" type="presParOf" srcId="{188733F4-47DE-4255-BA31-BB424F292363}" destId="{010DC79E-EF42-44D7-9F97-C12CD2027546}" srcOrd="0" destOrd="0" presId="urn:microsoft.com/office/officeart/2005/8/layout/list1"/>
    <dgm:cxn modelId="{AF18314F-81BC-4323-9F78-CF7553262703}" type="presParOf" srcId="{188733F4-47DE-4255-BA31-BB424F292363}" destId="{A9C1ECC9-7D24-4BEC-BA22-69B35816FF39}" srcOrd="1" destOrd="0" presId="urn:microsoft.com/office/officeart/2005/8/layout/list1"/>
    <dgm:cxn modelId="{AAD94146-8454-4845-8D84-C023926BF849}" type="presParOf" srcId="{E53DA0CC-7874-45DA-9940-9B2A0E4BEA92}" destId="{DD517558-69FF-47A3-A895-E092CE7DABFB}" srcOrd="5" destOrd="0" presId="urn:microsoft.com/office/officeart/2005/8/layout/list1"/>
    <dgm:cxn modelId="{4038C432-8917-498F-9E40-84A29A23B31F}" type="presParOf" srcId="{E53DA0CC-7874-45DA-9940-9B2A0E4BEA92}" destId="{ABAE1DCB-B0B3-4D1A-8058-81DD48A428AA}" srcOrd="6" destOrd="0" presId="urn:microsoft.com/office/officeart/2005/8/layout/list1"/>
    <dgm:cxn modelId="{1C10BE77-661F-47E2-8ACC-8E5EC74DA6BF}" type="presParOf" srcId="{E53DA0CC-7874-45DA-9940-9B2A0E4BEA92}" destId="{8410430D-719F-414F-818F-D7847494F166}" srcOrd="7" destOrd="0" presId="urn:microsoft.com/office/officeart/2005/8/layout/list1"/>
    <dgm:cxn modelId="{DB00BB21-377B-4BA8-992A-00537E171D44}" type="presParOf" srcId="{E53DA0CC-7874-45DA-9940-9B2A0E4BEA92}" destId="{D5DECEAF-4038-4324-AD52-931070AA1C95}" srcOrd="8" destOrd="0" presId="urn:microsoft.com/office/officeart/2005/8/layout/list1"/>
    <dgm:cxn modelId="{A92C1288-0411-4D8C-AC61-378EF86DF9A0}" type="presParOf" srcId="{D5DECEAF-4038-4324-AD52-931070AA1C95}" destId="{731B69D4-3FAE-4AAE-815C-595D16817384}" srcOrd="0" destOrd="0" presId="urn:microsoft.com/office/officeart/2005/8/layout/list1"/>
    <dgm:cxn modelId="{12A3E2BF-3550-475C-9302-FC27B6CEB307}" type="presParOf" srcId="{D5DECEAF-4038-4324-AD52-931070AA1C95}" destId="{DDEB4BE9-C364-4D2A-8050-EDD35760CEAD}" srcOrd="1" destOrd="0" presId="urn:microsoft.com/office/officeart/2005/8/layout/list1"/>
    <dgm:cxn modelId="{2A39F38E-341F-4ED8-8112-BED95D4AC009}" type="presParOf" srcId="{E53DA0CC-7874-45DA-9940-9B2A0E4BEA92}" destId="{04269B56-17C4-48B7-9F46-FFE20651AFE8}" srcOrd="9" destOrd="0" presId="urn:microsoft.com/office/officeart/2005/8/layout/list1"/>
    <dgm:cxn modelId="{886476E9-9DF4-4E9B-8B4B-78D68ACC43A0}" type="presParOf" srcId="{E53DA0CC-7874-45DA-9940-9B2A0E4BEA92}" destId="{8D5F56C6-6D07-430A-A27A-57848868D898}" srcOrd="10" destOrd="0" presId="urn:microsoft.com/office/officeart/2005/8/layout/list1"/>
    <dgm:cxn modelId="{ECDEB71F-E4F3-4238-80BD-BFBA485EDC18}" type="presParOf" srcId="{E53DA0CC-7874-45DA-9940-9B2A0E4BEA92}" destId="{06E4A80B-03B0-4255-8E8A-2AFBE1BF110F}" srcOrd="11" destOrd="0" presId="urn:microsoft.com/office/officeart/2005/8/layout/list1"/>
    <dgm:cxn modelId="{1C27CD4B-A48A-463D-88A9-69A9FD19EBFE}" type="presParOf" srcId="{E53DA0CC-7874-45DA-9940-9B2A0E4BEA92}" destId="{76470073-8FAC-4A5A-B502-070F66F9E8E5}" srcOrd="12" destOrd="0" presId="urn:microsoft.com/office/officeart/2005/8/layout/list1"/>
    <dgm:cxn modelId="{70E5117A-635F-495B-B548-03F39985606E}" type="presParOf" srcId="{76470073-8FAC-4A5A-B502-070F66F9E8E5}" destId="{019C0DDB-B06E-4D6A-A7C4-0607FD9F3BB9}" srcOrd="0" destOrd="0" presId="urn:microsoft.com/office/officeart/2005/8/layout/list1"/>
    <dgm:cxn modelId="{A2D2AC7D-F56B-43BD-9F47-9517E7DA7D63}" type="presParOf" srcId="{76470073-8FAC-4A5A-B502-070F66F9E8E5}" destId="{A24E22F3-E87E-4B2B-8CA6-DC9AB0113C24}" srcOrd="1" destOrd="0" presId="urn:microsoft.com/office/officeart/2005/8/layout/list1"/>
    <dgm:cxn modelId="{6AD7417D-6B0A-4174-9890-DB18B3A68580}" type="presParOf" srcId="{E53DA0CC-7874-45DA-9940-9B2A0E4BEA92}" destId="{F7ED1D9E-E416-4E17-A638-7261072B0AE1}" srcOrd="13" destOrd="0" presId="urn:microsoft.com/office/officeart/2005/8/layout/list1"/>
    <dgm:cxn modelId="{98D656B7-6F0C-4791-BEB8-BE6529FDCEB4}" type="presParOf" srcId="{E53DA0CC-7874-45DA-9940-9B2A0E4BEA92}" destId="{69AE69B5-0C17-4537-855F-C00BC372B87E}" srcOrd="14" destOrd="0" presId="urn:microsoft.com/office/officeart/2005/8/layout/list1"/>
    <dgm:cxn modelId="{663E9FAF-899D-42CC-BC46-EF41EC893083}" type="presParOf" srcId="{E53DA0CC-7874-45DA-9940-9B2A0E4BEA92}" destId="{E088CD77-B489-42F9-A9B6-871339E95452}" srcOrd="15" destOrd="0" presId="urn:microsoft.com/office/officeart/2005/8/layout/list1"/>
    <dgm:cxn modelId="{4ACCFB98-1D5D-4906-B44A-2D76E2B808AD}" type="presParOf" srcId="{E53DA0CC-7874-45DA-9940-9B2A0E4BEA92}" destId="{55F30B66-CFD3-4625-ADF7-865A85FC2760}" srcOrd="16" destOrd="0" presId="urn:microsoft.com/office/officeart/2005/8/layout/list1"/>
    <dgm:cxn modelId="{CD5A09E4-B522-4260-A11C-6C295548C8F0}" type="presParOf" srcId="{55F30B66-CFD3-4625-ADF7-865A85FC2760}" destId="{C04E8254-4B22-405C-8911-026F0ED2A189}" srcOrd="0" destOrd="0" presId="urn:microsoft.com/office/officeart/2005/8/layout/list1"/>
    <dgm:cxn modelId="{DFDE937F-15F4-42D7-B28F-6C32D4EFD0EC}" type="presParOf" srcId="{55F30B66-CFD3-4625-ADF7-865A85FC2760}" destId="{77E360D2-0221-4EB5-B701-31B1D443AED0}" srcOrd="1" destOrd="0" presId="urn:microsoft.com/office/officeart/2005/8/layout/list1"/>
    <dgm:cxn modelId="{3FE06BEC-3CC2-4005-8702-FA53994604C1}" type="presParOf" srcId="{E53DA0CC-7874-45DA-9940-9B2A0E4BEA92}" destId="{10535013-6D12-4378-8469-104276890DE9}" srcOrd="17" destOrd="0" presId="urn:microsoft.com/office/officeart/2005/8/layout/list1"/>
    <dgm:cxn modelId="{DAFBCAD3-F85B-4C78-B0B7-FA82E314B134}" type="presParOf" srcId="{E53DA0CC-7874-45DA-9940-9B2A0E4BEA92}" destId="{7044CE91-A181-46B4-BACD-6284791B43C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89E2F-4270-4F68-AA38-251FBA0EA662}">
      <dsp:nvSpPr>
        <dsp:cNvPr id="0" name=""/>
        <dsp:cNvSpPr/>
      </dsp:nvSpPr>
      <dsp:spPr>
        <a:xfrm rot="5400000">
          <a:off x="4285195" y="143997"/>
          <a:ext cx="2211160" cy="19237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Evaluación de la condición de los trabajadores antes de su reincorporación al trabajo</a:t>
          </a:r>
          <a:endParaRPr lang="es-PE" sz="1600" kern="1200" dirty="0"/>
        </a:p>
      </dsp:txBody>
      <dsp:txXfrm rot="-5400000">
        <a:off x="4728698" y="344844"/>
        <a:ext cx="1324153" cy="1522016"/>
      </dsp:txXfrm>
    </dsp:sp>
    <dsp:sp modelId="{677D1368-3E64-4FE8-8E53-420B70F8CAEB}">
      <dsp:nvSpPr>
        <dsp:cNvPr id="0" name=""/>
        <dsp:cNvSpPr/>
      </dsp:nvSpPr>
      <dsp:spPr>
        <a:xfrm>
          <a:off x="6411005" y="442504"/>
          <a:ext cx="2467655" cy="132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CE1B1-BC38-45CF-A3D9-AFA6C9E96A56}">
      <dsp:nvSpPr>
        <dsp:cNvPr id="0" name=""/>
        <dsp:cNvSpPr/>
      </dsp:nvSpPr>
      <dsp:spPr>
        <a:xfrm rot="5400000">
          <a:off x="2265665" y="143725"/>
          <a:ext cx="2211160" cy="19237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Limpieza y desinfección de los centros de trabajo</a:t>
          </a:r>
          <a:endParaRPr lang="es-PE" sz="1600" kern="1200" dirty="0"/>
        </a:p>
      </dsp:txBody>
      <dsp:txXfrm rot="-5400000">
        <a:off x="2709168" y="344572"/>
        <a:ext cx="1324153" cy="1522016"/>
      </dsp:txXfrm>
    </dsp:sp>
    <dsp:sp modelId="{E01E6902-6859-4387-98E1-B867FC774BAF}">
      <dsp:nvSpPr>
        <dsp:cNvPr id="0" name=""/>
        <dsp:cNvSpPr/>
      </dsp:nvSpPr>
      <dsp:spPr>
        <a:xfrm rot="5400000">
          <a:off x="3242412" y="2020831"/>
          <a:ext cx="2211160" cy="19237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Lavado y desinfección de manos obligatoria </a:t>
          </a:r>
          <a:endParaRPr lang="es-PE" sz="1600" kern="1200" dirty="0"/>
        </a:p>
      </dsp:txBody>
      <dsp:txXfrm rot="-5400000">
        <a:off x="3685915" y="2221678"/>
        <a:ext cx="1324153" cy="1522016"/>
      </dsp:txXfrm>
    </dsp:sp>
    <dsp:sp modelId="{8A917CC5-9A33-4E03-9853-A87F1AD15CED}">
      <dsp:nvSpPr>
        <dsp:cNvPr id="0" name=""/>
        <dsp:cNvSpPr/>
      </dsp:nvSpPr>
      <dsp:spPr>
        <a:xfrm>
          <a:off x="918482" y="2319337"/>
          <a:ext cx="2388053" cy="132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D6F77-4786-4CA7-87D1-0CB6ABCDFB8D}">
      <dsp:nvSpPr>
        <dsp:cNvPr id="0" name=""/>
        <dsp:cNvSpPr/>
      </dsp:nvSpPr>
      <dsp:spPr>
        <a:xfrm rot="5400000">
          <a:off x="5320018" y="2020831"/>
          <a:ext cx="2211160" cy="19237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Sensibilización al personal sobre la prevención del contagio en el centro de trabajo</a:t>
          </a:r>
          <a:endParaRPr lang="es-PE" sz="1600" kern="1200" dirty="0"/>
        </a:p>
      </dsp:txBody>
      <dsp:txXfrm rot="-5400000">
        <a:off x="5763521" y="2221678"/>
        <a:ext cx="1324153" cy="1522016"/>
      </dsp:txXfrm>
    </dsp:sp>
    <dsp:sp modelId="{376179F0-CE5E-4015-B85C-D9F8BEC0B57D}">
      <dsp:nvSpPr>
        <dsp:cNvPr id="0" name=""/>
        <dsp:cNvSpPr/>
      </dsp:nvSpPr>
      <dsp:spPr>
        <a:xfrm rot="5400000">
          <a:off x="4285195" y="3897664"/>
          <a:ext cx="2211160" cy="19237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MEDIDAS PREVENTIVAS DE PROTECCIÓN PERSONAL</a:t>
          </a:r>
          <a:endParaRPr lang="es-PE" sz="1600" b="1" kern="1200" dirty="0">
            <a:solidFill>
              <a:srgbClr val="002060"/>
            </a:solidFill>
          </a:endParaRPr>
        </a:p>
      </dsp:txBody>
      <dsp:txXfrm rot="-5400000">
        <a:off x="4728698" y="4098511"/>
        <a:ext cx="1324153" cy="1522016"/>
      </dsp:txXfrm>
    </dsp:sp>
    <dsp:sp modelId="{9C081D2E-7111-4CC4-839F-0E4E9923648C}">
      <dsp:nvSpPr>
        <dsp:cNvPr id="0" name=""/>
        <dsp:cNvSpPr/>
      </dsp:nvSpPr>
      <dsp:spPr>
        <a:xfrm>
          <a:off x="6411005" y="4196171"/>
          <a:ext cx="2467655" cy="132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6266-0E26-420A-8B73-4216EC53CA4A}">
      <dsp:nvSpPr>
        <dsp:cNvPr id="0" name=""/>
        <dsp:cNvSpPr/>
      </dsp:nvSpPr>
      <dsp:spPr>
        <a:xfrm rot="5400000">
          <a:off x="2207588" y="3897664"/>
          <a:ext cx="2211160" cy="19237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Medidas preventivas de aplicación colectiva</a:t>
          </a:r>
          <a:endParaRPr lang="es-PE" sz="1600" kern="1200" dirty="0"/>
        </a:p>
      </dsp:txBody>
      <dsp:txXfrm rot="-5400000">
        <a:off x="2651091" y="4098511"/>
        <a:ext cx="1324153" cy="1522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1E693-4293-4DAB-B0E9-6EF462DB3024}">
      <dsp:nvSpPr>
        <dsp:cNvPr id="0" name=""/>
        <dsp:cNvSpPr/>
      </dsp:nvSpPr>
      <dsp:spPr>
        <a:xfrm>
          <a:off x="0" y="406773"/>
          <a:ext cx="71700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8185A6-E734-4A65-A320-B5552C073590}">
      <dsp:nvSpPr>
        <dsp:cNvPr id="0" name=""/>
        <dsp:cNvSpPr/>
      </dsp:nvSpPr>
      <dsp:spPr>
        <a:xfrm>
          <a:off x="358502" y="52533"/>
          <a:ext cx="6222555" cy="70848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708" tIns="0" rIns="1897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Bahnschrift SemiBold SemiConden" panose="020B0502040204020203" pitchFamily="34" charset="0"/>
            </a:rPr>
            <a:t>1. Recepción de la ropa.</a:t>
          </a:r>
          <a:endParaRPr lang="es-PE" sz="2000" kern="1200" dirty="0"/>
        </a:p>
      </dsp:txBody>
      <dsp:txXfrm>
        <a:off x="393087" y="87118"/>
        <a:ext cx="6153385" cy="639310"/>
      </dsp:txXfrm>
    </dsp:sp>
    <dsp:sp modelId="{ABAE1DCB-B0B3-4D1A-8058-81DD48A428AA}">
      <dsp:nvSpPr>
        <dsp:cNvPr id="0" name=""/>
        <dsp:cNvSpPr/>
      </dsp:nvSpPr>
      <dsp:spPr>
        <a:xfrm>
          <a:off x="0" y="1495413"/>
          <a:ext cx="71700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3942"/>
              <a:satOff val="9000"/>
              <a:lumOff val="220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C1ECC9-7D24-4BEC-BA22-69B35816FF39}">
      <dsp:nvSpPr>
        <dsp:cNvPr id="0" name=""/>
        <dsp:cNvSpPr/>
      </dsp:nvSpPr>
      <dsp:spPr>
        <a:xfrm>
          <a:off x="358502" y="1141173"/>
          <a:ext cx="6224412" cy="7084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708" tIns="0" rIns="1897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Bahnschrift SemiBold SemiConden" panose="020B0502040204020203" pitchFamily="34" charset="0"/>
            </a:rPr>
            <a:t>2. </a:t>
          </a:r>
          <a:r>
            <a:rPr lang="es-PE" sz="2000" b="1" kern="1200" dirty="0" smtClean="0"/>
            <a:t>Identificación, clasificación y lavado.</a:t>
          </a:r>
          <a:endParaRPr lang="es-PE" sz="2000" kern="1200" dirty="0"/>
        </a:p>
      </dsp:txBody>
      <dsp:txXfrm>
        <a:off x="393087" y="1175758"/>
        <a:ext cx="6155242" cy="639310"/>
      </dsp:txXfrm>
    </dsp:sp>
    <dsp:sp modelId="{8D5F56C6-6D07-430A-A27A-57848868D898}">
      <dsp:nvSpPr>
        <dsp:cNvPr id="0" name=""/>
        <dsp:cNvSpPr/>
      </dsp:nvSpPr>
      <dsp:spPr>
        <a:xfrm>
          <a:off x="0" y="2584053"/>
          <a:ext cx="71700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7884"/>
              <a:satOff val="18001"/>
              <a:lumOff val="441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EB4BE9-C364-4D2A-8050-EDD35760CEAD}">
      <dsp:nvSpPr>
        <dsp:cNvPr id="0" name=""/>
        <dsp:cNvSpPr/>
      </dsp:nvSpPr>
      <dsp:spPr>
        <a:xfrm>
          <a:off x="345707" y="2258847"/>
          <a:ext cx="6192641" cy="70848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708" tIns="0" rIns="1897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3. Secado, planchado. </a:t>
          </a:r>
          <a:endParaRPr lang="es-PE" sz="2000" kern="1200" dirty="0"/>
        </a:p>
      </dsp:txBody>
      <dsp:txXfrm>
        <a:off x="380292" y="2293432"/>
        <a:ext cx="6123471" cy="639310"/>
      </dsp:txXfrm>
    </dsp:sp>
    <dsp:sp modelId="{69AE69B5-0C17-4537-855F-C00BC372B87E}">
      <dsp:nvSpPr>
        <dsp:cNvPr id="0" name=""/>
        <dsp:cNvSpPr/>
      </dsp:nvSpPr>
      <dsp:spPr>
        <a:xfrm>
          <a:off x="0" y="3672693"/>
          <a:ext cx="71700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81825"/>
              <a:satOff val="27001"/>
              <a:lumOff val="661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4E22F3-E87E-4B2B-8CA6-DC9AB0113C24}">
      <dsp:nvSpPr>
        <dsp:cNvPr id="0" name=""/>
        <dsp:cNvSpPr/>
      </dsp:nvSpPr>
      <dsp:spPr>
        <a:xfrm>
          <a:off x="358502" y="3318453"/>
          <a:ext cx="6192641" cy="70848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708" tIns="0" rIns="1897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4. D</a:t>
          </a:r>
          <a:r>
            <a:rPr lang="es-PE" sz="2000" b="1" kern="1200" dirty="0" err="1" smtClean="0"/>
            <a:t>oblado</a:t>
          </a:r>
          <a:r>
            <a:rPr lang="es-PE" sz="2000" b="1" kern="1200" dirty="0" smtClean="0"/>
            <a:t> y empaque.</a:t>
          </a:r>
          <a:r>
            <a:rPr lang="es-MX" sz="2000" b="1" kern="1200" dirty="0" smtClean="0"/>
            <a:t>  </a:t>
          </a:r>
          <a:endParaRPr lang="es-PE" sz="2000" kern="1200" dirty="0"/>
        </a:p>
      </dsp:txBody>
      <dsp:txXfrm>
        <a:off x="393087" y="3353038"/>
        <a:ext cx="6123471" cy="639310"/>
      </dsp:txXfrm>
    </dsp:sp>
    <dsp:sp modelId="{7044CE91-A181-46B4-BACD-6284791B43CB}">
      <dsp:nvSpPr>
        <dsp:cNvPr id="0" name=""/>
        <dsp:cNvSpPr/>
      </dsp:nvSpPr>
      <dsp:spPr>
        <a:xfrm>
          <a:off x="0" y="4761333"/>
          <a:ext cx="71700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E360D2-0221-4EB5-B701-31B1D443AED0}">
      <dsp:nvSpPr>
        <dsp:cNvPr id="0" name=""/>
        <dsp:cNvSpPr/>
      </dsp:nvSpPr>
      <dsp:spPr>
        <a:xfrm>
          <a:off x="358502" y="4407093"/>
          <a:ext cx="6192641" cy="7084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708" tIns="0" rIns="1897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5.  </a:t>
          </a:r>
          <a:r>
            <a:rPr lang="es-PE" sz="2000" b="1" kern="1200" dirty="0" smtClean="0"/>
            <a:t>Entrega de ropa.</a:t>
          </a:r>
          <a:endParaRPr lang="es-PE" sz="2000" kern="1200" dirty="0"/>
        </a:p>
      </dsp:txBody>
      <dsp:txXfrm>
        <a:off x="393087" y="4441678"/>
        <a:ext cx="612347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6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2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7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9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6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0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Calzado%20de%20guantes.mp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0150" y="1617479"/>
            <a:ext cx="9967912" cy="26687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</a:b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EQUIPOS DE PROTECCIÓN PERSONAL PARA TRABAJADORES DE </a:t>
            </a:r>
            <a:r>
              <a:rPr lang="es-MX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LAVANDERÍAS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19653" y="4711184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R.M. 239-2020/MINSA</a:t>
            </a:r>
            <a:endParaRPr lang="es-PE" sz="2800" dirty="0">
              <a:solidFill>
                <a:srgbClr val="002060"/>
              </a:solidFill>
            </a:endParaRPr>
          </a:p>
        </p:txBody>
      </p:sp>
      <p:pic>
        <p:nvPicPr>
          <p:cNvPr id="4" name="Imagen 3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691B-A937-4EE0-9C2C-5B8B5B1D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89" y="600076"/>
            <a:ext cx="9797854" cy="1212020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Actitud positiva frente a la Pandemia del COVID-19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DDB9B8-4385-47AB-B3E4-F9C7E79F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89" y="2495739"/>
            <a:ext cx="4866924" cy="33907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8D95AD-7450-4FE3-82D2-969C614BF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89"/>
          <a:stretch/>
        </p:blipFill>
        <p:spPr>
          <a:xfrm>
            <a:off x="5996326" y="2495738"/>
            <a:ext cx="5516636" cy="33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EC655AA-9B1D-4C40-AD84-2BF1785A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780" y="1874626"/>
            <a:ext cx="6626487" cy="893523"/>
          </a:xfrm>
        </p:spPr>
        <p:txBody>
          <a:bodyPr>
            <a:normAutofit/>
          </a:bodyPr>
          <a:lstStyle/>
          <a:p>
            <a:pPr algn="ctr"/>
            <a:r>
              <a:rPr lang="es-PE" sz="4800" b="1" dirty="0">
                <a:solidFill>
                  <a:srgbClr val="002060"/>
                </a:solidFill>
              </a:rPr>
              <a:t>¿Qué tenemos que hacer 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39227" y="2768149"/>
            <a:ext cx="6305319" cy="281631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USO </a:t>
            </a:r>
            <a:r>
              <a:rPr lang="en-US" sz="32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DEL EQUIPO DE PROTECCION PERSONAL – EPP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(SEGÚN PROTOCOLO)</a:t>
            </a:r>
          </a:p>
        </p:txBody>
      </p:sp>
      <p:pic>
        <p:nvPicPr>
          <p:cNvPr id="1028" name="Picture 4" descr="Coronavirus | Consejos para lavar la ropa y protegerse contra e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4" y="3452648"/>
            <a:ext cx="3610302" cy="19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4F797D-26A6-411E-A9DC-120B99F1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28" y="732014"/>
            <a:ext cx="3611949" cy="25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12A898-FC6F-4613-96D8-1942465CFECC}"/>
              </a:ext>
            </a:extLst>
          </p:cNvPr>
          <p:cNvSpPr/>
          <p:nvPr/>
        </p:nvSpPr>
        <p:spPr>
          <a:xfrm>
            <a:off x="501847" y="891369"/>
            <a:ext cx="10993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000" b="1" dirty="0">
                <a:solidFill>
                  <a:srgbClr val="FF0000"/>
                </a:solidFill>
              </a:rPr>
              <a:t>¿Qué es el Equipo de Protección Personal </a:t>
            </a:r>
            <a:r>
              <a:rPr lang="es-PE" sz="4000" b="1" dirty="0" smtClean="0">
                <a:solidFill>
                  <a:srgbClr val="FF0000"/>
                </a:solidFill>
              </a:rPr>
              <a:t>(EPP)?</a:t>
            </a:r>
            <a:endParaRPr lang="es-PE" sz="4000" b="1" dirty="0">
              <a:solidFill>
                <a:srgbClr val="FF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0F4A13D-E586-4A57-91D8-FDC3EAD7CD21}"/>
              </a:ext>
            </a:extLst>
          </p:cNvPr>
          <p:cNvSpPr/>
          <p:nvPr/>
        </p:nvSpPr>
        <p:spPr>
          <a:xfrm>
            <a:off x="715738" y="4191089"/>
            <a:ext cx="6288257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3200" dirty="0"/>
              <a:t>Es un equipo especial que se usa para crear una barrera entre usted,  y </a:t>
            </a:r>
            <a:r>
              <a:rPr lang="es-PE" sz="3200" dirty="0" smtClean="0"/>
              <a:t>los peligros </a:t>
            </a:r>
            <a:r>
              <a:rPr lang="es-PE" sz="3200" dirty="0"/>
              <a:t>del ambiente de trabajo o del medio exterior.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F90CED-FF57-442F-8C3C-D07F2190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07" y="1786132"/>
            <a:ext cx="4017362" cy="255002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8585648-BDDF-4325-A197-37D590DC1E8F}"/>
              </a:ext>
            </a:extLst>
          </p:cNvPr>
          <p:cNvSpPr/>
          <p:nvPr/>
        </p:nvSpPr>
        <p:spPr>
          <a:xfrm>
            <a:off x="7829907" y="4379024"/>
            <a:ext cx="4017362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PE" sz="2800" dirty="0"/>
              <a:t>Reduce la probabilidad </a:t>
            </a:r>
            <a:r>
              <a:rPr lang="es-PE" sz="2800" dirty="0" smtClean="0"/>
              <a:t>de </a:t>
            </a:r>
            <a:r>
              <a:rPr lang="es-PE" sz="2800" dirty="0"/>
              <a:t>exponerse y propagar microbios y el virus del COVID19.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48BBD66-431B-4E67-B09B-05AB5A510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78"/>
          <a:stretch/>
        </p:blipFill>
        <p:spPr>
          <a:xfrm>
            <a:off x="715738" y="1843282"/>
            <a:ext cx="3540570" cy="220105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B38D665-65B6-4079-8F57-28CCC1EA4239}"/>
              </a:ext>
            </a:extLst>
          </p:cNvPr>
          <p:cNvSpPr txBox="1"/>
          <p:nvPr/>
        </p:nvSpPr>
        <p:spPr>
          <a:xfrm>
            <a:off x="4299467" y="1871858"/>
            <a:ext cx="2884572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PE" sz="3600" dirty="0"/>
              <a:t>Es una barrera</a:t>
            </a:r>
          </a:p>
        </p:txBody>
      </p:sp>
    </p:spTree>
    <p:extLst>
      <p:ext uri="{BB962C8B-B14F-4D97-AF65-F5344CB8AC3E}">
        <p14:creationId xmlns:p14="http://schemas.microsoft.com/office/powerpoint/2010/main" val="393263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6C0B911-382E-48BC-9DE8-2E961A3214A0}"/>
              </a:ext>
            </a:extLst>
          </p:cNvPr>
          <p:cNvSpPr/>
          <p:nvPr/>
        </p:nvSpPr>
        <p:spPr>
          <a:xfrm>
            <a:off x="5857869" y="3015495"/>
            <a:ext cx="575654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dirty="0">
                <a:solidFill>
                  <a:srgbClr val="002060"/>
                </a:solidFill>
              </a:rPr>
              <a:t>Evita contagiarme y contagiar de COVID-19 y otras enfermedades.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204283-D00E-4837-88BF-6B9E227E29D9}"/>
              </a:ext>
            </a:extLst>
          </p:cNvPr>
          <p:cNvSpPr txBox="1"/>
          <p:nvPr/>
        </p:nvSpPr>
        <p:spPr>
          <a:xfrm>
            <a:off x="5857869" y="4131516"/>
            <a:ext cx="5756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rgbClr val="002060"/>
                </a:solidFill>
              </a:rPr>
              <a:t>Conserva la integridad física del trabajador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49D6B7-4814-4379-B7C1-D105936E0465}"/>
              </a:ext>
            </a:extLst>
          </p:cNvPr>
          <p:cNvSpPr/>
          <p:nvPr/>
        </p:nvSpPr>
        <p:spPr>
          <a:xfrm>
            <a:off x="5857869" y="4878205"/>
            <a:ext cx="575654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</a:rPr>
              <a:t>Disminuye la gravedad de las consecuencias de un posible accidente o enfermedad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F0B3B4E-E081-4949-AF32-E86F18E6413D}"/>
              </a:ext>
            </a:extLst>
          </p:cNvPr>
          <p:cNvSpPr/>
          <p:nvPr/>
        </p:nvSpPr>
        <p:spPr>
          <a:xfrm>
            <a:off x="5857869" y="1160811"/>
            <a:ext cx="5756540" cy="15696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</a:rPr>
              <a:t>Los equipos de protección personal (EPP) son esenciales para el control del riesgo y deben utilizarse cuando los riesgos no se puedan evitar.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77727" y="1490630"/>
            <a:ext cx="4438988" cy="3803074"/>
            <a:chOff x="334852" y="1602468"/>
            <a:chExt cx="4438988" cy="380307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00021FE-8DAD-423B-B4CC-BC2077EC7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400" y="2649116"/>
              <a:ext cx="3406659" cy="177453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BD0DE8F-A5EF-4D70-858F-C8150BA6DCAF}"/>
                </a:ext>
              </a:extLst>
            </p:cNvPr>
            <p:cNvSpPr txBox="1"/>
            <p:nvPr/>
          </p:nvSpPr>
          <p:spPr>
            <a:xfrm>
              <a:off x="1471335" y="1602468"/>
              <a:ext cx="2306785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PE" sz="4000" b="1" dirty="0"/>
                <a:t>¿Por qué?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BD0DE8F-A5EF-4D70-858F-C8150BA6DCAF}"/>
                </a:ext>
              </a:extLst>
            </p:cNvPr>
            <p:cNvSpPr txBox="1"/>
            <p:nvPr/>
          </p:nvSpPr>
          <p:spPr>
            <a:xfrm>
              <a:off x="1471335" y="4697656"/>
              <a:ext cx="2306785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s-PE" sz="4000" b="1" dirty="0"/>
                <a:t>¿Por qué?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BD0DE8F-A5EF-4D70-858F-C8150BA6DCAF}"/>
                </a:ext>
              </a:extLst>
            </p:cNvPr>
            <p:cNvSpPr txBox="1"/>
            <p:nvPr/>
          </p:nvSpPr>
          <p:spPr>
            <a:xfrm rot="16200000">
              <a:off x="-464598" y="3182438"/>
              <a:ext cx="2306785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s-PE" sz="4000" b="1" dirty="0"/>
                <a:t>¿Por qué?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BD0DE8F-A5EF-4D70-858F-C8150BA6DCAF}"/>
                </a:ext>
              </a:extLst>
            </p:cNvPr>
            <p:cNvSpPr txBox="1"/>
            <p:nvPr/>
          </p:nvSpPr>
          <p:spPr>
            <a:xfrm rot="5400000">
              <a:off x="3266504" y="3182438"/>
              <a:ext cx="2306785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s-PE" sz="4000" b="1" dirty="0"/>
                <a:t>¿Por qué?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34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A6AB16-9543-467F-AE72-C57BF7500BCF}"/>
              </a:ext>
            </a:extLst>
          </p:cNvPr>
          <p:cNvSpPr txBox="1"/>
          <p:nvPr/>
        </p:nvSpPr>
        <p:spPr>
          <a:xfrm>
            <a:off x="428625" y="182436"/>
            <a:ext cx="1150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FF0000"/>
                </a:solidFill>
              </a:rPr>
              <a:t>¿CUÁL ES EL EQUIPO DE PROTECCIÓN PARA EL  PERSONAL QUE TRABAJA EN LAVANDERÍA?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29A19C-C208-4E44-B06A-5D66AF0B8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6" t="13930" r="11245" b="12299"/>
          <a:stretch/>
        </p:blipFill>
        <p:spPr>
          <a:xfrm>
            <a:off x="6024505" y="3612450"/>
            <a:ext cx="2781313" cy="17753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C710DF-8517-4F56-AE92-2ED6AFD47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89" y="1373068"/>
            <a:ext cx="1825674" cy="414146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F5690AD-53D7-43BF-ACD7-5AE130B79614}"/>
              </a:ext>
            </a:extLst>
          </p:cNvPr>
          <p:cNvSpPr txBox="1"/>
          <p:nvPr/>
        </p:nvSpPr>
        <p:spPr>
          <a:xfrm>
            <a:off x="6456874" y="5381456"/>
            <a:ext cx="191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/>
              <a:t>Mascarilla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1270336" y="5514530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/>
              <a:t>Mandil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584D9AC-F100-4BBF-BC43-9F2EDCB28F31}"/>
              </a:ext>
            </a:extLst>
          </p:cNvPr>
          <p:cNvSpPr txBox="1"/>
          <p:nvPr/>
        </p:nvSpPr>
        <p:spPr>
          <a:xfrm>
            <a:off x="4085892" y="3511669"/>
            <a:ext cx="1033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/>
              <a:t>Gorro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B8AD44-5C12-43AE-9A12-145EF757C8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705"/>
          <a:stretch/>
        </p:blipFill>
        <p:spPr>
          <a:xfrm>
            <a:off x="3518656" y="1311161"/>
            <a:ext cx="2167769" cy="21830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22C763-3985-4841-A658-995EA851DF48}"/>
              </a:ext>
            </a:extLst>
          </p:cNvPr>
          <p:cNvSpPr txBox="1"/>
          <p:nvPr/>
        </p:nvSpPr>
        <p:spPr>
          <a:xfrm>
            <a:off x="9695407" y="3473622"/>
            <a:ext cx="1392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/>
              <a:t>Guantes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80FD32-5BE9-4D24-9E7B-EC5B30574D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92"/>
          <a:stretch/>
        </p:blipFill>
        <p:spPr>
          <a:xfrm>
            <a:off x="9144000" y="1433960"/>
            <a:ext cx="2495375" cy="202361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8896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2DAD9-7E9C-4D5D-9CA0-D8F52CBD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151" y="1014413"/>
            <a:ext cx="10058400" cy="711444"/>
          </a:xfrm>
        </p:spPr>
        <p:txBody>
          <a:bodyPr>
            <a:normAutofit fontScale="90000"/>
          </a:bodyPr>
          <a:lstStyle/>
          <a:p>
            <a:pPr algn="ctr"/>
            <a:r>
              <a:rPr lang="es-PE" b="1" dirty="0" smtClean="0">
                <a:solidFill>
                  <a:srgbClr val="FF0000"/>
                </a:solidFill>
              </a:rPr>
              <a:t>En qué </a:t>
            </a:r>
            <a:r>
              <a:rPr lang="es-PE" b="1" dirty="0">
                <a:solidFill>
                  <a:srgbClr val="FF0000"/>
                </a:solidFill>
              </a:rPr>
              <a:t>momentos usar el EPP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9C1D58-E2A8-4593-861B-51BC7F778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65" y="2044539"/>
            <a:ext cx="5011572" cy="37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31757714"/>
              </p:ext>
            </p:extLst>
          </p:nvPr>
        </p:nvGraphicFramePr>
        <p:xfrm>
          <a:off x="4818743" y="547076"/>
          <a:ext cx="71700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65117" t="28515" r="7870" b="33399"/>
          <a:stretch/>
        </p:blipFill>
        <p:spPr>
          <a:xfrm>
            <a:off x="595036" y="644212"/>
            <a:ext cx="2062758" cy="163511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94" y="1243715"/>
            <a:ext cx="1677921" cy="21159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A334A1-C616-41F6-BD49-4C89C225E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722" y="2324102"/>
            <a:ext cx="2120072" cy="124031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2A536C-D5F9-4287-8740-B436B8DC18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6719" y="3292057"/>
            <a:ext cx="1987324" cy="9936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F2B164-C40B-4261-AEC2-C9401BF4FD7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755"/>
          <a:stretch/>
        </p:blipFill>
        <p:spPr>
          <a:xfrm>
            <a:off x="347405" y="3863352"/>
            <a:ext cx="2089314" cy="9743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2"/>
          <a:srcRect l="28247" t="32490" r="51004" b="42312"/>
          <a:stretch/>
        </p:blipFill>
        <p:spPr>
          <a:xfrm>
            <a:off x="2327831" y="4330495"/>
            <a:ext cx="1827631" cy="12478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2859D0-C26B-4CD0-AD23-A89C584A33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544" y="4975360"/>
            <a:ext cx="2088449" cy="101179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10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282" y="307544"/>
            <a:ext cx="10707329" cy="6194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Responsabilidades según normativa</a:t>
            </a:r>
            <a:r>
              <a:rPr lang="es-MX" sz="28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0282" y="3540065"/>
            <a:ext cx="3030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/>
              <a:t>EL PROPIETARIO: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000" dirty="0" smtClean="0"/>
              <a:t>Entrega </a:t>
            </a:r>
            <a:r>
              <a:rPr lang="es-PE" sz="2000" dirty="0"/>
              <a:t>diariamente los EPP de bioseguridad a los trabajadores.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000" dirty="0" smtClean="0"/>
              <a:t>Verifica </a:t>
            </a:r>
            <a:r>
              <a:rPr lang="es-PE" sz="2000" dirty="0"/>
              <a:t>el correcto uso del EPP durante la labor diaria</a:t>
            </a:r>
            <a:r>
              <a:rPr lang="es-PE" sz="2000" dirty="0" smtClean="0"/>
              <a:t>.</a:t>
            </a:r>
            <a:endParaRPr lang="es-PE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057D3F-8229-48A2-8F7E-AD1B81046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0" t="6803" r="3583" b="24990"/>
          <a:stretch/>
        </p:blipFill>
        <p:spPr>
          <a:xfrm>
            <a:off x="505425" y="2104366"/>
            <a:ext cx="2885588" cy="1442794"/>
          </a:xfrm>
          <a:prstGeom prst="rect">
            <a:avLst/>
          </a:prstGeom>
          <a:ln w="31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63" y="2104366"/>
            <a:ext cx="2885588" cy="192184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8897163" y="4079743"/>
            <a:ext cx="30742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EL TRABAJADOR: </a:t>
            </a:r>
            <a:endParaRPr lang="es-P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dirty="0" smtClean="0"/>
              <a:t>Usa correctamente el </a:t>
            </a:r>
            <a:r>
              <a:rPr lang="es-PE" sz="2000" dirty="0"/>
              <a:t>EPP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dirty="0"/>
              <a:t>Notifica al dueño el </a:t>
            </a:r>
            <a:r>
              <a:rPr lang="es-PE" sz="2000" dirty="0" smtClean="0"/>
              <a:t>deterioro de </a:t>
            </a:r>
            <a:r>
              <a:rPr lang="es-PE" sz="2000" dirty="0"/>
              <a:t>los </a:t>
            </a:r>
            <a:r>
              <a:rPr lang="es-PE" sz="2000" dirty="0" smtClean="0"/>
              <a:t>EPP.</a:t>
            </a:r>
            <a:endParaRPr lang="es-MX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9947" r="8463" b="4762"/>
          <a:stretch/>
        </p:blipFill>
        <p:spPr>
          <a:xfrm>
            <a:off x="4300924" y="964971"/>
            <a:ext cx="3875012" cy="54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FCBFD-AA23-45A7-A54F-27B7F01D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00" y="560825"/>
            <a:ext cx="10479020" cy="1095316"/>
          </a:xfrm>
        </p:spPr>
        <p:txBody>
          <a:bodyPr>
            <a:noAutofit/>
          </a:bodyPr>
          <a:lstStyle/>
          <a:p>
            <a:r>
              <a:rPr lang="es-PE" sz="6000" b="1" dirty="0">
                <a:solidFill>
                  <a:srgbClr val="FF0000"/>
                </a:solidFill>
              </a:rPr>
              <a:t>Uso correcto del </a:t>
            </a:r>
            <a:r>
              <a:rPr lang="es-PE" sz="6000" b="1" dirty="0" smtClean="0">
                <a:solidFill>
                  <a:srgbClr val="FF0000"/>
                </a:solidFill>
              </a:rPr>
              <a:t>EPP: MASCARILLA</a:t>
            </a:r>
            <a:endParaRPr lang="es-PE" sz="6000" b="1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041B7E-4720-43F9-9792-74133A6109F7}"/>
              </a:ext>
            </a:extLst>
          </p:cNvPr>
          <p:cNvSpPr txBox="1"/>
          <p:nvPr/>
        </p:nvSpPr>
        <p:spPr>
          <a:xfrm>
            <a:off x="325986" y="3071994"/>
            <a:ext cx="3867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Primero lo primero:</a:t>
            </a:r>
          </a:p>
          <a:p>
            <a:pPr algn="ctr"/>
            <a:r>
              <a:rPr lang="es-PE" sz="3600" b="1" u="sng" dirty="0">
                <a:solidFill>
                  <a:srgbClr val="FF0000"/>
                </a:solidFill>
              </a:rPr>
              <a:t>Obligatorio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60271-B8EE-4B57-9C7D-B5FB21FA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89" y="2093228"/>
            <a:ext cx="2619375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519A88-98AA-4415-8A27-0645847D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009" y="4398406"/>
            <a:ext cx="2603555" cy="145799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DD7E8C9-1214-4759-A0F8-86D2BD6F57E5}"/>
              </a:ext>
            </a:extLst>
          </p:cNvPr>
          <p:cNvSpPr/>
          <p:nvPr/>
        </p:nvSpPr>
        <p:spPr>
          <a:xfrm>
            <a:off x="3636272" y="2050734"/>
            <a:ext cx="3993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 smtClean="0"/>
              <a:t>Lavado de manos </a:t>
            </a:r>
            <a:endParaRPr lang="es-PE" sz="40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80BDC5-7914-43C2-86E8-3597375E8878}"/>
              </a:ext>
            </a:extLst>
          </p:cNvPr>
          <p:cNvSpPr/>
          <p:nvPr/>
        </p:nvSpPr>
        <p:spPr>
          <a:xfrm>
            <a:off x="3710196" y="4813786"/>
            <a:ext cx="3418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 higienización </a:t>
            </a:r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id="{84300F95-7AF2-4EA9-8A2F-83A50983CF00}"/>
              </a:ext>
            </a:extLst>
          </p:cNvPr>
          <p:cNvSpPr/>
          <p:nvPr/>
        </p:nvSpPr>
        <p:spPr>
          <a:xfrm rot="18638641">
            <a:off x="4791970" y="2975242"/>
            <a:ext cx="1018841" cy="57471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id="{BDCB8E20-ED66-424D-9C99-CE956BE340F2}"/>
              </a:ext>
            </a:extLst>
          </p:cNvPr>
          <p:cNvSpPr/>
          <p:nvPr/>
        </p:nvSpPr>
        <p:spPr>
          <a:xfrm rot="2708675">
            <a:off x="4805125" y="3927398"/>
            <a:ext cx="1018841" cy="57471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F8744-78D7-41AB-9F2A-25CA59149019}"/>
              </a:ext>
            </a:extLst>
          </p:cNvPr>
          <p:cNvSpPr txBox="1"/>
          <p:nvPr/>
        </p:nvSpPr>
        <p:spPr>
          <a:xfrm>
            <a:off x="4260698" y="3412936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/>
              <a:t>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1DD031-44A0-4F5F-A7C4-F918AD717D27}"/>
              </a:ext>
            </a:extLst>
          </p:cNvPr>
          <p:cNvSpPr txBox="1"/>
          <p:nvPr/>
        </p:nvSpPr>
        <p:spPr>
          <a:xfrm>
            <a:off x="1193869" y="1730900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1</a:t>
            </a:r>
          </a:p>
        </p:txBody>
      </p:sp>
    </p:spTree>
    <p:extLst>
      <p:ext uri="{BB962C8B-B14F-4D97-AF65-F5344CB8AC3E}">
        <p14:creationId xmlns:p14="http://schemas.microsoft.com/office/powerpoint/2010/main" val="42681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FCBFD-AA23-45A7-A54F-27B7F01D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69" y="560825"/>
            <a:ext cx="6701902" cy="1095316"/>
          </a:xfrm>
        </p:spPr>
        <p:txBody>
          <a:bodyPr>
            <a:noAutofit/>
          </a:bodyPr>
          <a:lstStyle/>
          <a:p>
            <a:r>
              <a:rPr lang="es-PE" sz="6000" b="1" dirty="0">
                <a:solidFill>
                  <a:srgbClr val="FF0000"/>
                </a:solidFill>
              </a:rPr>
              <a:t>Uso correcto del EPP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D7E8C9-1214-4759-A0F8-86D2BD6F57E5}"/>
              </a:ext>
            </a:extLst>
          </p:cNvPr>
          <p:cNvSpPr/>
          <p:nvPr/>
        </p:nvSpPr>
        <p:spPr>
          <a:xfrm>
            <a:off x="3080015" y="1802005"/>
            <a:ext cx="5907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 smtClean="0"/>
              <a:t>Colocación de la mascarilla</a:t>
            </a:r>
            <a:endParaRPr lang="es-PE" sz="4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1DD031-44A0-4F5F-A7C4-F918AD717D27}"/>
              </a:ext>
            </a:extLst>
          </p:cNvPr>
          <p:cNvSpPr txBox="1"/>
          <p:nvPr/>
        </p:nvSpPr>
        <p:spPr>
          <a:xfrm>
            <a:off x="1193869" y="1730900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</a:t>
            </a:r>
            <a:r>
              <a:rPr lang="es-PE" sz="4800" dirty="0" smtClean="0">
                <a:solidFill>
                  <a:schemeClr val="bg1"/>
                </a:solidFill>
              </a:rPr>
              <a:t>2</a:t>
            </a:r>
            <a:endParaRPr lang="es-PE" sz="4800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0" b="49003"/>
          <a:stretch/>
        </p:blipFill>
        <p:spPr>
          <a:xfrm>
            <a:off x="8158830" y="2509891"/>
            <a:ext cx="3207659" cy="337558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0" r="26201" b="51804"/>
          <a:stretch/>
        </p:blipFill>
        <p:spPr>
          <a:xfrm>
            <a:off x="4528398" y="2509891"/>
            <a:ext cx="2871980" cy="33762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8" r="49954" b="50511"/>
          <a:stretch/>
        </p:blipFill>
        <p:spPr>
          <a:xfrm>
            <a:off x="925484" y="2509891"/>
            <a:ext cx="2844462" cy="337286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112285" y="5196114"/>
            <a:ext cx="24708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Colocar la mascarilla, ajustar la pinza en la nariz y cubrir la boca</a:t>
            </a:r>
            <a:endParaRPr lang="es-PE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798470" y="5236420"/>
            <a:ext cx="2470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Ajustar el elástico por detrás de las orejas</a:t>
            </a:r>
            <a:endParaRPr lang="es-PE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040832" y="5173729"/>
            <a:ext cx="302085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No usar la mascarilla más de cuatro horas, ni tocarla con las manos durante su uso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7906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OBJETIVOS 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DE LA NORMA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00519" y="1955592"/>
            <a:ext cx="9851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6540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400" dirty="0" smtClean="0"/>
              <a:t>Establecer lineamientos para la vigilancia, prevención y control de la salud de los trabajadores que realizan actividades durante la pandemia COVID-19.</a:t>
            </a:r>
          </a:p>
          <a:p>
            <a:pPr marL="742950" lvl="1" indent="-6540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400" dirty="0" smtClean="0"/>
              <a:t>Establecer lineamientos para el regreso y reincorporación al trabajo.</a:t>
            </a:r>
          </a:p>
          <a:p>
            <a:pPr marL="742950" lvl="1" indent="-6540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400" dirty="0" smtClean="0"/>
              <a:t>Garantizar las sostenibilidad de las medidas de vigilancia, prevención y control adoptadas para evitar la transmisibilidad del COVID-19.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03707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FCBFD-AA23-45A7-A54F-27B7F01D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69" y="560825"/>
            <a:ext cx="6701902" cy="1095316"/>
          </a:xfrm>
        </p:spPr>
        <p:txBody>
          <a:bodyPr>
            <a:noAutofit/>
          </a:bodyPr>
          <a:lstStyle/>
          <a:p>
            <a:r>
              <a:rPr lang="es-PE" sz="6000" b="1" dirty="0">
                <a:solidFill>
                  <a:srgbClr val="FF0000"/>
                </a:solidFill>
              </a:rPr>
              <a:t>Uso correcto del EPP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D7E8C9-1214-4759-A0F8-86D2BD6F57E5}"/>
              </a:ext>
            </a:extLst>
          </p:cNvPr>
          <p:cNvSpPr/>
          <p:nvPr/>
        </p:nvSpPr>
        <p:spPr>
          <a:xfrm>
            <a:off x="3080015" y="1802005"/>
            <a:ext cx="4893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 smtClean="0"/>
              <a:t>Retiro de la mascarilla</a:t>
            </a:r>
            <a:endParaRPr lang="es-PE" sz="4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1DD031-44A0-4F5F-A7C4-F918AD717D27}"/>
              </a:ext>
            </a:extLst>
          </p:cNvPr>
          <p:cNvSpPr txBox="1"/>
          <p:nvPr/>
        </p:nvSpPr>
        <p:spPr>
          <a:xfrm>
            <a:off x="1193869" y="1730900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3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49063" r="76777"/>
          <a:stretch/>
        </p:blipFill>
        <p:spPr>
          <a:xfrm>
            <a:off x="794654" y="2758112"/>
            <a:ext cx="2848431" cy="33290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t="50043" r="48476"/>
          <a:stretch/>
        </p:blipFill>
        <p:spPr>
          <a:xfrm>
            <a:off x="4463145" y="2758112"/>
            <a:ext cx="2966706" cy="34893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48935" r="26131"/>
          <a:stretch/>
        </p:blipFill>
        <p:spPr>
          <a:xfrm>
            <a:off x="8287658" y="2758112"/>
            <a:ext cx="2740653" cy="323862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983439" y="5324111"/>
            <a:ext cx="24708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Sustituir por otra en caso se humedezca o deteriore</a:t>
            </a:r>
            <a:endParaRPr lang="es-PE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651932" y="5382167"/>
            <a:ext cx="2470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Retirarla sin tocar la parte frontal</a:t>
            </a:r>
            <a:endParaRPr lang="es-PE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806197" y="5243667"/>
            <a:ext cx="24708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Desechar tras su uso en contenedor provisto de bolsa de plástico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5326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9FFE4-FCBF-4C55-933B-910BCDE1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0213"/>
            <a:ext cx="10058400" cy="1450757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Si todos usamos mascarillas </a:t>
            </a:r>
            <a:r>
              <a:rPr lang="es-PE" b="1" dirty="0" smtClean="0">
                <a:solidFill>
                  <a:srgbClr val="FF0000"/>
                </a:solidFill>
              </a:rPr>
              <a:t>evitaremos </a:t>
            </a:r>
            <a:r>
              <a:rPr lang="es-PE" b="1" dirty="0">
                <a:solidFill>
                  <a:srgbClr val="FF0000"/>
                </a:solidFill>
              </a:rPr>
              <a:t>enfermar de </a:t>
            </a:r>
            <a:r>
              <a:rPr lang="es-PE" b="1" dirty="0" smtClean="0">
                <a:solidFill>
                  <a:srgbClr val="FF0000"/>
                </a:solidFill>
              </a:rPr>
              <a:t>COVID-19</a:t>
            </a: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ABAEB6-48DD-49F0-A5D2-498DFD4BE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76" y="1930400"/>
            <a:ext cx="2762250" cy="16573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57C521-D588-4E47-8FA4-005F57E9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603" y="2553005"/>
            <a:ext cx="3195935" cy="233315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4138E8-AEB2-473B-97F5-097485FF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76" y="3911600"/>
            <a:ext cx="2762250" cy="18381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2C0874-56C5-4EB5-AED4-E7536A9FD6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523" b="18466"/>
          <a:stretch/>
        </p:blipFill>
        <p:spPr>
          <a:xfrm>
            <a:off x="562781" y="1770743"/>
            <a:ext cx="4255961" cy="457825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9423753" y="3194284"/>
            <a:ext cx="15014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9900" dirty="0" smtClean="0">
                <a:solidFill>
                  <a:srgbClr val="FF0000"/>
                </a:solidFill>
              </a:rPr>
              <a:t>X</a:t>
            </a:r>
            <a:endParaRPr lang="es-PE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082FCBFD-AA23-45A7-A54F-27B7F01DB876}"/>
              </a:ext>
            </a:extLst>
          </p:cNvPr>
          <p:cNvSpPr txBox="1">
            <a:spLocks/>
          </p:cNvSpPr>
          <p:nvPr/>
        </p:nvSpPr>
        <p:spPr>
          <a:xfrm>
            <a:off x="936688" y="548128"/>
            <a:ext cx="10479020" cy="1095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6000" b="1" dirty="0" smtClean="0">
                <a:solidFill>
                  <a:srgbClr val="FF0000"/>
                </a:solidFill>
              </a:rPr>
              <a:t>Uso correcto del EPP: GUANTES</a:t>
            </a:r>
            <a:endParaRPr lang="es-PE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409699"/>
            <a:ext cx="4505326" cy="4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6B6CDE-5201-42F7-A2F9-472AD04E248D}"/>
              </a:ext>
            </a:extLst>
          </p:cNvPr>
          <p:cNvSpPr/>
          <p:nvPr/>
        </p:nvSpPr>
        <p:spPr>
          <a:xfrm>
            <a:off x="3793431" y="5340647"/>
            <a:ext cx="557472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Agarra el guante por el lado de la palma y a la altura de la muñeca y tira para retirarlo</a:t>
            </a:r>
            <a:r>
              <a:rPr lang="es-PE" sz="2400" dirty="0" smtClean="0"/>
              <a:t>.</a:t>
            </a:r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7ED7510-9997-45D2-9FA0-26B73FF8C9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7"/>
          <a:stretch/>
        </p:blipFill>
        <p:spPr bwMode="auto">
          <a:xfrm>
            <a:off x="4315947" y="1494295"/>
            <a:ext cx="4420046" cy="3706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1745474"/>
            <a:ext cx="1402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 smtClean="0">
                <a:solidFill>
                  <a:srgbClr val="FF0000"/>
                </a:solidFill>
              </a:rPr>
              <a:t>1ro</a:t>
            </a:r>
            <a:endParaRPr lang="es-P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064044-CF18-4194-B24D-7F9E907B30B9}"/>
              </a:ext>
            </a:extLst>
          </p:cNvPr>
          <p:cNvSpPr/>
          <p:nvPr/>
        </p:nvSpPr>
        <p:spPr>
          <a:xfrm>
            <a:off x="3084233" y="4452774"/>
            <a:ext cx="5574730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Sostén el guante ya retirado con la palma de la mano donde todavía tienes puesto el otro guante y tira para retirarlo evitando tocar el exterior del guante.</a:t>
            </a:r>
            <a:endParaRPr lang="es-PE" sz="4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4329979-FFF9-438E-AB38-3C4AC8A114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12324" b="26103"/>
          <a:stretch/>
        </p:blipFill>
        <p:spPr bwMode="auto">
          <a:xfrm>
            <a:off x="4108113" y="1190170"/>
            <a:ext cx="3526971" cy="32626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418598" y="1935182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 smtClean="0">
                <a:solidFill>
                  <a:srgbClr val="FF0000"/>
                </a:solidFill>
              </a:rPr>
              <a:t>2do</a:t>
            </a:r>
            <a:endParaRPr lang="es-P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D83613-7555-426E-88DC-ECBB8B38172A}"/>
              </a:ext>
            </a:extLst>
          </p:cNvPr>
          <p:cNvSpPr/>
          <p:nvPr/>
        </p:nvSpPr>
        <p:spPr>
          <a:xfrm>
            <a:off x="3219691" y="5270318"/>
            <a:ext cx="5574729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Desecha los guantes en un contenedor para residuos con riesgo biológico. </a:t>
            </a:r>
            <a:endParaRPr lang="es-PE" sz="32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4E4F3A4-5638-4213-B81A-2BA7A4CF4F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7226" b="31234"/>
          <a:stretch/>
        </p:blipFill>
        <p:spPr bwMode="auto">
          <a:xfrm>
            <a:off x="3858941" y="1321541"/>
            <a:ext cx="4296229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051593" y="1971071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rgbClr val="FF0000"/>
                </a:solidFill>
              </a:rPr>
              <a:t>3</a:t>
            </a:r>
            <a:r>
              <a:rPr lang="es-PE" sz="4800" b="1" dirty="0" smtClean="0">
                <a:solidFill>
                  <a:srgbClr val="FF0000"/>
                </a:solidFill>
              </a:rPr>
              <a:t>ro</a:t>
            </a:r>
            <a:endParaRPr lang="es-P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DDDC9-1BFA-4902-BCD5-D633A8A3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4739"/>
            <a:ext cx="10058400" cy="1450757"/>
          </a:xfrm>
        </p:spPr>
        <p:txBody>
          <a:bodyPr/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Uso correcto del mandil y el gorro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C710DF-8517-4F56-AE92-2ED6AFD47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14" y="1915993"/>
            <a:ext cx="1825674" cy="41414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B8AD44-5C12-43AE-9A12-145EF757C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705"/>
          <a:stretch/>
        </p:blipFill>
        <p:spPr>
          <a:xfrm>
            <a:off x="6447593" y="2789918"/>
            <a:ext cx="2167769" cy="218305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091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65272" y="198460"/>
            <a:ext cx="5333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FF0000"/>
                </a:solidFill>
              </a:rPr>
              <a:t>Distanciamiento </a:t>
            </a:r>
            <a:r>
              <a:rPr lang="es-PE" sz="4400" b="1" dirty="0" smtClean="0">
                <a:solidFill>
                  <a:srgbClr val="FF0000"/>
                </a:solidFill>
              </a:rPr>
              <a:t>físico</a:t>
            </a:r>
            <a:endParaRPr lang="es-PE" sz="4400" b="1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5864919"/>
            <a:ext cx="121919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6170" y="1501056"/>
            <a:ext cx="70429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333333"/>
                </a:solidFill>
                <a:latin typeface="Open Sans"/>
              </a:rPr>
              <a:t>Trabajar desde la 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casa si es posible.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333333"/>
                </a:solidFill>
                <a:latin typeface="Open Sans"/>
              </a:rPr>
              <a:t>Reunirse mediante 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videoconferencias o conferencias telefónicas.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333333"/>
                </a:solidFill>
                <a:latin typeface="Open Sans"/>
              </a:rPr>
              <a:t>Evitar 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las zonas de mucho tráfico o áreas compartidas como cafeterías o salas de descanso.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333333"/>
                </a:solidFill>
                <a:latin typeface="Open Sans"/>
              </a:rPr>
              <a:t>Asegurarse de 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que las áreas de contacto frecuente se mantengan limpias. </a:t>
            </a:r>
            <a:r>
              <a:rPr lang="es-ES" sz="1400" dirty="0" smtClean="0">
                <a:solidFill>
                  <a:srgbClr val="333333"/>
                </a:solidFill>
                <a:latin typeface="Open Sans"/>
              </a:rPr>
              <a:t>Prestar 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atención a los artículos de uso frecuente, como teléfonos y teclados.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333333"/>
                </a:solidFill>
                <a:latin typeface="Open Sans"/>
              </a:rPr>
              <a:t>Limitar 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las reuniones a 10 personas o menos.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Cuando 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estés fuera, no toques las superficies que suelen tocar los demás. Lávate las manos nada más </a:t>
            </a: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al llegar 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a </a:t>
            </a: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tu casa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Mantener las 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distancias con el resto de gente cuando vayas a comprar productos básicos o haz el pedido por internet.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Evitar 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el transporte público, ve a trabajar en bici o a pie</a:t>
            </a: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 </a:t>
            </a:r>
            <a:endParaRPr lang="es-ES" sz="1400" dirty="0" smtClean="0">
              <a:solidFill>
                <a:srgbClr val="333333"/>
              </a:solidFill>
              <a:latin typeface="Open Sans"/>
            </a:endParaRP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333333"/>
                </a:solidFill>
                <a:latin typeface="Open Sans"/>
              </a:rPr>
              <a:t>Seguir 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las pautas </a:t>
            </a:r>
            <a:r>
              <a:rPr lang="es-ES" sz="1400" dirty="0" smtClean="0">
                <a:solidFill>
                  <a:srgbClr val="333333"/>
                </a:solidFill>
                <a:latin typeface="Open Sans"/>
              </a:rPr>
              <a:t>del Gobierno 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para los lugares de trabajo</a:t>
            </a:r>
            <a:r>
              <a:rPr lang="es-ES" sz="1400" dirty="0" smtClean="0">
                <a:solidFill>
                  <a:srgbClr val="333333"/>
                </a:solidFill>
                <a:latin typeface="Open Sans"/>
              </a:rPr>
              <a:t>.</a:t>
            </a:r>
            <a:endParaRPr lang="es-ES" sz="14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04800" y="4098668"/>
            <a:ext cx="35489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Cuando una persona que tiene el virus tose o estornuda, las </a:t>
            </a:r>
            <a:r>
              <a:rPr lang="es-ES" sz="1600" i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respiratorias pueden aterrizar en la boca o en la nariz de las personas que están cerca. Las </a:t>
            </a:r>
            <a:r>
              <a:rPr lang="es-ES" sz="1600" i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de un estornudo pueden viajar hasta 1.5 metros de distancia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93956" y="1262849"/>
            <a:ext cx="3152381" cy="2819048"/>
            <a:chOff x="701343" y="1052536"/>
            <a:chExt cx="3152381" cy="2819048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43" y="1052536"/>
              <a:ext cx="3152381" cy="2819048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377440" y="1674946"/>
              <a:ext cx="993622" cy="276999"/>
            </a:xfrm>
            <a:prstGeom prst="rect">
              <a:avLst/>
            </a:prstGeom>
            <a:solidFill>
              <a:srgbClr val="D1ED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5982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 METROS</a:t>
              </a:r>
              <a:endParaRPr lang="es-PE" sz="900" b="1" dirty="0">
                <a:solidFill>
                  <a:srgbClr val="598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027520" y="996965"/>
            <a:ext cx="768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dirty="0" smtClean="0">
                <a:solidFill>
                  <a:srgbClr val="0070C0"/>
                </a:solidFill>
              </a:rPr>
              <a:t>Por eso se recomienda:</a:t>
            </a:r>
            <a:endParaRPr lang="es-P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729517" y="443027"/>
            <a:ext cx="5949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rgbClr val="FF0000"/>
                </a:solidFill>
              </a:rPr>
              <a:t>Distanciamiento </a:t>
            </a:r>
            <a:r>
              <a:rPr lang="es-PE" sz="4400" dirty="0" smtClean="0">
                <a:solidFill>
                  <a:srgbClr val="FF0000"/>
                </a:solidFill>
              </a:rPr>
              <a:t>físico en el trabajo</a:t>
            </a:r>
            <a:endParaRPr lang="es-PE" sz="4400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9517" y="1889577"/>
            <a:ext cx="5728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rgbClr val="333333"/>
                </a:solidFill>
                <a:latin typeface="Open Sans"/>
              </a:rPr>
              <a:t>Significa </a:t>
            </a:r>
            <a:r>
              <a:rPr lang="es-ES" sz="2000" dirty="0">
                <a:solidFill>
                  <a:srgbClr val="333333"/>
                </a:solidFill>
                <a:latin typeface="Open Sans"/>
              </a:rPr>
              <a:t>mantener distancia o espacio entre las personas para ayudar a prevenir la propagación de la enfermedad.</a:t>
            </a:r>
            <a:endParaRPr lang="es-PE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r="44308"/>
          <a:stretch/>
        </p:blipFill>
        <p:spPr>
          <a:xfrm>
            <a:off x="7408653" y="1039905"/>
            <a:ext cx="4523370" cy="502298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65272" y="3683447"/>
            <a:ext cx="6082833" cy="1940170"/>
            <a:chOff x="551049" y="3187122"/>
            <a:chExt cx="6579643" cy="2159636"/>
          </a:xfrm>
        </p:grpSpPr>
        <p:sp>
          <p:nvSpPr>
            <p:cNvPr id="8" name="Rectángulo 7"/>
            <p:cNvSpPr/>
            <p:nvPr/>
          </p:nvSpPr>
          <p:spPr>
            <a:xfrm>
              <a:off x="2700207" y="3880639"/>
              <a:ext cx="2148301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chemeClr val="bg1"/>
                  </a:solidFill>
                  <a:latin typeface="Open Sans"/>
                </a:rPr>
                <a:t>1.5 METRO</a:t>
              </a:r>
              <a:endParaRPr lang="es-PE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046117" y="3187122"/>
              <a:ext cx="2084575" cy="2153499"/>
              <a:chOff x="7812460" y="2219884"/>
              <a:chExt cx="2801752" cy="2801752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6" name="Elipse 5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51049" y="3193259"/>
              <a:ext cx="2084575" cy="2153499"/>
              <a:chOff x="7812460" y="2219884"/>
              <a:chExt cx="2801752" cy="2801752"/>
            </a:xfrm>
          </p:grpSpPr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22" name="Elipse 21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86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E52EBEA-7DB3-4FD2-9F1B-ED693EFCFD5F}"/>
              </a:ext>
            </a:extLst>
          </p:cNvPr>
          <p:cNvSpPr txBox="1"/>
          <p:nvPr/>
        </p:nvSpPr>
        <p:spPr>
          <a:xfrm>
            <a:off x="4831461" y="1766431"/>
            <a:ext cx="71155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Durante el control sanitario. En el </a:t>
            </a:r>
            <a:r>
              <a:rPr lang="es-PE" sz="2400" dirty="0"/>
              <a:t>control de la </a:t>
            </a:r>
            <a:r>
              <a:rPr lang="es-PE" sz="2400" dirty="0" smtClean="0"/>
              <a:t>temperatura, </a:t>
            </a:r>
            <a:r>
              <a:rPr lang="es-PE" sz="2400" dirty="0"/>
              <a:t>a la entrada y salida de lugar de </a:t>
            </a:r>
            <a:r>
              <a:rPr lang="es-PE" sz="2400" dirty="0" smtClean="0"/>
              <a:t>trabajo.</a:t>
            </a:r>
            <a:endParaRPr lang="es-PE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058939-D3E6-42EC-925F-22CB90385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72" y="1364567"/>
            <a:ext cx="4088799" cy="272091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2FFCA6C-39A5-4769-8A33-9F98F9B14F2F}"/>
              </a:ext>
            </a:extLst>
          </p:cNvPr>
          <p:cNvSpPr txBox="1"/>
          <p:nvPr/>
        </p:nvSpPr>
        <p:spPr>
          <a:xfrm>
            <a:off x="465273" y="270138"/>
            <a:ext cx="1148170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En </a:t>
            </a:r>
            <a:r>
              <a:rPr lang="es-PE" sz="2800" b="1" dirty="0" smtClean="0">
                <a:solidFill>
                  <a:schemeClr val="bg1">
                    <a:lumMod val="95000"/>
                  </a:schemeClr>
                </a:solidFill>
              </a:rPr>
              <a:t>qué </a:t>
            </a:r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momentos debo conservar la distancia </a:t>
            </a:r>
            <a:r>
              <a:rPr lang="es-PE" sz="2800" b="1" dirty="0" smtClean="0">
                <a:solidFill>
                  <a:schemeClr val="bg1">
                    <a:lumMod val="95000"/>
                  </a:schemeClr>
                </a:solidFill>
              </a:rPr>
              <a:t>física:</a:t>
            </a:r>
            <a:endParaRPr lang="es-PE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DF27DEA0-0AA3-4BBD-AD4A-7E93EC44B24A}"/>
              </a:ext>
            </a:extLst>
          </p:cNvPr>
          <p:cNvSpPr/>
          <p:nvPr/>
        </p:nvSpPr>
        <p:spPr>
          <a:xfrm>
            <a:off x="7423162" y="832697"/>
            <a:ext cx="1173990" cy="9337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340815" y="4763834"/>
            <a:ext cx="421325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52EBEA-7DB3-4FD2-9F1B-ED693EFCFD5F}"/>
              </a:ext>
            </a:extLst>
          </p:cNvPr>
          <p:cNvSpPr txBox="1"/>
          <p:nvPr/>
        </p:nvSpPr>
        <p:spPr>
          <a:xfrm>
            <a:off x="4831461" y="2908680"/>
            <a:ext cx="7115514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Al </a:t>
            </a:r>
            <a:r>
              <a:rPr lang="es-PE" sz="2400" dirty="0" err="1" smtClean="0"/>
              <a:t>recepcionar</a:t>
            </a:r>
            <a:r>
              <a:rPr lang="es-PE" sz="2400" dirty="0" smtClean="0"/>
              <a:t> la ropa del cliente </a:t>
            </a:r>
            <a:endParaRPr lang="es-PE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04052" y="3837222"/>
            <a:ext cx="711551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Durante las labores diarias, con los compañeros.</a:t>
            </a:r>
            <a:endParaRPr lang="es-PE" sz="2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31461" y="4902333"/>
            <a:ext cx="7115514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Durante la entrega de la ropa al cliente.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731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0598066"/>
              </p:ext>
            </p:extLst>
          </p:nvPr>
        </p:nvGraphicFramePr>
        <p:xfrm>
          <a:off x="3454400" y="471714"/>
          <a:ext cx="9797143" cy="596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798286" y="1825117"/>
            <a:ext cx="4659085" cy="28339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MEDIDAS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PREVENTIVAS SANITARIAS</a:t>
            </a:r>
          </a:p>
        </p:txBody>
      </p:sp>
      <p:sp>
        <p:nvSpPr>
          <p:cNvPr id="6" name="Elipse 5"/>
          <p:cNvSpPr/>
          <p:nvPr/>
        </p:nvSpPr>
        <p:spPr>
          <a:xfrm>
            <a:off x="7663541" y="4426857"/>
            <a:ext cx="2394858" cy="1785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931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9"/>
          <a:stretch/>
        </p:blipFill>
        <p:spPr>
          <a:xfrm>
            <a:off x="4983480" y="217715"/>
            <a:ext cx="7028610" cy="606853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606972" y="2235200"/>
            <a:ext cx="3178628" cy="464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29772" y="275772"/>
            <a:ext cx="3866539" cy="6212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SEGÚN EL ENTE RECTOR: MINISTERIO DE LA PRODUCCIÓN (PRODUCE)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6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5086" y="328613"/>
            <a:ext cx="9012464" cy="722312"/>
          </a:xfrm>
        </p:spPr>
        <p:txBody>
          <a:bodyPr>
            <a:noAutofit/>
          </a:bodyPr>
          <a:lstStyle/>
          <a:p>
            <a:r>
              <a:rPr lang="es-PE" sz="5400" b="1" dirty="0" smtClean="0">
                <a:solidFill>
                  <a:srgbClr val="FF0000"/>
                </a:solidFill>
              </a:rPr>
              <a:t>Niveles de riesgo</a:t>
            </a:r>
            <a:endParaRPr lang="es-PE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51692"/>
              </p:ext>
            </p:extLst>
          </p:nvPr>
        </p:nvGraphicFramePr>
        <p:xfrm>
          <a:off x="365284" y="1146128"/>
          <a:ext cx="11369515" cy="512558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58816">
                  <a:extLst>
                    <a:ext uri="{9D8B030D-6E8A-4147-A177-3AD203B41FA5}">
                      <a16:colId xmlns:a16="http://schemas.microsoft.com/office/drawing/2014/main" val="1026885843"/>
                    </a:ext>
                  </a:extLst>
                </a:gridCol>
                <a:gridCol w="9410699">
                  <a:extLst>
                    <a:ext uri="{9D8B030D-6E8A-4147-A177-3AD203B41FA5}">
                      <a16:colId xmlns:a16="http://schemas.microsoft.com/office/drawing/2014/main" val="1822102222"/>
                    </a:ext>
                  </a:extLst>
                </a:gridCol>
              </a:tblGrid>
              <a:tr h="47600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NIVEL DE RIESGO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DESCRIPCION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66783"/>
                  </a:ext>
                </a:extLst>
              </a:tr>
              <a:tr h="11763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Bajo riesgo de exposición</a:t>
                      </a:r>
                      <a:endParaRPr lang="en-US" sz="18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No requieren contacto con personas que se conoce o sospecha están infectados por COVID 19 ni tienen contacto o frecuente a menos de dos metros con público en general. Contacto mínimo con público y otros compañeros de trabajo, trabajadores de limpieza de centros no hospitalarios, trabajadores administrativos, trabajadores de áreas operativas que no atienden a clientes.  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80557"/>
                  </a:ext>
                </a:extLst>
              </a:tr>
              <a:tr h="10843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Mediano riesgo de exposición</a:t>
                      </a:r>
                      <a:endParaRPr lang="en-US" sz="18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u="none" strike="noStrike" cap="none" dirty="0">
                          <a:effectLst/>
                          <a:sym typeface="Arial"/>
                        </a:rPr>
                        <a:t>Requieren</a:t>
                      </a:r>
                      <a:r>
                        <a:rPr lang="es-MX" sz="1600" dirty="0">
                          <a:effectLst/>
                        </a:rPr>
                        <a:t> contacto frecuente y/cercano (a menos de 2 metros de distancia) con personas que podrían estar infectadas de COVID-19, pero que no son pacientes que se conoce o sospecha son portadores de COVID -19. Trabajadores de aeropuertos, trabajadores de educación, mercados,</a:t>
                      </a:r>
                      <a:r>
                        <a:rPr lang="es-MX" sz="1600" baseline="0" dirty="0">
                          <a:effectLst/>
                        </a:rPr>
                        <a:t> </a:t>
                      </a:r>
                      <a:r>
                        <a:rPr lang="es-MX" sz="1600" dirty="0">
                          <a:effectLst/>
                        </a:rPr>
                        <a:t>vigilancia</a:t>
                      </a:r>
                      <a:r>
                        <a:rPr lang="es-MX" sz="1600" baseline="0" dirty="0">
                          <a:effectLst/>
                        </a:rPr>
                        <a:t> </a:t>
                      </a:r>
                      <a:r>
                        <a:rPr lang="es-MX" sz="1600" dirty="0">
                          <a:effectLst/>
                        </a:rPr>
                        <a:t>y atención al público.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24687"/>
                  </a:ext>
                </a:extLst>
              </a:tr>
              <a:tr h="11944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Riesgo alto de exposición</a:t>
                      </a:r>
                      <a:endParaRPr lang="en-US" sz="18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Trabajo con riesgo potencial de exposición a fuentes conocidas o sospechosas de COVID-19: trabajadores de salud u otro personal que ingresa a los ambientes de atención de pacientes COVID-19, trabajadores de funerarias involucrados en la preparación de cadáveres, cremación o entierro de cuerpos de personas con diagnóstico o sospecha de COVID-19.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63793"/>
                  </a:ext>
                </a:extLst>
              </a:tr>
              <a:tr h="11944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Riesgo muy alto de exposición</a:t>
                      </a:r>
                      <a:endParaRPr lang="en-US" sz="18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Trabajos con contacto directo con casos COVID 19; por ejemplo, trabajadores de salud que realizan toma de muestra o procedimientos de laboratorio de pacientes confirmados o sospecha COVID-19, trabajadores de morgues que realizan procedimientos en cuerpos de personas con diagnóstico o sospecha de COVID-19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19237" marR="192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16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93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02730"/>
              </p:ext>
            </p:extLst>
          </p:nvPr>
        </p:nvGraphicFramePr>
        <p:xfrm>
          <a:off x="118837" y="595087"/>
          <a:ext cx="11772897" cy="5386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63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3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8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672">
                <a:tc gridSpan="6">
                  <a:txBody>
                    <a:bodyPr/>
                    <a:lstStyle/>
                    <a:p>
                      <a:pPr marL="2045335" marR="20396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Áreas Públicas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301">
                <a:tc>
                  <a:txBody>
                    <a:bodyPr/>
                    <a:lstStyle/>
                    <a:p>
                      <a:pPr marL="164465" marR="15748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Área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Puesto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54610"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Nivel de riegos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2501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EPP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4762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Frecuencia de</a:t>
                      </a:r>
                    </a:p>
                    <a:p>
                      <a:pPr marL="347980" marR="269875" indent="-73660" algn="ctr">
                        <a:lnSpc>
                          <a:spcPts val="15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prueba para COVID-19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65430" marR="16510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Insumos de </a:t>
                      </a:r>
                      <a:r>
                        <a:rPr lang="es-PE" sz="1800" b="1" dirty="0" smtClean="0">
                          <a:solidFill>
                            <a:schemeClr val="bg1"/>
                          </a:solidFill>
                          <a:effectLst/>
                        </a:rPr>
                        <a:t>limpieza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88">
                <a:tc>
                  <a:txBody>
                    <a:bodyPr/>
                    <a:lstStyle/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Seguridad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62230" indent="-8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Supervisor y agente de seguridad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Mediano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4455" indent="1905" algn="l">
                        <a:lnSpc>
                          <a:spcPct val="115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Mascarilla, gafas de protección.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Al </a:t>
                      </a:r>
                      <a:r>
                        <a:rPr lang="es-PE" sz="1800" dirty="0">
                          <a:effectLst/>
                        </a:rPr>
                        <a:t>regreso o reincorporación al trabajo y durante su labor según indicación por el profesional de la salud.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marR="80010"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Desinfectante, paño multiuso, alcohol, gel </a:t>
                      </a:r>
                      <a:r>
                        <a:rPr lang="es-PE" sz="1800" dirty="0" smtClean="0">
                          <a:effectLst/>
                        </a:rPr>
                        <a:t>de manos</a:t>
                      </a:r>
                      <a:r>
                        <a:rPr lang="es-PE" sz="1800" dirty="0">
                          <a:effectLst/>
                        </a:rPr>
                        <a:t>. </a:t>
                      </a:r>
                      <a:r>
                        <a:rPr lang="es-PE" sz="1800" dirty="0" smtClean="0">
                          <a:effectLst/>
                        </a:rPr>
                        <a:t>(*)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363">
                <a:tc>
                  <a:txBody>
                    <a:bodyPr/>
                    <a:lstStyle/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Recepción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185" marR="75565" indent="-31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Portero, botones y recepcionista u otras personas que cumplan estas funciones.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Mediano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4455" indent="1905" algn="l">
                        <a:lnSpc>
                          <a:spcPct val="11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Mascarilla </a:t>
                      </a:r>
                      <a:r>
                        <a:rPr lang="es-PE" sz="1800" dirty="0">
                          <a:effectLst/>
                        </a:rPr>
                        <a:t>quirúrgica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80010"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Desinfectante, paño multiuso, alcohol, gel </a:t>
                      </a:r>
                      <a:r>
                        <a:rPr lang="es-PE" sz="1800" dirty="0" smtClean="0">
                          <a:effectLst/>
                        </a:rPr>
                        <a:t>de manos</a:t>
                      </a:r>
                      <a:r>
                        <a:rPr lang="es-PE" sz="1800" dirty="0">
                          <a:effectLst/>
                        </a:rPr>
                        <a:t>. </a:t>
                      </a:r>
                      <a:r>
                        <a:rPr lang="es-PE" sz="1800" dirty="0" smtClean="0">
                          <a:effectLst/>
                        </a:rPr>
                        <a:t>(*)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9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 </a:t>
                      </a:r>
                      <a:r>
                        <a:rPr lang="es-PE" sz="1800" dirty="0" smtClean="0">
                          <a:effectLst/>
                        </a:rPr>
                        <a:t>Operario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Supervisor</a:t>
                      </a:r>
                      <a:r>
                        <a:rPr lang="es-PE" sz="1800" dirty="0">
                          <a:effectLst/>
                        </a:rPr>
                        <a:t>, cuartelero/camarero (habitaciones y públicas), </a:t>
                      </a:r>
                      <a:r>
                        <a:rPr lang="es-PE" sz="1800" b="1" dirty="0">
                          <a:solidFill>
                            <a:srgbClr val="FF0000"/>
                          </a:solidFill>
                          <a:effectLst/>
                        </a:rPr>
                        <a:t>lavandería y lencería.</a:t>
                      </a:r>
                      <a:endParaRPr lang="es-PE" sz="1800" b="1" dirty="0">
                        <a:solidFill>
                          <a:srgbClr val="FF0000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Mediano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marR="71755" indent="-38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Mascarilla, </a:t>
                      </a:r>
                      <a:r>
                        <a:rPr lang="es-PE" sz="1800" dirty="0" smtClean="0">
                          <a:effectLst/>
                        </a:rPr>
                        <a:t>gorra, </a:t>
                      </a:r>
                      <a:r>
                        <a:rPr lang="es-PE" sz="1800" dirty="0">
                          <a:effectLst/>
                        </a:rPr>
                        <a:t>guantes, gafas de protección, chaleco de bioseguridad</a:t>
                      </a:r>
                    </a:p>
                    <a:p>
                      <a:pPr marL="80010" marR="71755" indent="-38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(cuartelero</a:t>
                      </a:r>
                      <a:r>
                        <a:rPr lang="es-PE" sz="1800" dirty="0">
                          <a:effectLst/>
                        </a:rPr>
                        <a:t>)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Desinfectante</a:t>
                      </a:r>
                      <a:r>
                        <a:rPr lang="es-PE" sz="1800" dirty="0">
                          <a:effectLst/>
                        </a:rPr>
                        <a:t>, paño multiuso, alcohol, gel de manos. </a:t>
                      </a:r>
                      <a:r>
                        <a:rPr lang="es-PE" sz="1800" dirty="0" smtClean="0">
                          <a:effectLst/>
                        </a:rPr>
                        <a:t>(*)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5050971" y="4051738"/>
            <a:ext cx="3106058" cy="2378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361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26334"/>
              </p:ext>
            </p:extLst>
          </p:nvPr>
        </p:nvGraphicFramePr>
        <p:xfrm>
          <a:off x="381000" y="507715"/>
          <a:ext cx="11810998" cy="56608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952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2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0251">
                <a:tc gridSpan="6">
                  <a:txBody>
                    <a:bodyPr/>
                    <a:lstStyle/>
                    <a:p>
                      <a:pPr marL="2045335" marR="20408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Áreas Administrativas y Operativas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22">
                <a:tc>
                  <a:txBody>
                    <a:bodyPr/>
                    <a:lstStyle/>
                    <a:p>
                      <a:pPr marL="164465" marR="15748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Área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Puesto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54610" indent="-62865"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Nivel de riegos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2501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EPP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0015"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Frecuencia de prueba para</a:t>
                      </a:r>
                    </a:p>
                    <a:p>
                      <a:pPr marL="127000" marR="1225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COVID-19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65430" marR="165100" indent="-90170"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Insumos de </a:t>
                      </a:r>
                      <a:r>
                        <a:rPr lang="es-PE" sz="1800" b="1" dirty="0" smtClean="0">
                          <a:solidFill>
                            <a:schemeClr val="bg1"/>
                          </a:solidFill>
                          <a:effectLst/>
                        </a:rPr>
                        <a:t>limpieza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Administrativas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5811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Gerencias, Administrador, Recursos Humanos, ama de llaves,</a:t>
                      </a:r>
                    </a:p>
                    <a:p>
                      <a:pPr marL="92075" marR="8763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jefaturas y otros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Bajo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7313" marR="84455" indent="15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Mascarilla </a:t>
                      </a:r>
                      <a:r>
                        <a:rPr lang="es-PE" sz="1800" dirty="0">
                          <a:effectLst/>
                        </a:rPr>
                        <a:t>quirúrgica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Según </a:t>
                      </a:r>
                      <a:r>
                        <a:rPr lang="es-PE" sz="1800" dirty="0">
                          <a:effectLst/>
                        </a:rPr>
                        <a:t>indicación por el profesional de la salud.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Desinfectante</a:t>
                      </a:r>
                      <a:r>
                        <a:rPr lang="es-PE" sz="1800" dirty="0">
                          <a:effectLst/>
                        </a:rPr>
                        <a:t>, paño multiuso, alcohol, gel de manos. </a:t>
                      </a:r>
                      <a:r>
                        <a:rPr lang="es-PE" sz="1800" dirty="0" smtClean="0">
                          <a:effectLst/>
                        </a:rPr>
                        <a:t>(*)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Operativos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9055" indent="-317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Mantenimiento, </a:t>
                      </a:r>
                      <a:r>
                        <a:rPr lang="es-PE" sz="1800" dirty="0" smtClean="0">
                          <a:effectLst/>
                        </a:rPr>
                        <a:t>almacenes, </a:t>
                      </a:r>
                      <a:r>
                        <a:rPr lang="es-PE" sz="1800" dirty="0">
                          <a:effectLst/>
                        </a:rPr>
                        <a:t>supervisor, reservas y ventas, alimentos y bebidas y</a:t>
                      </a:r>
                    </a:p>
                    <a:p>
                      <a:pPr marL="93345" marR="8763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otros.</a:t>
                      </a:r>
                      <a:endParaRPr lang="es-PE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21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237" y="965293"/>
            <a:ext cx="8665698" cy="849844"/>
          </a:xfrm>
        </p:spPr>
        <p:txBody>
          <a:bodyPr>
            <a:noAutofit/>
          </a:bodyPr>
          <a:lstStyle/>
          <a:p>
            <a:r>
              <a:rPr lang="es-PE" b="1" dirty="0">
                <a:solidFill>
                  <a:srgbClr val="FF0000"/>
                </a:solidFill>
                <a:latin typeface="+mn-lt"/>
              </a:rPr>
              <a:t>¿Por qué tenemos que cambiar?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F978CF-01EB-4C3D-9C89-B176DA52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458" y="2683556"/>
            <a:ext cx="5044315" cy="29885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8DD9C7-0A09-478A-8E34-CC189227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37" y="2683555"/>
            <a:ext cx="4590201" cy="298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413C5-EF4D-4A37-BD0A-3A264BA7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95" y="471487"/>
            <a:ext cx="6006904" cy="1134234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¿Qué gano con el cambio?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EF62F-46B6-4136-A8CB-11BB8CC35FB2}"/>
              </a:ext>
            </a:extLst>
          </p:cNvPr>
          <p:cNvSpPr txBox="1"/>
          <p:nvPr/>
        </p:nvSpPr>
        <p:spPr>
          <a:xfrm>
            <a:off x="731520" y="1961893"/>
            <a:ext cx="11098530" cy="397031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800" dirty="0"/>
              <a:t> Conservo mi salud y la de mi familia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800" dirty="0" smtClean="0"/>
              <a:t>Cuido </a:t>
            </a:r>
            <a:r>
              <a:rPr lang="es-PE" sz="2800" dirty="0"/>
              <a:t>la salud de mi comunidad, soy solidario con mis vecinos y amigos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800" dirty="0" smtClean="0"/>
              <a:t>Reactivo </a:t>
            </a:r>
            <a:r>
              <a:rPr lang="es-PE" sz="2800" dirty="0"/>
              <a:t>mi negocio para el sustento de mi familia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800" dirty="0" smtClean="0"/>
              <a:t>Soy </a:t>
            </a:r>
            <a:r>
              <a:rPr lang="es-PE" sz="2800" dirty="0"/>
              <a:t>más competitivo y brindo seguridad a mis clientes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800" dirty="0" smtClean="0"/>
              <a:t>Me </a:t>
            </a:r>
            <a:r>
              <a:rPr lang="es-PE" sz="2800" dirty="0"/>
              <a:t>adapto a la tecnología como medio de comunicación con mis clientes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800" dirty="0" smtClean="0"/>
              <a:t>Otros</a:t>
            </a:r>
            <a:r>
              <a:rPr lang="es-P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496924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3042</TotalTime>
  <Words>1454</Words>
  <Application>Microsoft Office PowerPoint</Application>
  <PresentationFormat>Panorámica</PresentationFormat>
  <Paragraphs>170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Bahnschrift Light Condensed</vt:lpstr>
      <vt:lpstr>Bahnschrift SemiBold SemiConden</vt:lpstr>
      <vt:lpstr>Calibri</vt:lpstr>
      <vt:lpstr>Calibri Light</vt:lpstr>
      <vt:lpstr>Carlito</vt:lpstr>
      <vt:lpstr>Open Sans</vt:lpstr>
      <vt:lpstr>Poppins</vt:lpstr>
      <vt:lpstr>Times New Roman</vt:lpstr>
      <vt:lpstr>Wingdings</vt:lpstr>
      <vt:lpstr>Retrospección</vt:lpstr>
      <vt:lpstr> EQUIPOS DE PROTECCIÓN PERSONAL PARA TRABAJADORES DE LAVANDERÍAS </vt:lpstr>
      <vt:lpstr>OBJETIVOS DE LA NORMA</vt:lpstr>
      <vt:lpstr>Presentación de PowerPoint</vt:lpstr>
      <vt:lpstr>Presentación de PowerPoint</vt:lpstr>
      <vt:lpstr>Niveles de riesgo</vt:lpstr>
      <vt:lpstr>Presentación de PowerPoint</vt:lpstr>
      <vt:lpstr>Presentación de PowerPoint</vt:lpstr>
      <vt:lpstr>¿Por qué tenemos que cambiar?</vt:lpstr>
      <vt:lpstr>¿Qué gano con el cambio?</vt:lpstr>
      <vt:lpstr>Actitud positiva frente a la Pandemia del COVID-19</vt:lpstr>
      <vt:lpstr>¿Qué tenemos que hacer ?</vt:lpstr>
      <vt:lpstr>Presentación de PowerPoint</vt:lpstr>
      <vt:lpstr>Presentación de PowerPoint</vt:lpstr>
      <vt:lpstr>Presentación de PowerPoint</vt:lpstr>
      <vt:lpstr>En qué momentos usar el EPP</vt:lpstr>
      <vt:lpstr>Presentación de PowerPoint</vt:lpstr>
      <vt:lpstr>Presentación de PowerPoint</vt:lpstr>
      <vt:lpstr>Uso correcto del EPP: MASCARILLA</vt:lpstr>
      <vt:lpstr>Uso correcto del EPP</vt:lpstr>
      <vt:lpstr>Uso correcto del EPP</vt:lpstr>
      <vt:lpstr>Si todos usamos mascarillas evitaremos enfermar de COVID-19</vt:lpstr>
      <vt:lpstr>Presentación de PowerPoint</vt:lpstr>
      <vt:lpstr>Presentación de PowerPoint</vt:lpstr>
      <vt:lpstr>Presentación de PowerPoint</vt:lpstr>
      <vt:lpstr>Presentación de PowerPoint</vt:lpstr>
      <vt:lpstr>Uso correcto del mandil y el gorro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308</cp:revision>
  <dcterms:created xsi:type="dcterms:W3CDTF">2020-05-19T16:13:03Z</dcterms:created>
  <dcterms:modified xsi:type="dcterms:W3CDTF">2020-06-18T05:56:45Z</dcterms:modified>
</cp:coreProperties>
</file>