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5" r:id="rId2"/>
    <p:sldId id="375" r:id="rId3"/>
    <p:sldId id="433" r:id="rId4"/>
    <p:sldId id="432" r:id="rId5"/>
    <p:sldId id="378" r:id="rId6"/>
    <p:sldId id="410" r:id="rId7"/>
    <p:sldId id="427" r:id="rId8"/>
    <p:sldId id="411" r:id="rId9"/>
    <p:sldId id="389" r:id="rId10"/>
    <p:sldId id="412" r:id="rId11"/>
    <p:sldId id="383" r:id="rId12"/>
    <p:sldId id="384" r:id="rId13"/>
    <p:sldId id="413" r:id="rId14"/>
    <p:sldId id="414" r:id="rId15"/>
    <p:sldId id="415" r:id="rId16"/>
    <p:sldId id="428" r:id="rId17"/>
    <p:sldId id="417" r:id="rId18"/>
    <p:sldId id="435" r:id="rId19"/>
    <p:sldId id="434" r:id="rId20"/>
    <p:sldId id="419" r:id="rId21"/>
    <p:sldId id="420" r:id="rId22"/>
    <p:sldId id="423" r:id="rId23"/>
    <p:sldId id="429" r:id="rId24"/>
    <p:sldId id="4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5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38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>
        <a:xfrm>
          <a:off x="785436" y="1066412"/>
          <a:ext cx="7284187" cy="53341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sz="2400" b="1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</dgm:pt>
    <dgm:pt modelId="{97B62193-5952-451C-A032-24B3B2EA3076}" type="pres">
      <dgm:prSet presAssocID="{B9C32B05-62EA-407A-B21C-2310C7945705}" presName="Name1" presStyleCnt="0"/>
      <dgm:spPr/>
    </dgm:pt>
    <dgm:pt modelId="{ACC3C5BE-DE92-4A51-9D55-C62DF2A7C110}" type="pres">
      <dgm:prSet presAssocID="{B9C32B05-62EA-407A-B21C-2310C7945705}" presName="cycle" presStyleCnt="0"/>
      <dgm:spPr/>
    </dgm:pt>
    <dgm:pt modelId="{087F8878-175B-4FF0-8F99-C36FEC8A8C64}" type="pres">
      <dgm:prSet presAssocID="{B9C32B05-62EA-407A-B21C-2310C7945705}" presName="srcNode" presStyleLbl="node1" presStyleIdx="0" presStyleCnt="1"/>
      <dgm:spPr/>
    </dgm:pt>
    <dgm:pt modelId="{03528F53-765E-4B98-B8BD-0BE89D28EBCA}" type="pres">
      <dgm:prSet presAssocID="{B9C32B05-62EA-407A-B21C-2310C7945705}" presName="conn" presStyleLbl="parChTrans1D2" presStyleIdx="0" presStyleCnt="1"/>
      <dgm:spPr/>
    </dgm:pt>
    <dgm:pt modelId="{F94C0A50-7625-413B-8873-F6B17D2D8196}" type="pres">
      <dgm:prSet presAssocID="{B9C32B05-62EA-407A-B21C-2310C7945705}" presName="extraNode" presStyleLbl="node1" presStyleIdx="0" presStyleCnt="1"/>
      <dgm:spPr/>
    </dgm:pt>
    <dgm:pt modelId="{DB878059-C75B-4C49-8714-C0546122D430}" type="pres">
      <dgm:prSet presAssocID="{B9C32B05-62EA-407A-B21C-2310C7945705}" presName="dstNode" presStyleLbl="node1" presStyleIdx="0" presStyleCnt="1"/>
      <dgm:spPr/>
    </dgm:pt>
    <dgm:pt modelId="{F5FA0921-2134-471D-ACC4-CB4728A55D48}" type="pres">
      <dgm:prSet presAssocID="{F66099B6-DBBD-4AB0-82D2-877B80F846F7}" presName="text_1" presStyleLbl="node1" presStyleIdx="0" presStyleCnt="1">
        <dgm:presLayoutVars>
          <dgm:bulletEnabled val="1"/>
        </dgm:presLayoutVars>
      </dgm:prSet>
      <dgm:spPr/>
    </dgm:pt>
    <dgm:pt modelId="{4D968109-E670-4573-9BFE-82809B8CDC9D}" type="pres">
      <dgm:prSet presAssocID="{F66099B6-DBBD-4AB0-82D2-877B80F846F7}" presName="accent_1" presStyleCnt="0"/>
      <dgm:spPr/>
    </dgm:pt>
    <dgm:pt modelId="{347CF1D6-54F1-4597-8009-9D2342388E1B}" type="pres">
      <dgm:prSet presAssocID="{F66099B6-DBBD-4AB0-82D2-877B80F846F7}" presName="accentRepeatNode" presStyleLbl="solidFgAcc1" presStyleIdx="0" presStyleCnt="1"/>
      <dgm:spPr>
        <a:xfrm>
          <a:off x="452048" y="999734"/>
          <a:ext cx="666774" cy="6667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12B1A60C-DDEA-495E-97F4-F2EE6DE9B6E3}" type="presOf" srcId="{F66099B6-DBBD-4AB0-82D2-877B80F846F7}" destId="{F5FA0921-2134-471D-ACC4-CB4728A55D48}" srcOrd="0" destOrd="0" presId="urn:microsoft.com/office/officeart/2008/layout/VerticalCurvedList"/>
    <dgm:cxn modelId="{2CB60A31-E076-4E6E-B182-56C41A112A6F}" type="presOf" srcId="{B9C32B05-62EA-407A-B21C-2310C7945705}" destId="{1E8F13C1-7BD6-4379-90DF-643F2560C4CD}" srcOrd="0" destOrd="0" presId="urn:microsoft.com/office/officeart/2008/layout/VerticalCurvedList"/>
    <dgm:cxn modelId="{B4F3EA32-CE64-4A92-9BAE-BC57E5392B05}" srcId="{B9C32B05-62EA-407A-B21C-2310C7945705}" destId="{F66099B6-DBBD-4AB0-82D2-877B80F846F7}" srcOrd="0" destOrd="0" parTransId="{B09C8BFB-F41C-4AC4-AB94-F216E3081C2D}" sibTransId="{BC531B32-9B0E-482E-BF91-65C61F17168D}"/>
    <dgm:cxn modelId="{08CAFDEF-A805-40D2-A137-22C0B3E54247}" type="presOf" srcId="{BC531B32-9B0E-482E-BF91-65C61F17168D}" destId="{03528F53-765E-4B98-B8BD-0BE89D28EBCA}" srcOrd="0" destOrd="0" presId="urn:microsoft.com/office/officeart/2008/layout/VerticalCurvedList"/>
    <dgm:cxn modelId="{1D74CA3D-A847-4C90-AE4E-690D58909D27}" type="presParOf" srcId="{1E8F13C1-7BD6-4379-90DF-643F2560C4CD}" destId="{97B62193-5952-451C-A032-24B3B2EA3076}" srcOrd="0" destOrd="0" presId="urn:microsoft.com/office/officeart/2008/layout/VerticalCurvedList"/>
    <dgm:cxn modelId="{B2E4FAF9-D8E8-4086-B54B-F3A1CBFA563E}" type="presParOf" srcId="{97B62193-5952-451C-A032-24B3B2EA3076}" destId="{ACC3C5BE-DE92-4A51-9D55-C62DF2A7C110}" srcOrd="0" destOrd="0" presId="urn:microsoft.com/office/officeart/2008/layout/VerticalCurvedList"/>
    <dgm:cxn modelId="{7F96D540-39BA-496D-9C78-0B930868EA5D}" type="presParOf" srcId="{ACC3C5BE-DE92-4A51-9D55-C62DF2A7C110}" destId="{087F8878-175B-4FF0-8F99-C36FEC8A8C64}" srcOrd="0" destOrd="0" presId="urn:microsoft.com/office/officeart/2008/layout/VerticalCurvedList"/>
    <dgm:cxn modelId="{4C8C95C0-697A-46D4-9F52-97C5A550ACF2}" type="presParOf" srcId="{ACC3C5BE-DE92-4A51-9D55-C62DF2A7C110}" destId="{03528F53-765E-4B98-B8BD-0BE89D28EBCA}" srcOrd="1" destOrd="0" presId="urn:microsoft.com/office/officeart/2008/layout/VerticalCurvedList"/>
    <dgm:cxn modelId="{E21AC517-E4EC-4571-8A24-0B90B6145246}" type="presParOf" srcId="{ACC3C5BE-DE92-4A51-9D55-C62DF2A7C110}" destId="{F94C0A50-7625-413B-8873-F6B17D2D8196}" srcOrd="2" destOrd="0" presId="urn:microsoft.com/office/officeart/2008/layout/VerticalCurvedList"/>
    <dgm:cxn modelId="{886E2570-A53C-416A-BCA2-FF8479D15827}" type="presParOf" srcId="{ACC3C5BE-DE92-4A51-9D55-C62DF2A7C110}" destId="{DB878059-C75B-4C49-8714-C0546122D430}" srcOrd="3" destOrd="0" presId="urn:microsoft.com/office/officeart/2008/layout/VerticalCurvedList"/>
    <dgm:cxn modelId="{282B1755-CA23-48C6-93EA-6DDE872EDE73}" type="presParOf" srcId="{97B62193-5952-451C-A032-24B3B2EA3076}" destId="{F5FA0921-2134-471D-ACC4-CB4728A55D48}" srcOrd="1" destOrd="0" presId="urn:microsoft.com/office/officeart/2008/layout/VerticalCurvedList"/>
    <dgm:cxn modelId="{FF9EF21C-D3E1-45F0-BAE2-B4D9459FA622}" type="presParOf" srcId="{97B62193-5952-451C-A032-24B3B2EA3076}" destId="{4D968109-E670-4573-9BFE-82809B8CDC9D}" srcOrd="2" destOrd="0" presId="urn:microsoft.com/office/officeart/2008/layout/VerticalCurvedList"/>
    <dgm:cxn modelId="{C46B0466-4C25-4DEA-8A28-A686CC25D1F2}" type="presParOf" srcId="{4D968109-E670-4573-9BFE-82809B8CDC9D}" destId="{347CF1D6-54F1-4597-8009-9D2342388E1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4#2" loCatId="list" qsTypeId="urn:microsoft.com/office/officeart/2005/8/quickstyle/simple4" qsCatId="simple" csTypeId="urn:microsoft.com/office/officeart/2005/8/colors/colorful1#158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>
        <a:xfrm>
          <a:off x="0" y="0"/>
          <a:ext cx="6096000" cy="592093"/>
        </a:xfr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Control sanitario del personal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/>
      <dgm:spPr>
        <a:xfrm>
          <a:off x="0" y="651303"/>
          <a:ext cx="6096000" cy="592093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Limpieza y desinfección de vehículos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/>
      <dgm:spPr>
        <a:xfrm>
          <a:off x="0" y="1953909"/>
          <a:ext cx="6096000" cy="592093"/>
        </a:xfr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Limpieza y desinfección de restaurantes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C10C161E-68BA-44CA-AF77-FB7627812EFD}" type="pres">
      <dgm:prSet presAssocID="{B9C32B05-62EA-407A-B21C-2310C7945705}" presName="linear" presStyleCnt="0">
        <dgm:presLayoutVars>
          <dgm:dir/>
          <dgm:resizeHandles val="exact"/>
        </dgm:presLayoutVars>
      </dgm:prSet>
      <dgm:spPr/>
    </dgm:pt>
    <dgm:pt modelId="{286273EC-E8AC-422F-8B1C-7F1086877436}" type="pres">
      <dgm:prSet presAssocID="{42D71409-67F9-455C-8C6D-716D284AAA6B}" presName="comp" presStyleCnt="0"/>
      <dgm:spPr/>
    </dgm:pt>
    <dgm:pt modelId="{B4D5D5DB-9E92-47EC-82B6-328DEA059B7F}" type="pres">
      <dgm:prSet presAssocID="{42D71409-67F9-455C-8C6D-716D284AAA6B}" presName="box" presStyleLbl="node1" presStyleIdx="0" presStyleCnt="3"/>
      <dgm:spPr>
        <a:prstGeom prst="roundRect">
          <a:avLst>
            <a:gd name="adj" fmla="val 10000"/>
          </a:avLst>
        </a:prstGeom>
      </dgm:spPr>
    </dgm:pt>
    <dgm:pt modelId="{769BD7E0-841D-458D-869D-6DFFBC65F61E}" type="pres">
      <dgm:prSet presAssocID="{42D71409-67F9-455C-8C6D-716D284AAA6B}" presName="img" presStyleLbl="fgImgPlace1" presStyleIdx="0" presStyleCnt="3"/>
      <dgm:spPr>
        <a:xfrm>
          <a:off x="59209" y="59209"/>
          <a:ext cx="1219200" cy="473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gm:spPr>
    </dgm:pt>
    <dgm:pt modelId="{C1AFB4DA-F087-46B0-B530-5B2D500A6603}" type="pres">
      <dgm:prSet presAssocID="{42D71409-67F9-455C-8C6D-716D284AAA6B}" presName="text" presStyleLbl="node1" presStyleIdx="0" presStyleCnt="3">
        <dgm:presLayoutVars>
          <dgm:bulletEnabled val="1"/>
        </dgm:presLayoutVars>
      </dgm:prSet>
      <dgm:spPr/>
    </dgm:pt>
    <dgm:pt modelId="{F70D86FA-8F03-416F-8F55-E8EF322FE5AF}" type="pres">
      <dgm:prSet presAssocID="{478B7D3C-9FB4-4BC6-90AC-49960560DECD}" presName="spacer" presStyleCnt="0"/>
      <dgm:spPr/>
    </dgm:pt>
    <dgm:pt modelId="{1AF61D90-D6B8-463D-8C70-C497424652A8}" type="pres">
      <dgm:prSet presAssocID="{F66099B6-DBBD-4AB0-82D2-877B80F846F7}" presName="comp" presStyleCnt="0"/>
      <dgm:spPr/>
    </dgm:pt>
    <dgm:pt modelId="{87C8B1C3-43D5-4D1D-82C1-DBAAD173F726}" type="pres">
      <dgm:prSet presAssocID="{F66099B6-DBBD-4AB0-82D2-877B80F846F7}" presName="box" presStyleLbl="node1" presStyleIdx="1" presStyleCnt="3"/>
      <dgm:spPr>
        <a:prstGeom prst="roundRect">
          <a:avLst>
            <a:gd name="adj" fmla="val 10000"/>
          </a:avLst>
        </a:prstGeom>
      </dgm:spPr>
    </dgm:pt>
    <dgm:pt modelId="{A54932CD-C4C3-4800-AE8E-5E6A99FE3355}" type="pres">
      <dgm:prSet presAssocID="{F66099B6-DBBD-4AB0-82D2-877B80F846F7}" presName="img" presStyleLbl="fgImgPlace1" presStyleIdx="1" presStyleCnt="3"/>
      <dgm:spPr>
        <a:xfrm>
          <a:off x="59209" y="710512"/>
          <a:ext cx="1219200" cy="473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gm:spPr>
    </dgm:pt>
    <dgm:pt modelId="{6F129142-DBEC-4CCE-9E4B-DE98DD8EE862}" type="pres">
      <dgm:prSet presAssocID="{F66099B6-DBBD-4AB0-82D2-877B80F846F7}" presName="text" presStyleLbl="node1" presStyleIdx="1" presStyleCnt="3">
        <dgm:presLayoutVars>
          <dgm:bulletEnabled val="1"/>
        </dgm:presLayoutVars>
      </dgm:prSet>
      <dgm:spPr/>
    </dgm:pt>
    <dgm:pt modelId="{46AA54E2-C1AE-4D84-A0BB-825304E50FEC}" type="pres">
      <dgm:prSet presAssocID="{BC531B32-9B0E-482E-BF91-65C61F17168D}" presName="spacer" presStyleCnt="0"/>
      <dgm:spPr/>
    </dgm:pt>
    <dgm:pt modelId="{D3FFAF95-60F3-4DA7-8784-FCA0CEEF4A5D}" type="pres">
      <dgm:prSet presAssocID="{B6D9DE15-697B-42C2-B6A1-CE31260EED93}" presName="comp" presStyleCnt="0"/>
      <dgm:spPr/>
    </dgm:pt>
    <dgm:pt modelId="{CC42B4BE-FABE-47D2-92A0-27F5DB06D939}" type="pres">
      <dgm:prSet presAssocID="{B6D9DE15-697B-42C2-B6A1-CE31260EED93}" presName="box" presStyleLbl="node1" presStyleIdx="2" presStyleCnt="3"/>
      <dgm:spPr>
        <a:prstGeom prst="roundRect">
          <a:avLst>
            <a:gd name="adj" fmla="val 10000"/>
          </a:avLst>
        </a:prstGeom>
      </dgm:spPr>
    </dgm:pt>
    <dgm:pt modelId="{E88C3C9E-FE0D-4FC3-A98D-5E06B5497FF3}" type="pres">
      <dgm:prSet presAssocID="{B6D9DE15-697B-42C2-B6A1-CE31260EED93}" presName="img" presStyleLbl="fgImgPlace1" presStyleIdx="2" presStyleCnt="3"/>
      <dgm:spPr>
        <a:xfrm>
          <a:off x="59209" y="2013118"/>
          <a:ext cx="1219200" cy="473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gm:spPr>
    </dgm:pt>
    <dgm:pt modelId="{6662E1B4-BD5D-4C92-990B-CCC2DCE8A771}" type="pres">
      <dgm:prSet presAssocID="{B6D9DE15-697B-42C2-B6A1-CE31260EED93}" presName="text" presStyleLbl="node1" presStyleIdx="2" presStyleCnt="3">
        <dgm:presLayoutVars>
          <dgm:bulletEnabled val="1"/>
        </dgm:presLayoutVars>
      </dgm:prSet>
      <dgm:spPr/>
    </dgm:pt>
  </dgm:ptLst>
  <dgm:cxnLst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2CF64047-DAEB-4791-84A0-6D15E847510C}" type="presOf" srcId="{42D71409-67F9-455C-8C6D-716D284AAA6B}" destId="{B4D5D5DB-9E92-47EC-82B6-328DEA059B7F}" srcOrd="0" destOrd="0" presId="urn:microsoft.com/office/officeart/2005/8/layout/vList4#2"/>
    <dgm:cxn modelId="{385AD76D-3729-4F86-8924-F3A6C6BB90A1}" type="presOf" srcId="{B9C32B05-62EA-407A-B21C-2310C7945705}" destId="{C10C161E-68BA-44CA-AF77-FB7627812EFD}" srcOrd="0" destOrd="0" presId="urn:microsoft.com/office/officeart/2005/8/layout/vList4#2"/>
    <dgm:cxn modelId="{61E68B70-A17B-4B7B-9643-7E8E086AADA0}" type="presOf" srcId="{42D71409-67F9-455C-8C6D-716D284AAA6B}" destId="{C1AFB4DA-F087-46B0-B530-5B2D500A6603}" srcOrd="1" destOrd="0" presId="urn:microsoft.com/office/officeart/2005/8/layout/vList4#2"/>
    <dgm:cxn modelId="{D3AA838F-F408-46D9-A32E-4D7724368B21}" type="presOf" srcId="{B6D9DE15-697B-42C2-B6A1-CE31260EED93}" destId="{CC42B4BE-FABE-47D2-92A0-27F5DB06D939}" srcOrd="0" destOrd="0" presId="urn:microsoft.com/office/officeart/2005/8/layout/vList4#2"/>
    <dgm:cxn modelId="{40513FB0-F94C-499F-9A0B-9E0341D0A0C2}" srcId="{B9C32B05-62EA-407A-B21C-2310C7945705}" destId="{B6D9DE15-697B-42C2-B6A1-CE31260EED93}" srcOrd="2" destOrd="0" parTransId="{EAC9FC21-5112-4CCF-8070-06ED15ED24ED}" sibTransId="{B605B681-1ACB-4650-8600-F9223ABDDC16}"/>
    <dgm:cxn modelId="{09D190CA-470F-472A-BA3C-4AC9EB9675A2}" type="presOf" srcId="{F66099B6-DBBD-4AB0-82D2-877B80F846F7}" destId="{6F129142-DBEC-4CCE-9E4B-DE98DD8EE862}" srcOrd="1" destOrd="0" presId="urn:microsoft.com/office/officeart/2005/8/layout/vList4#2"/>
    <dgm:cxn modelId="{AE549FD0-0DCA-48EB-8B04-97F0928602F4}" type="presOf" srcId="{B6D9DE15-697B-42C2-B6A1-CE31260EED93}" destId="{6662E1B4-BD5D-4C92-990B-CCC2DCE8A771}" srcOrd="1" destOrd="0" presId="urn:microsoft.com/office/officeart/2005/8/layout/vList4#2"/>
    <dgm:cxn modelId="{5D66A7F6-8655-42F2-8FF7-25494FEF009B}" type="presOf" srcId="{F66099B6-DBBD-4AB0-82D2-877B80F846F7}" destId="{87C8B1C3-43D5-4D1D-82C1-DBAAD173F726}" srcOrd="0" destOrd="0" presId="urn:microsoft.com/office/officeart/2005/8/layout/vList4#2"/>
    <dgm:cxn modelId="{E37ABD07-EA80-4DB0-99B7-860171226A0D}" type="presParOf" srcId="{C10C161E-68BA-44CA-AF77-FB7627812EFD}" destId="{286273EC-E8AC-422F-8B1C-7F1086877436}" srcOrd="0" destOrd="0" presId="urn:microsoft.com/office/officeart/2005/8/layout/vList4#2"/>
    <dgm:cxn modelId="{3D7F6F27-CD78-4FE0-914A-FFA3D1E23998}" type="presParOf" srcId="{286273EC-E8AC-422F-8B1C-7F1086877436}" destId="{B4D5D5DB-9E92-47EC-82B6-328DEA059B7F}" srcOrd="0" destOrd="0" presId="urn:microsoft.com/office/officeart/2005/8/layout/vList4#2"/>
    <dgm:cxn modelId="{D99E342D-B1B1-4FFA-AD0C-4F368D45EB2E}" type="presParOf" srcId="{286273EC-E8AC-422F-8B1C-7F1086877436}" destId="{769BD7E0-841D-458D-869D-6DFFBC65F61E}" srcOrd="1" destOrd="0" presId="urn:microsoft.com/office/officeart/2005/8/layout/vList4#2"/>
    <dgm:cxn modelId="{8D7FB0AF-CC0C-4B68-8166-712259FC3F7A}" type="presParOf" srcId="{286273EC-E8AC-422F-8B1C-7F1086877436}" destId="{C1AFB4DA-F087-46B0-B530-5B2D500A6603}" srcOrd="2" destOrd="0" presId="urn:microsoft.com/office/officeart/2005/8/layout/vList4#2"/>
    <dgm:cxn modelId="{6705C0D5-19CC-4AD3-B2FD-C657A77E6D3B}" type="presParOf" srcId="{C10C161E-68BA-44CA-AF77-FB7627812EFD}" destId="{F70D86FA-8F03-416F-8F55-E8EF322FE5AF}" srcOrd="1" destOrd="0" presId="urn:microsoft.com/office/officeart/2005/8/layout/vList4#2"/>
    <dgm:cxn modelId="{2212C438-3622-494E-9DD4-3BBE84742824}" type="presParOf" srcId="{C10C161E-68BA-44CA-AF77-FB7627812EFD}" destId="{1AF61D90-D6B8-463D-8C70-C497424652A8}" srcOrd="2" destOrd="0" presId="urn:microsoft.com/office/officeart/2005/8/layout/vList4#2"/>
    <dgm:cxn modelId="{BD297B48-9BAA-4854-86CC-7140F7A329BA}" type="presParOf" srcId="{1AF61D90-D6B8-463D-8C70-C497424652A8}" destId="{87C8B1C3-43D5-4D1D-82C1-DBAAD173F726}" srcOrd="0" destOrd="0" presId="urn:microsoft.com/office/officeart/2005/8/layout/vList4#2"/>
    <dgm:cxn modelId="{34E98873-5A29-44F8-AE79-8C1CB4D262D1}" type="presParOf" srcId="{1AF61D90-D6B8-463D-8C70-C497424652A8}" destId="{A54932CD-C4C3-4800-AE8E-5E6A99FE3355}" srcOrd="1" destOrd="0" presId="urn:microsoft.com/office/officeart/2005/8/layout/vList4#2"/>
    <dgm:cxn modelId="{3FC64591-8B53-46F8-899C-78E34FAAD65F}" type="presParOf" srcId="{1AF61D90-D6B8-463D-8C70-C497424652A8}" destId="{6F129142-DBEC-4CCE-9E4B-DE98DD8EE862}" srcOrd="2" destOrd="0" presId="urn:microsoft.com/office/officeart/2005/8/layout/vList4#2"/>
    <dgm:cxn modelId="{9B7C9B1A-2D49-452B-ADB6-B3A6C72FDA5D}" type="presParOf" srcId="{C10C161E-68BA-44CA-AF77-FB7627812EFD}" destId="{46AA54E2-C1AE-4D84-A0BB-825304E50FEC}" srcOrd="3" destOrd="0" presId="urn:microsoft.com/office/officeart/2005/8/layout/vList4#2"/>
    <dgm:cxn modelId="{52DE56A2-F923-4665-98C1-D13FF2253F02}" type="presParOf" srcId="{C10C161E-68BA-44CA-AF77-FB7627812EFD}" destId="{D3FFAF95-60F3-4DA7-8784-FCA0CEEF4A5D}" srcOrd="4" destOrd="0" presId="urn:microsoft.com/office/officeart/2005/8/layout/vList4#2"/>
    <dgm:cxn modelId="{F2A97C90-9F99-483F-9B79-48AFF356B9C5}" type="presParOf" srcId="{D3FFAF95-60F3-4DA7-8784-FCA0CEEF4A5D}" destId="{CC42B4BE-FABE-47D2-92A0-27F5DB06D939}" srcOrd="0" destOrd="0" presId="urn:microsoft.com/office/officeart/2005/8/layout/vList4#2"/>
    <dgm:cxn modelId="{E1D800CE-2164-489F-8889-C16DCF45FCAF}" type="presParOf" srcId="{D3FFAF95-60F3-4DA7-8784-FCA0CEEF4A5D}" destId="{E88C3C9E-FE0D-4FC3-A98D-5E06B5497FF3}" srcOrd="1" destOrd="0" presId="urn:microsoft.com/office/officeart/2005/8/layout/vList4#2"/>
    <dgm:cxn modelId="{19975AE7-73FB-4B69-86EA-37B283BBC87B}" type="presParOf" srcId="{D3FFAF95-60F3-4DA7-8784-FCA0CEEF4A5D}" destId="{6662E1B4-BD5D-4C92-990B-CCC2DCE8A771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8F53-765E-4B98-B8BD-0BE89D28EBCA}">
      <dsp:nvSpPr>
        <dsp:cNvPr id="0" name=""/>
        <dsp:cNvSpPr/>
      </dsp:nvSpPr>
      <dsp:spPr>
        <a:xfrm>
          <a:off x="-5593511" y="-931303"/>
          <a:ext cx="7245769" cy="7245769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A0921-2134-471D-ACC4-CB4728A55D48}">
      <dsp:nvSpPr>
        <dsp:cNvPr id="0" name=""/>
        <dsp:cNvSpPr/>
      </dsp:nvSpPr>
      <dsp:spPr>
        <a:xfrm>
          <a:off x="1607230" y="1405796"/>
          <a:ext cx="8451169" cy="2571569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64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607230" y="1405796"/>
        <a:ext cx="8451169" cy="2571569"/>
      </dsp:txXfrm>
    </dsp:sp>
    <dsp:sp modelId="{347CF1D6-54F1-4597-8009-9D2342388E1B}">
      <dsp:nvSpPr>
        <dsp:cNvPr id="0" name=""/>
        <dsp:cNvSpPr/>
      </dsp:nvSpPr>
      <dsp:spPr>
        <a:xfrm>
          <a:off x="0" y="1084350"/>
          <a:ext cx="3214461" cy="321446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5D5DB-9E92-47EC-82B6-328DEA059B7F}">
      <dsp:nvSpPr>
        <dsp:cNvPr id="0" name=""/>
        <dsp:cNvSpPr/>
      </dsp:nvSpPr>
      <dsp:spPr>
        <a:xfrm>
          <a:off x="0" y="0"/>
          <a:ext cx="7240121" cy="1323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u="none" kern="1200" dirty="0"/>
            <a:t>Control sanitario del personal</a:t>
          </a:r>
          <a:endParaRPr lang="en-US" sz="3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80393" y="0"/>
        <a:ext cx="5659727" cy="1323694"/>
      </dsp:txXfrm>
    </dsp:sp>
    <dsp:sp modelId="{769BD7E0-841D-458D-869D-6DFFBC65F61E}">
      <dsp:nvSpPr>
        <dsp:cNvPr id="0" name=""/>
        <dsp:cNvSpPr/>
      </dsp:nvSpPr>
      <dsp:spPr>
        <a:xfrm>
          <a:off x="132369" y="132369"/>
          <a:ext cx="1448024" cy="1058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C8B1C3-43D5-4D1D-82C1-DBAAD173F726}">
      <dsp:nvSpPr>
        <dsp:cNvPr id="0" name=""/>
        <dsp:cNvSpPr/>
      </dsp:nvSpPr>
      <dsp:spPr>
        <a:xfrm>
          <a:off x="0" y="1456064"/>
          <a:ext cx="7240121" cy="1323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u="none" kern="1200" dirty="0"/>
            <a:t>Limpieza y desinfección de vehículos</a:t>
          </a:r>
          <a:endParaRPr lang="en-US" sz="3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80393" y="1456064"/>
        <a:ext cx="5659727" cy="1323694"/>
      </dsp:txXfrm>
    </dsp:sp>
    <dsp:sp modelId="{A54932CD-C4C3-4800-AE8E-5E6A99FE3355}">
      <dsp:nvSpPr>
        <dsp:cNvPr id="0" name=""/>
        <dsp:cNvSpPr/>
      </dsp:nvSpPr>
      <dsp:spPr>
        <a:xfrm>
          <a:off x="132369" y="1588433"/>
          <a:ext cx="1448024" cy="1058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2B4BE-FABE-47D2-92A0-27F5DB06D939}">
      <dsp:nvSpPr>
        <dsp:cNvPr id="0" name=""/>
        <dsp:cNvSpPr/>
      </dsp:nvSpPr>
      <dsp:spPr>
        <a:xfrm>
          <a:off x="0" y="2912128"/>
          <a:ext cx="7240121" cy="1323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u="none" kern="1200" dirty="0"/>
            <a:t>Limpieza y desinfección de restaurantes</a:t>
          </a:r>
          <a:endParaRPr lang="en-US" sz="3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80393" y="2912128"/>
        <a:ext cx="5659727" cy="1323694"/>
      </dsp:txXfrm>
    </dsp:sp>
    <dsp:sp modelId="{E88C3C9E-FE0D-4FC3-A98D-5E06B5497FF3}">
      <dsp:nvSpPr>
        <dsp:cNvPr id="0" name=""/>
        <dsp:cNvSpPr/>
      </dsp:nvSpPr>
      <dsp:spPr>
        <a:xfrm>
          <a:off x="132369" y="3044498"/>
          <a:ext cx="1448024" cy="1058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29/06/2020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800" b="1" dirty="0">
                <a:solidFill>
                  <a:srgbClr val="196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PROCEDIMIENTO PARA LIMPIEZA  Y DESINFECCIÓN DE UNIDADES MÓVILES Y RESTAURANTES CONTRA COVID 19</a:t>
            </a:r>
            <a:endParaRPr lang="es-PE" sz="4800" b="1" dirty="0">
              <a:solidFill>
                <a:srgbClr val="196F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7593714" cy="3566160"/>
          </a:xfrm>
        </p:spPr>
        <p:txBody>
          <a:bodyPr>
            <a:normAutofit/>
          </a:bodyPr>
          <a:lstStyle/>
          <a:p>
            <a:r>
              <a:rPr lang="es-PE" sz="5400" b="1" dirty="0">
                <a:solidFill>
                  <a:srgbClr val="196F95"/>
                </a:solidFill>
                <a:latin typeface="Bahnschrift SemiBold SemiConden" panose="020B0502040204020203" pitchFamily="34" charset="0"/>
              </a:rPr>
              <a:t>LIMPIEZA Y DESINFECCIÓN DE VEHÍCULOS PARA RECOJO Y ENTREGAS</a:t>
            </a:r>
          </a:p>
        </p:txBody>
      </p:sp>
    </p:spTree>
    <p:extLst>
      <p:ext uri="{BB962C8B-B14F-4D97-AF65-F5344CB8AC3E}">
        <p14:creationId xmlns:p14="http://schemas.microsoft.com/office/powerpoint/2010/main" val="51642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¿CUÁNDO?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3703320" cy="39838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4000" dirty="0"/>
              <a:t>Al iniciar la jornada diaria.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4000" dirty="0"/>
              <a:t>Después de la entrega de un pedido.</a:t>
            </a:r>
            <a:endParaRPr lang="es-PE" sz="40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 fontScale="77500" lnSpcReduction="20000"/>
          </a:bodyPr>
          <a:lstStyle/>
          <a:p>
            <a:r>
              <a:rPr lang="es-PE" sz="4000" dirty="0"/>
              <a:t>QUÉ limpiar y DESINFECTAR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5593976" y="1735172"/>
            <a:ext cx="5768789" cy="4225361"/>
          </a:xfrm>
        </p:spPr>
        <p:txBody>
          <a:bodyPr>
            <a:noAutofit/>
          </a:bodyPr>
          <a:lstStyle/>
          <a:p>
            <a:r>
              <a:rPr lang="es-ES" sz="3600" u="sng" dirty="0"/>
              <a:t>En carros</a:t>
            </a:r>
            <a:r>
              <a:rPr lang="es-ES" sz="3600" dirty="0"/>
              <a:t>: Manijas de puertas, pasamanos, apoyabrazos, cinturones de seguridad, pisos, vidrios, dispositivos para accionar puertas y ventanas.</a:t>
            </a:r>
          </a:p>
          <a:p>
            <a:r>
              <a:rPr lang="es-ES" sz="3600" u="sng" dirty="0"/>
              <a:t>En motos o bicicletas</a:t>
            </a:r>
            <a:r>
              <a:rPr lang="es-ES" sz="3600" dirty="0"/>
              <a:t>: timón, parrilla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270687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1161826" y="971997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CON QUÉ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96685" y="4504765"/>
            <a:ext cx="10181985" cy="1492624"/>
          </a:xfrm>
        </p:spPr>
        <p:txBody>
          <a:bodyPr>
            <a:noAutofit/>
          </a:bodyPr>
          <a:lstStyle/>
          <a:p>
            <a:pPr marL="631825" indent="-631825">
              <a:buFont typeface="Arial" panose="020B0604020202020204" pitchFamily="34" charset="0"/>
              <a:buChar char="•"/>
            </a:pPr>
            <a:r>
              <a:rPr lang="es-ES" sz="3200" dirty="0"/>
              <a:t>Limpieza: Utilizar escobillas, paños, agua, detergente.</a:t>
            </a:r>
          </a:p>
          <a:p>
            <a:pPr marL="631825" indent="-631825">
              <a:buFont typeface="Arial" panose="020B0604020202020204" pitchFamily="34" charset="0"/>
              <a:buChar char="•"/>
            </a:pPr>
            <a:r>
              <a:rPr lang="es-ES" sz="3200" dirty="0"/>
              <a:t>Desinfección: insumos de uso seguro y eficaz (lejía, amonio cuaternario, etc.)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86" y="1938899"/>
            <a:ext cx="3855810" cy="25658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2" y="1990604"/>
            <a:ext cx="3953435" cy="23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5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1727140"/>
            <a:ext cx="10058400" cy="2239742"/>
          </a:xfrm>
        </p:spPr>
        <p:txBody>
          <a:bodyPr>
            <a:normAutofit/>
          </a:bodyPr>
          <a:lstStyle/>
          <a:p>
            <a:r>
              <a:rPr lang="es-PE" sz="5400" b="1" dirty="0">
                <a:solidFill>
                  <a:srgbClr val="196F95"/>
                </a:solidFill>
                <a:latin typeface="Bahnschrift SemiBold SemiConden" panose="020B0502040204020203" pitchFamily="34" charset="0"/>
              </a:rPr>
              <a:t>LIMPIEZA Y DESINFECCIÓN DE RESTAURANTES</a:t>
            </a:r>
          </a:p>
        </p:txBody>
      </p:sp>
    </p:spTree>
    <p:extLst>
      <p:ext uri="{BB962C8B-B14F-4D97-AF65-F5344CB8AC3E}">
        <p14:creationId xmlns:p14="http://schemas.microsoft.com/office/powerpoint/2010/main" val="288310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5400" b="1" dirty="0">
                <a:solidFill>
                  <a:srgbClr val="196F95"/>
                </a:solidFill>
                <a:latin typeface="Bahnschrift SemiBold SemiConden" panose="020B0502040204020203" pitchFamily="34" charset="0"/>
              </a:rPr>
              <a:t>RESPONSABILIDADES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37279" y="2143573"/>
            <a:ext cx="7886850" cy="4068967"/>
          </a:xfrm>
        </p:spPr>
        <p:txBody>
          <a:bodyPr>
            <a:noAutofit/>
          </a:bodyPr>
          <a:lstStyle/>
          <a:p>
            <a:pPr marL="363538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Disponer y verificar que el personal responsable de la limpieza y desinfección de los ambientes y habitaciones se encuentre capacitados.</a:t>
            </a:r>
          </a:p>
          <a:p>
            <a:pPr marL="363538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Que el personal cuente con los equipos de protección personal necesario para realizar dicha labor (mascarilla descartable, guantes de goma, zapatos de goma, ropa de trabajo o mameluco, lentes, protector de cabello.</a:t>
            </a:r>
          </a:p>
          <a:p>
            <a:pPr marL="363538" lvl="1" indent="-363538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000" dirty="0"/>
              <a:t>Habilitar espacios exclusivos que permitan al trabajador almacenar la ropa de casa separada de la indumentaria de trabajo.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868" y="2777563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505609" y="730034"/>
            <a:ext cx="4937760" cy="736282"/>
          </a:xfrm>
        </p:spPr>
        <p:txBody>
          <a:bodyPr>
            <a:noAutofit/>
          </a:bodyPr>
          <a:lstStyle/>
          <a:p>
            <a:r>
              <a:rPr lang="es-PE" sz="36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</a:t>
            </a:r>
            <a:r>
              <a:rPr lang="es-PE" sz="31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QUÉ limpiar y DESINFECTAR?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885109" y="5653259"/>
            <a:ext cx="3967110" cy="4766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chemeClr val="tx1"/>
                </a:solidFill>
              </a:rPr>
              <a:t> ÁREAS COMUNES</a:t>
            </a:r>
            <a:endParaRPr lang="es-PE" sz="3200" b="1" dirty="0">
              <a:solidFill>
                <a:schemeClr val="tx1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823088" y="763378"/>
            <a:ext cx="4937760" cy="736282"/>
          </a:xfrm>
        </p:spPr>
        <p:txBody>
          <a:bodyPr>
            <a:normAutofit/>
          </a:bodyPr>
          <a:lstStyle/>
          <a:p>
            <a:r>
              <a:rPr lang="es-PE" sz="36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¿CÓMO?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501436" y="2245813"/>
            <a:ext cx="4687646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810" lvl="0" indent="-342900">
              <a:lnSpc>
                <a:spcPct val="110000"/>
              </a:lnSpc>
              <a:spcBef>
                <a:spcPts val="995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ES" sz="2800" dirty="0">
                <a:latin typeface="Ebrima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Desinfectar todas las paredes y pisos de estas áreas, previamente limpiadas para retirar la suciedad y residuos, así como evitar el riesgo de contagio del COVID-19.</a:t>
            </a:r>
            <a:endParaRPr lang="es-PE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" y="1995157"/>
            <a:ext cx="2702227" cy="26926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23" y="3341479"/>
            <a:ext cx="3207124" cy="22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6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4294967295"/>
          </p:nvPr>
        </p:nvSpPr>
        <p:spPr>
          <a:xfrm>
            <a:off x="658905" y="421179"/>
            <a:ext cx="3609975" cy="948964"/>
          </a:xfrm>
        </p:spPr>
        <p:txBody>
          <a:bodyPr>
            <a:noAutofit/>
          </a:bodyPr>
          <a:lstStyle/>
          <a:p>
            <a:r>
              <a:rPr lang="es-PE" sz="36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</a:t>
            </a:r>
            <a:r>
              <a:rPr lang="es-PE" sz="31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QUÉ LIMPIAR Y DESINFECTAR?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294967295"/>
          </p:nvPr>
        </p:nvSpPr>
        <p:spPr>
          <a:xfrm>
            <a:off x="6365782" y="789479"/>
            <a:ext cx="4938712" cy="736600"/>
          </a:xfrm>
        </p:spPr>
        <p:txBody>
          <a:bodyPr>
            <a:normAutofit/>
          </a:bodyPr>
          <a:lstStyle/>
          <a:p>
            <a:pPr algn="r"/>
            <a:r>
              <a:rPr lang="es-PE" sz="36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¿CÓMO?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74573" y="4788896"/>
            <a:ext cx="1330877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0000"/>
              </a:lnSpc>
              <a:spcBef>
                <a:spcPts val="995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2800" dirty="0"/>
              <a:t>COCINA</a:t>
            </a:r>
            <a:endParaRPr lang="es-PE" sz="2800" dirty="0"/>
          </a:p>
        </p:txBody>
      </p:sp>
      <p:sp>
        <p:nvSpPr>
          <p:cNvPr id="4" name="Rectángulo 3"/>
          <p:cNvSpPr/>
          <p:nvPr/>
        </p:nvSpPr>
        <p:spPr>
          <a:xfrm>
            <a:off x="4125210" y="1533252"/>
            <a:ext cx="7815777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>
                <a:ea typeface="Calibri" panose="020F0502020204030204" pitchFamily="34" charset="0"/>
                <a:cs typeface="Calibri" panose="020F0502020204030204" pitchFamily="34" charset="0"/>
              </a:rPr>
              <a:t>Realizar la limpieza </a:t>
            </a:r>
            <a:r>
              <a:rPr lang="es-ES" sz="2200" dirty="0"/>
              <a:t>eliminando residuos adheridos a las paredes, mesas y cocinas con la ayuda de una escobilla.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Frotar pisos con la escoba retirando los residuos de todas las zonas.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>
                <a:ea typeface="Calibri" panose="020F0502020204030204" pitchFamily="34" charset="0"/>
                <a:cs typeface="Calibri" panose="020F0502020204030204" pitchFamily="34" charset="0"/>
              </a:rPr>
              <a:t>Utilizar desengrasante diluido, verter en el piso y dejar actuar durante 10 minutos.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Enjuagar y echar la solución de detergente.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Eliminar el agua por la canaleta o secar con secador de algodón.</a:t>
            </a:r>
            <a:endParaRPr lang="es-PE" sz="2200" dirty="0"/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Trasladar en bolsas de colores los residuos a sus zonas correspondientes.</a:t>
            </a:r>
            <a:endParaRPr lang="es-PE" sz="2200" dirty="0"/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Enjuagar las paredes con abundante agua y agregar la solución de hipoclorito de sodio según la concentración recomendada, y dejar secar.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0" y="2437952"/>
            <a:ext cx="3333846" cy="218783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05609" y="6341739"/>
            <a:ext cx="10905831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1" algn="ctr"/>
            <a:r>
              <a:rPr lang="es-ES" sz="2400" b="1" dirty="0">
                <a:solidFill>
                  <a:schemeClr val="bg1"/>
                </a:solidFill>
              </a:rPr>
              <a:t>Mantener el distanciamiento  físico.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5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4294967295"/>
          </p:nvPr>
        </p:nvSpPr>
        <p:spPr>
          <a:xfrm>
            <a:off x="600027" y="614810"/>
            <a:ext cx="4559300" cy="1079500"/>
          </a:xfrm>
        </p:spPr>
        <p:txBody>
          <a:bodyPr>
            <a:normAutofit/>
          </a:bodyPr>
          <a:lstStyle/>
          <a:p>
            <a:r>
              <a:rPr lang="es-PE" sz="36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¿QUÉ LIMPIAR Y DESINFECTAR?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600027" y="3444836"/>
            <a:ext cx="2773661" cy="51593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0000"/>
              </a:lnSpc>
              <a:spcBef>
                <a:spcPts val="995"/>
              </a:spcBef>
              <a:spcAft>
                <a:spcPts val="0"/>
              </a:spcAft>
              <a:buNone/>
            </a:pPr>
            <a:r>
              <a:rPr lang="es-ES" sz="2400" b="1" dirty="0"/>
              <a:t>  ALMACEN</a:t>
            </a:r>
            <a:endParaRPr lang="es-PE" sz="2400" b="1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294967295"/>
          </p:nvPr>
        </p:nvSpPr>
        <p:spPr>
          <a:xfrm>
            <a:off x="6595757" y="720048"/>
            <a:ext cx="4937125" cy="736600"/>
          </a:xfrm>
        </p:spPr>
        <p:txBody>
          <a:bodyPr>
            <a:normAutofit/>
          </a:bodyPr>
          <a:lstStyle/>
          <a:p>
            <a:pPr algn="r"/>
            <a:r>
              <a:rPr lang="es-PE" sz="36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¿CÓMO?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487318" y="1955585"/>
            <a:ext cx="8105349" cy="14978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3815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Realizar la limpieza y desinfección, utilizando el mismo método que en la cocina.</a:t>
            </a:r>
          </a:p>
          <a:p>
            <a:pPr marL="43815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Trasladar los residuos para su eliminación, utilizando bolsas según colores.</a:t>
            </a:r>
            <a:endParaRPr lang="es-PE" sz="2200" dirty="0"/>
          </a:p>
        </p:txBody>
      </p:sp>
      <p:sp>
        <p:nvSpPr>
          <p:cNvPr id="2" name="Rectángulo 1"/>
          <p:cNvSpPr/>
          <p:nvPr/>
        </p:nvSpPr>
        <p:spPr>
          <a:xfrm>
            <a:off x="3600950" y="3825049"/>
            <a:ext cx="7931932" cy="2590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810" indent="-342900" algn="just">
              <a:spcBef>
                <a:spcPts val="995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Desinfectar las mesas de trabajo, contenedores de reparto (cajas isotérmicas, mochilas, entre otros) con soluciones desinfectantes después de cada despacho o entrega y antes de colocar los pedidos.</a:t>
            </a:r>
          </a:p>
          <a:p>
            <a:pPr marL="342900" marR="3810" indent="-342900" algn="just">
              <a:spcBef>
                <a:spcPts val="995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Al término del horario de trabajo se realizará la limpieza profunda del área con solución desinfectante por aspersión, más limpieza de pisos y superficies.</a:t>
            </a:r>
            <a:endParaRPr lang="es-PE" sz="2200" dirty="0"/>
          </a:p>
        </p:txBody>
      </p:sp>
      <p:sp>
        <p:nvSpPr>
          <p:cNvPr id="3" name="Rectángulo 2"/>
          <p:cNvSpPr/>
          <p:nvPr/>
        </p:nvSpPr>
        <p:spPr>
          <a:xfrm>
            <a:off x="486396" y="5687534"/>
            <a:ext cx="3000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 lvl="0" algn="ctr">
              <a:spcBef>
                <a:spcPts val="995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ÁREA DE DESPACHO DE ALIMENTOS</a:t>
            </a:r>
            <a:endParaRPr lang="es-P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7" y="1955585"/>
            <a:ext cx="2773660" cy="15601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7" y="4370652"/>
            <a:ext cx="2773661" cy="13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5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9"/>
          <p:cNvSpPr txBox="1">
            <a:spLocks/>
          </p:cNvSpPr>
          <p:nvPr/>
        </p:nvSpPr>
        <p:spPr>
          <a:xfrm>
            <a:off x="628699" y="1022264"/>
            <a:ext cx="3425871" cy="115619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6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¿QUÉ LIMPIAR Y DESINFECTAR?</a:t>
            </a:r>
          </a:p>
        </p:txBody>
      </p:sp>
      <p:sp>
        <p:nvSpPr>
          <p:cNvPr id="14" name="Marcador de contenido 10"/>
          <p:cNvSpPr txBox="1">
            <a:spLocks/>
          </p:cNvSpPr>
          <p:nvPr/>
        </p:nvSpPr>
        <p:spPr>
          <a:xfrm>
            <a:off x="844490" y="3841951"/>
            <a:ext cx="2994288" cy="4635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995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b="1" dirty="0"/>
              <a:t> SERVICIOS HIGIENICOS</a:t>
            </a:r>
            <a:endParaRPr lang="es-PE" b="1" dirty="0"/>
          </a:p>
        </p:txBody>
      </p:sp>
      <p:sp>
        <p:nvSpPr>
          <p:cNvPr id="15" name="Marcador de texto 11"/>
          <p:cNvSpPr txBox="1">
            <a:spLocks/>
          </p:cNvSpPr>
          <p:nvPr/>
        </p:nvSpPr>
        <p:spPr>
          <a:xfrm>
            <a:off x="6510285" y="1232220"/>
            <a:ext cx="4937760" cy="73628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sz="36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¿CÓMO?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624288" y="2057591"/>
            <a:ext cx="69582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lvl="1" indent="-268288" algn="just">
              <a:buFont typeface="Arial" panose="020B0604020202020204" pitchFamily="34" charset="0"/>
              <a:buChar char="•"/>
            </a:pPr>
            <a:r>
              <a:rPr lang="es-ES" sz="2400" dirty="0"/>
              <a:t>Los servicios higiénicos y los vestuarios deben ser limpiados y desinfectados diariamente y de acuerdo a la necesidad. </a:t>
            </a: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es-ES" sz="2400" dirty="0"/>
              <a:t>La disposición de los residuos sólidos generales se realiza de acuerdo con lo establecido en el Decreto Legislativo N° 1278, “Ley de Gestión Integral de Residuos Sólidos”.</a:t>
            </a: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es-PE" sz="2400" dirty="0"/>
              <a:t>Colocar un instructivo de lavado de manos en los lavaderos de los servicios higiénicos.</a:t>
            </a: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es-PE" sz="2400" dirty="0"/>
              <a:t>Contar con jabón en los lavaderos de los servicios higiénicos.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0" y="2178458"/>
            <a:ext cx="2994288" cy="1663493"/>
          </a:xfrm>
          <a:prstGeom prst="rect">
            <a:avLst/>
          </a:prstGeom>
        </p:spPr>
      </p:pic>
      <p:sp>
        <p:nvSpPr>
          <p:cNvPr id="7" name="Marcador de contenido 10"/>
          <p:cNvSpPr txBox="1">
            <a:spLocks/>
          </p:cNvSpPr>
          <p:nvPr/>
        </p:nvSpPr>
        <p:spPr>
          <a:xfrm>
            <a:off x="1272964" y="6127951"/>
            <a:ext cx="2137341" cy="38984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995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2400" b="1" dirty="0"/>
              <a:t>VESTUARIOS</a:t>
            </a:r>
            <a:endParaRPr lang="es-PE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33" y="4290449"/>
            <a:ext cx="2450002" cy="18375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231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962809" y="993515"/>
            <a:ext cx="5760719" cy="736282"/>
          </a:xfrm>
        </p:spPr>
        <p:txBody>
          <a:bodyPr>
            <a:normAutofit fontScale="92500"/>
          </a:bodyPr>
          <a:lstStyle/>
          <a:p>
            <a:r>
              <a:rPr lang="es-PE" sz="4000" dirty="0"/>
              <a:t>Otras recomendaciones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5130875" y="1729797"/>
            <a:ext cx="6695366" cy="4688413"/>
          </a:xfrm>
        </p:spPr>
        <p:txBody>
          <a:bodyPr>
            <a:normAutofit fontScale="92500" lnSpcReduction="10000"/>
          </a:bodyPr>
          <a:lstStyle/>
          <a:p>
            <a:pPr marL="444500" indent="-444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Debe contar con:</a:t>
            </a:r>
            <a:endParaRPr lang="es-ES" dirty="0"/>
          </a:p>
          <a:p>
            <a:pPr marL="818388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" sz="2000" dirty="0"/>
              <a:t>Un tacho con tapa y bolsa negra para la adecuada eliminación de residuos sólidos comunes.</a:t>
            </a:r>
          </a:p>
          <a:p>
            <a:pPr marL="809625" lvl="3" indent="-36512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ES" sz="2000" dirty="0"/>
              <a:t>Un tacho con bolsa de color rojo para el desecho de residuos peligrosos (pañuelos desechables, servilletas, mascarillas, guantes, gorro y cualquier otro elemento contaminante). 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400" dirty="0"/>
              <a:t>Los recipientes deben ser con pedal o con tapa de vaivén.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400" dirty="0"/>
              <a:t>Durante la limpieza y desinfección mantener ventilada y señalizada el área.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t="27941" r="63681"/>
          <a:stretch/>
        </p:blipFill>
        <p:spPr>
          <a:xfrm>
            <a:off x="2796987" y="4108518"/>
            <a:ext cx="1402382" cy="20652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6"/>
          <a:stretch/>
        </p:blipFill>
        <p:spPr>
          <a:xfrm>
            <a:off x="3061915" y="2014581"/>
            <a:ext cx="1029080" cy="175031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4" t="27941" r="36056"/>
          <a:stretch/>
        </p:blipFill>
        <p:spPr>
          <a:xfrm>
            <a:off x="734851" y="4111760"/>
            <a:ext cx="1505775" cy="20620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53625" y="3630491"/>
            <a:ext cx="224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RESIDUOS COMUNES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92110" y="6110433"/>
            <a:ext cx="2792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/>
              <a:t>RESIDUOS ORGÁNICOS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94502" y="6156783"/>
            <a:ext cx="256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RESIDUOS PELIGROSOS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67695" t="17907" r="16805" b="35767"/>
          <a:stretch/>
        </p:blipFill>
        <p:spPr>
          <a:xfrm>
            <a:off x="781509" y="1883685"/>
            <a:ext cx="1106854" cy="18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OBJETIVOS</a:t>
            </a:r>
            <a:endParaRPr lang="en-US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7279" y="1871830"/>
            <a:ext cx="10346167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Ebrima" panose="02000000000000000000" pitchFamily="2" charset="0"/>
                <a:ea typeface="Tahoma" panose="020B0604030504040204" pitchFamily="34" charset="0"/>
              </a:rPr>
              <a:t>Prevenir el riesgo de contagio por COVID-19 en las instalaciones de las unidades móviles y restaurantes.</a:t>
            </a:r>
          </a:p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E" sz="2800" dirty="0">
              <a:latin typeface="Ebrima" panose="02000000000000000000" pitchFamily="2" charset="0"/>
              <a:ea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Ebrim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Establecer los criterios técnicos y procedimientos de limpieza y desinfección para unidades móviles y restaurantes contra COVID 19.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97514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389965" y="901879"/>
            <a:ext cx="8317176" cy="7362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PE" sz="40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¿CUÁNDO Y Qué DESINFECTAR?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67084"/>
              </p:ext>
            </p:extLst>
          </p:nvPr>
        </p:nvGraphicFramePr>
        <p:xfrm>
          <a:off x="3224517" y="1820780"/>
          <a:ext cx="7519683" cy="412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9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2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TIPO</a:t>
                      </a:r>
                      <a:r>
                        <a:rPr lang="es-PE" sz="1800" baseline="0" dirty="0"/>
                        <a:t> DE LIMPIEZA</a:t>
                      </a:r>
                      <a:endParaRPr lang="es-P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27">
                <a:tc gridSpan="2" vMerge="1">
                  <a:txBody>
                    <a:bodyPr/>
                    <a:lstStyle/>
                    <a:p>
                      <a:endParaRPr lang="es-PE" sz="2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>
                          <a:solidFill>
                            <a:schemeClr val="bg1"/>
                          </a:solidFill>
                        </a:rPr>
                        <a:t>SUPERFICIAL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1" dirty="0">
                          <a:solidFill>
                            <a:schemeClr val="bg1"/>
                          </a:solidFill>
                        </a:rPr>
                        <a:t>PROFUNDA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5">
                <a:tc rowSpan="4"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COCINA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PISO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DIARIO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MENSUAL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27">
                <a:tc vMerge="1">
                  <a:txBody>
                    <a:bodyPr/>
                    <a:lstStyle/>
                    <a:p>
                      <a:pPr algn="ctr"/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PARED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DIARIO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MENSUAL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897">
                <a:tc vMerge="1">
                  <a:txBody>
                    <a:bodyPr/>
                    <a:lstStyle/>
                    <a:p>
                      <a:pPr algn="ctr"/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TECHO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MENSUAL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05">
                <a:tc vMerge="1">
                  <a:txBody>
                    <a:bodyPr/>
                    <a:lstStyle/>
                    <a:p>
                      <a:pPr algn="ctr"/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PUERTA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DIARIO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MENSUAL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93">
                <a:tc rowSpan="5">
                  <a:txBody>
                    <a:bodyPr/>
                    <a:lstStyle/>
                    <a:p>
                      <a:pPr algn="ctr"/>
                      <a:r>
                        <a:rPr lang="es-PE" sz="1800" baseline="0" dirty="0"/>
                        <a:t>SERVICIOS HIGIENICOS </a:t>
                      </a:r>
                      <a:endParaRPr lang="es-P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PISOS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9718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DIARIO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7114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MENSUAL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282">
                <a:tc vMerge="1">
                  <a:txBody>
                    <a:bodyPr/>
                    <a:lstStyle/>
                    <a:p>
                      <a:pPr algn="ctr"/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DIARIO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MENSUAL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455">
                <a:tc vMerge="1">
                  <a:txBody>
                    <a:bodyPr/>
                    <a:lstStyle/>
                    <a:p>
                      <a:pPr algn="ctr"/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MENSUAL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978">
                <a:tc vMerge="1">
                  <a:txBody>
                    <a:bodyPr/>
                    <a:lstStyle/>
                    <a:p>
                      <a:pPr algn="ctr"/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PUERTA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027">
                <a:tc vMerge="1"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INODORO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DIARIO</a:t>
                      </a:r>
                      <a:r>
                        <a:rPr lang="es-PE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Y/O SEGÚN NECESIDAD</a:t>
                      </a:r>
                      <a:endParaRPr lang="es-P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5556" r="6195" b="7408"/>
          <a:stretch/>
        </p:blipFill>
        <p:spPr>
          <a:xfrm>
            <a:off x="389965" y="1928465"/>
            <a:ext cx="2420471" cy="40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7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1132329" y="780268"/>
            <a:ext cx="4937760" cy="736282"/>
          </a:xfrm>
        </p:spPr>
        <p:txBody>
          <a:bodyPr>
            <a:normAutofit/>
          </a:bodyPr>
          <a:lstStyle/>
          <a:p>
            <a:r>
              <a:rPr lang="es-PE" sz="3600" b="1" spc="-50" dirty="0">
                <a:solidFill>
                  <a:srgbClr val="196F95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¿CON QUÉ?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1438835" y="3848828"/>
            <a:ext cx="9856694" cy="251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u="sng" dirty="0"/>
              <a:t>Limpieza</a:t>
            </a:r>
            <a:r>
              <a:rPr lang="es-ES" sz="2800" dirty="0"/>
              <a:t>: escobillas, escobas, trapeador, paños, agua, detergente, desengrasante, secador de algodón, etc.</a:t>
            </a:r>
          </a:p>
          <a:p>
            <a:pPr>
              <a:lnSpc>
                <a:spcPct val="150000"/>
              </a:lnSpc>
            </a:pPr>
            <a:r>
              <a:rPr lang="es-ES" sz="2800" u="sng" dirty="0"/>
              <a:t>Desinfectantes</a:t>
            </a:r>
            <a:r>
              <a:rPr lang="es-ES" sz="2800" dirty="0"/>
              <a:t>: hipoclorito de sodio, amonio cuaternario, etc.</a:t>
            </a:r>
            <a:endParaRPr lang="es-PE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49" y="188258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636228"/>
            <a:ext cx="10058400" cy="1071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" sz="3100" b="1" cap="all" dirty="0">
                <a:solidFill>
                  <a:srgbClr val="196F95"/>
                </a:solidFill>
                <a:latin typeface="Bahnschrift SemiBold SemiConden" panose="020B0502040204020203" pitchFamily="34" charset="0"/>
              </a:rPr>
              <a:t>Dilución de detergente para lavado o limpieza</a:t>
            </a:r>
            <a:endParaRPr lang="es-PE" sz="3100" b="1" cap="all" dirty="0">
              <a:solidFill>
                <a:srgbClr val="196F95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19000"/>
              </p:ext>
            </p:extLst>
          </p:nvPr>
        </p:nvGraphicFramePr>
        <p:xfrm>
          <a:off x="4208929" y="2109933"/>
          <a:ext cx="7486542" cy="37933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2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</a:rPr>
                        <a:t>SUPERFICIE A LAVAR O LIMPIAR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INSUMOS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DOSIFICACIÓN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922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Paredes,</a:t>
                      </a:r>
                      <a:r>
                        <a:rPr lang="es-PE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pisos, mesas, equipos, botas, utensilios de limpieza.</a:t>
                      </a:r>
                      <a:endParaRPr lang="es-PE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Detergente a granel</a:t>
                      </a:r>
                      <a:endParaRPr lang="es-PE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Diluir 160 gr de detergente en 20 litros de agua.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518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Utensilios</a:t>
                      </a:r>
                      <a:r>
                        <a:rPr lang="es-PE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de cocina, cubertería, vajilla, cristalería y accesorios de</a:t>
                      </a:r>
                      <a:r>
                        <a:rPr lang="es-PE" sz="20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bar.</a:t>
                      </a:r>
                      <a:endParaRPr lang="es-PE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Lavavajilla</a:t>
                      </a:r>
                      <a:endParaRPr lang="es-PE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>
                        <a:spcAft>
                          <a:spcPts val="0"/>
                        </a:spcAft>
                      </a:pP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Aplicar 450 ml del producto en 60 litros</a:t>
                      </a:r>
                    </a:p>
                    <a:p>
                      <a:pPr marL="93663" indent="0" algn="l">
                        <a:spcAft>
                          <a:spcPts val="0"/>
                        </a:spcAft>
                      </a:pP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de agua</a:t>
                      </a:r>
                      <a:endParaRPr lang="es-PE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0" y="2635623"/>
            <a:ext cx="3325026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8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62119"/>
              </p:ext>
            </p:extLst>
          </p:nvPr>
        </p:nvGraphicFramePr>
        <p:xfrm>
          <a:off x="874059" y="1922928"/>
          <a:ext cx="10569389" cy="42452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SUPERFICIE</a:t>
                      </a:r>
                      <a:r>
                        <a:rPr lang="en-US" sz="1800" spc="-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DESINFECTAR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CONCENTRACIÓN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Ropa y zapatos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  <a:tabLst>
                          <a:tab pos="558165" algn="l"/>
                          <a:tab pos="883285" algn="l"/>
                          <a:tab pos="1239520" algn="l"/>
                          <a:tab pos="1565910" algn="l"/>
                        </a:tabLs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Diluir</a:t>
                      </a:r>
                      <a:r>
                        <a:rPr lang="es-PE" sz="18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5	ml de amonio cuaternario en 1 litro de agua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Pisos</a:t>
                      </a: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, paredes, cortinas y canaletas, mayólicas y acero y tachos de basura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Amonio cuaternario</a:t>
                      </a:r>
                    </a:p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ppm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10ml de amonio cuaternario por cada litro de agua potable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Mesas y equipos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Escobas, jaladores y tachos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Utensilios de producción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4060" y="286603"/>
            <a:ext cx="7895472" cy="1450757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CON EL PRINCIPIO ACTIVO AMONIO CUATERNARIO</a:t>
            </a:r>
            <a:endParaRPr lang="es-PE" sz="3600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Amonio cuaternario para la limpieza del hogar | Hogar - YouTube">
            <a:extLst>
              <a:ext uri="{FF2B5EF4-FFF2-40B4-BE49-F238E27FC236}">
                <a16:creationId xmlns:a16="http://schemas.microsoft.com/office/drawing/2014/main" id="{517B43E8-8849-46BD-91D0-80B59F43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12" y="87085"/>
            <a:ext cx="2933822" cy="16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87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087676"/>
            <a:ext cx="10058400" cy="60777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con Cloro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29394"/>
              </p:ext>
            </p:extLst>
          </p:nvPr>
        </p:nvGraphicFramePr>
        <p:xfrm>
          <a:off x="572622" y="1971370"/>
          <a:ext cx="11219328" cy="429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6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9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SUPERFICIE A DESINFECTAR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</a:rPr>
                        <a:t>CONCENTRACION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51">
                <a:tc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rlito"/>
                          <a:cs typeface="Times New Roman" panose="02020603050405020304" pitchFamily="18" charset="0"/>
                        </a:rPr>
                        <a:t>Equipos (artefactos)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22508"/>
                  </a:ext>
                </a:extLst>
              </a:tr>
              <a:tr h="835879">
                <a:tc>
                  <a:txBody>
                    <a:bodyPr/>
                    <a:lstStyle/>
                    <a:p>
                      <a:pPr marL="87313" marR="8953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Mesas lavables, m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esas, sillas de madera, y otros accesorios de madera y metal. Escobas, jaladores, tachos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73607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 de producción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1837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60755" algn="l"/>
                          <a:tab pos="1436370" algn="l"/>
                        </a:tabLs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	de limpieza</a:t>
                      </a:r>
                    </a:p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(secadores, escobas, etc.)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Botas y mandiles de plástico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4144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Inodoro/urinarios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51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Transporte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Tanque de agua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31693" r="54910"/>
          <a:stretch/>
        </p:blipFill>
        <p:spPr>
          <a:xfrm>
            <a:off x="10121700" y="96734"/>
            <a:ext cx="1033980" cy="1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7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LIMPIEZA Y DESINFECCIÓN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44" y="3440206"/>
            <a:ext cx="4000500" cy="2667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894" y="354823"/>
            <a:ext cx="4064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2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78" y="412125"/>
            <a:ext cx="10704836" cy="1056068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¿Qué es la limpieza y desinfección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50529"/>
              </p:ext>
            </p:extLst>
          </p:nvPr>
        </p:nvGraphicFramePr>
        <p:xfrm>
          <a:off x="450760" y="1468193"/>
          <a:ext cx="1143644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726">
                <a:tc>
                  <a:txBody>
                    <a:bodyPr/>
                    <a:lstStyle/>
                    <a:p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¿QUÉ</a:t>
                      </a:r>
                      <a:r>
                        <a:rPr lang="es-PE" sz="2400" baseline="0" dirty="0"/>
                        <a:t> ES?</a:t>
                      </a:r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¿CUÁL</a:t>
                      </a:r>
                      <a:r>
                        <a:rPr lang="es-PE" sz="2400" baseline="0" dirty="0"/>
                        <a:t> ES SU </a:t>
                      </a:r>
                      <a:r>
                        <a:rPr lang="es-PE" sz="2400" dirty="0"/>
                        <a:t>FINALIDAD?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¿CÓMO SE HACE?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¿QUÉ SE</a:t>
                      </a:r>
                      <a:r>
                        <a:rPr lang="es-PE" sz="2400" baseline="0" dirty="0"/>
                        <a:t> UTILIZA?</a:t>
                      </a:r>
                      <a:endParaRPr lang="es-P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LIMPIEZA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Remoción</a:t>
                      </a:r>
                      <a:r>
                        <a:rPr lang="es-PE" sz="2200" baseline="0" dirty="0"/>
                        <a:t> mecánica de materias extrañas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Disminuir la carga (número) de microorganismos a través del arrastre mecánico.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Mediante barrido húmedo, aspirado, lavado manual o mecánico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 utiliza agua y detergente para este proceso. </a:t>
                      </a:r>
                    </a:p>
                    <a:p>
                      <a:endParaRPr lang="es-P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DESINFECCION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 químico que mata o erradica los microorganismos sin diferenciarlos (bacterias, virus y </a:t>
                      </a:r>
                      <a:r>
                        <a:rPr lang="es-MX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protozoos).</a:t>
                      </a:r>
                      <a:endParaRPr lang="es-PE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200" dirty="0"/>
                        <a:t>Garantiza la inhibición de la actividad  bacteriana áreas y ambientes tratados </a:t>
                      </a:r>
                      <a:br>
                        <a:rPr lang="es-PE" sz="2200" dirty="0"/>
                      </a:b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/>
                        <a:t>Mediante agentes químicos o métodos físicos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</a:t>
                      </a:r>
                      <a:r>
                        <a:rPr lang="es-PE" sz="2200" baseline="0" dirty="0"/>
                        <a:t> utiliza </a:t>
                      </a:r>
                      <a:r>
                        <a:rPr lang="es-PE" sz="2200" dirty="0"/>
                        <a:t> desinfectantes previa limpieza e higiene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77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9241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Requisitos de la empresa proveedora para DAN (desinfección de alto nivel)</a:t>
            </a:r>
          </a:p>
        </p:txBody>
      </p:sp>
      <p:graphicFrame>
        <p:nvGraphicFramePr>
          <p:cNvPr id="5" name="Diagram 2"/>
          <p:cNvGraphicFramePr/>
          <p:nvPr>
            <p:extLst>
              <p:ext uri="{D42A27DB-BD31-4B8C-83A1-F6EECF244321}">
                <p14:modId xmlns:p14="http://schemas.microsoft.com/office/powerpoint/2010/main" val="3846638086"/>
              </p:ext>
            </p:extLst>
          </p:nvPr>
        </p:nvGraphicFramePr>
        <p:xfrm>
          <a:off x="1097280" y="1371599"/>
          <a:ext cx="10058400" cy="53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81" y="2595281"/>
            <a:ext cx="2502594" cy="31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SEGÚN TIPO DE PROCEDIMIENTO</a:t>
            </a:r>
            <a:endParaRPr lang="es-PE" sz="40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21217"/>
              </p:ext>
            </p:extLst>
          </p:nvPr>
        </p:nvGraphicFramePr>
        <p:xfrm>
          <a:off x="779931" y="1737360"/>
          <a:ext cx="10886738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TIPO DE PROCEDI-MIENTO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EQUIPO DE PROTECCIÓN MÍNIMO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SUPERFICIAL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 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Mandil para protección de sustancias desinfectantes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PROFUNDA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Traje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Botas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2" y="3064052"/>
            <a:ext cx="849005" cy="566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54" y="3091346"/>
            <a:ext cx="1077418" cy="5387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99" y="2664666"/>
            <a:ext cx="919624" cy="13647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1" y="4596697"/>
            <a:ext cx="849005" cy="566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50" y="5383428"/>
            <a:ext cx="1077418" cy="5387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90" y="4598599"/>
            <a:ext cx="919624" cy="13647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57" y="4598599"/>
            <a:ext cx="1058769" cy="12705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64" y="4539817"/>
            <a:ext cx="1368639" cy="13686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02B0C61-6261-4A69-A5FC-B2B4DF59E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7495" y="2635243"/>
            <a:ext cx="560083" cy="127052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9199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PROCEDIMIENTOS PROTOCOLIZADOS</a:t>
            </a:r>
            <a:endParaRPr lang="es-PE" sz="4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8925005"/>
              </p:ext>
            </p:extLst>
          </p:nvPr>
        </p:nvGraphicFramePr>
        <p:xfrm>
          <a:off x="2038349" y="1869141"/>
          <a:ext cx="7240121" cy="423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54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b="1" dirty="0">
                <a:solidFill>
                  <a:srgbClr val="196F95"/>
                </a:solidFill>
                <a:latin typeface="Bahnschrift SemiBold SemiConden" panose="020B0502040204020203" pitchFamily="34" charset="0"/>
              </a:rPr>
              <a:t>CONTROL SANITARIO DEL PERSONAL</a:t>
            </a:r>
          </a:p>
        </p:txBody>
      </p:sp>
    </p:spTree>
    <p:extLst>
      <p:ext uri="{BB962C8B-B14F-4D97-AF65-F5344CB8AC3E}">
        <p14:creationId xmlns:p14="http://schemas.microsoft.com/office/powerpoint/2010/main" val="235011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ES" sz="4800" b="1" dirty="0"/>
              <a:t>Control sanitario del personal</a:t>
            </a:r>
            <a:endParaRPr lang="es-PE" sz="4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836024" y="2088776"/>
            <a:ext cx="5319656" cy="2523566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800" dirty="0"/>
              <a:t>El personal que realice actividades de desinfección deberá pasar el control diario de temperatura y monitoreo de signos y síntomas de COVID 19 (Tos, fiebre y disnea -falta de aire-, etc.) al iniciar y terminar la jornada de trabajo. </a:t>
            </a: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88776"/>
            <a:ext cx="5047132" cy="2523566"/>
          </a:xfrm>
          <a:prstGeom prst="rect">
            <a:avLst/>
          </a:prstGeom>
        </p:spPr>
      </p:pic>
      <p:sp>
        <p:nvSpPr>
          <p:cNvPr id="7" name="Marcador de contenido 4"/>
          <p:cNvSpPr txBox="1">
            <a:spLocks/>
          </p:cNvSpPr>
          <p:nvPr/>
        </p:nvSpPr>
        <p:spPr>
          <a:xfrm>
            <a:off x="618564" y="4612342"/>
            <a:ext cx="10954871" cy="16270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sz="1800" dirty="0"/>
              <a:t>Los trabajadores que registren una temperatura mayor a 37.5°C o que presenten signos y síntomas de COVID 19 deben suspender temporalmente sus funciones y ser aislados en su domicilio, habitación o centros de aislamiento temporal establecidos por las autoridades locales. Se notificará a las autoridades correspondientes para las acciones establecidas.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0597905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1452</Words>
  <Application>Microsoft Office PowerPoint</Application>
  <PresentationFormat>Panorámica</PresentationFormat>
  <Paragraphs>218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Bahnschrift SemiBold SemiConden</vt:lpstr>
      <vt:lpstr>Calibri</vt:lpstr>
      <vt:lpstr>Calibri Light</vt:lpstr>
      <vt:lpstr>Courier New</vt:lpstr>
      <vt:lpstr>Ebrima</vt:lpstr>
      <vt:lpstr>Tahoma</vt:lpstr>
      <vt:lpstr>Wingdings</vt:lpstr>
      <vt:lpstr>Retrospección</vt:lpstr>
      <vt:lpstr>PROCEDIMIENTO PARA LIMPIEZA  Y DESINFECCIÓN DE UNIDADES MÓVILES Y RESTAURANTES CONTRA COVID 19</vt:lpstr>
      <vt:lpstr>OBJETIVOS</vt:lpstr>
      <vt:lpstr>LIMPIEZA Y DESINFECCIÓN</vt:lpstr>
      <vt:lpstr>¿Qué es la limpieza y desinfección</vt:lpstr>
      <vt:lpstr>Requisitos de la empresa proveedora para DAN (desinfección de alto nivel)</vt:lpstr>
      <vt:lpstr>EQUIPOS DE PROTECCIÓN SEGÚN TIPO DE PROCEDIMIENTO</vt:lpstr>
      <vt:lpstr>PROCEDIMIENTOS PROTOCOLIZADOS</vt:lpstr>
      <vt:lpstr>CONTROL SANITARIO DEL PERSONAL</vt:lpstr>
      <vt:lpstr>Control sanitario del personal</vt:lpstr>
      <vt:lpstr>LIMPIEZA Y DESINFECCIÓN DE VEHÍCULOS PARA RECOJO Y ENTREGAS</vt:lpstr>
      <vt:lpstr>Presentación de PowerPoint</vt:lpstr>
      <vt:lpstr>Presentación de PowerPoint</vt:lpstr>
      <vt:lpstr>LIMPIEZA Y DESINFECCIÓN DE RESTAURANTES</vt:lpstr>
      <vt:lpstr>RESPONSABILIDADES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Dilución de detergente para lavado o limpieza</vt:lpstr>
      <vt:lpstr>DILUCIONES A CONSIDERAR CON EL PRINCIPIO ACTIVO AMONIO CUATERNARIO</vt:lpstr>
      <vt:lpstr>Diluciones con Cloro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Equipos de protección personal según  el protocolo del Ministerio de la Producción (PRODUCE) en la modalidad de delivery y recojo en local</dc:title>
  <dc:creator>Maria Karina Fernandez Urteaga</dc:creator>
  <cp:lastModifiedBy>ivigoo@gycperu.com</cp:lastModifiedBy>
  <cp:revision>118</cp:revision>
  <dcterms:modified xsi:type="dcterms:W3CDTF">2020-06-29T14:22:19Z</dcterms:modified>
</cp:coreProperties>
</file>